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2"/>
  </p:notes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66" r:id="rId14"/>
    <p:sldId id="267" r:id="rId15"/>
    <p:sldId id="275" r:id="rId16"/>
    <p:sldId id="268" r:id="rId17"/>
    <p:sldId id="269" r:id="rId18"/>
    <p:sldId id="271" r:id="rId19"/>
    <p:sldId id="273" r:id="rId20"/>
    <p:sldId id="272" r:id="rId21"/>
  </p:sldIdLst>
  <p:sldSz cx="9144000" cy="5143500" type="screen16x9"/>
  <p:notesSz cx="6858000" cy="9144000"/>
  <p:embeddedFontLst>
    <p:embeddedFont>
      <p:font typeface="Lato" panose="020B0604020202020204" charset="0"/>
      <p:regular r:id="rId23"/>
      <p:bold r:id="rId24"/>
      <p:italic r:id="rId25"/>
      <p:boldItalic r:id="rId26"/>
    </p:embeddedFont>
    <p:embeddedFont>
      <p:font typeface="Euclid Math Two" panose="02050601010101010101" pitchFamily="18" charset="2"/>
      <p:regular r:id="rId27"/>
      <p:bold r:id="rId28"/>
    </p:embeddedFont>
    <p:embeddedFont>
      <p:font typeface="Playfair Display" panose="020B0604020202020204" charset="-52"/>
      <p:regular r:id="rId29"/>
      <p:bold r:id="rId30"/>
      <p:italic r:id="rId31"/>
      <p:boldItalic r:id="rId32"/>
    </p:embeddedFont>
    <p:embeddedFont>
      <p:font typeface="Euclid Symbol" panose="05050102010706020507" pitchFamily="18" charset="2"/>
      <p:regular r:id="rId33"/>
      <p:bold r:id="rId34"/>
      <p:italic r:id="rId35"/>
      <p:boldItalic r:id="rId3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7" roundtripDataSignature="AMtx7mjK5Avs4CRh2ywaJyTETlt8SGUg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-162" y="-8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font" Target="fonts/font12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font" Target="fonts/font10.fntdata"/><Relationship Id="rId37" Type="http://customschemas.google.com/relationships/presentationmetadata" Target="meta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36" Type="http://schemas.openxmlformats.org/officeDocument/2006/relationships/font" Target="fonts/font1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35" Type="http://schemas.openxmlformats.org/officeDocument/2006/relationships/font" Target="fonts/font13.fntdata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font" Target="fonts/font11.fntdata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159766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" name="Google Shape;5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8200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11940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3483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59515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82540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61605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4" name="Google Shape;34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61605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61605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6160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7489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8822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2741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1" name="Google Shape;17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5610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0" name="Google Shape;23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9655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9" name="Google Shape;26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2155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8" name="Google Shape;27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1045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2411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24"/>
          <p:cNvSpPr txBox="1">
            <a:spLocks noGrp="1"/>
          </p:cNvSpPr>
          <p:nvPr>
            <p:ph type="title" hasCustomPrompt="1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24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17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17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21" name="Google Shape;21;p17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22" name="Google Shape;22;p1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1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body" idx="1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2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1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" name="Google Shape;40;p22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22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coral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png"/><Relationship Id="rId7" Type="http://schemas.openxmlformats.org/officeDocument/2006/relationships/image" Target="../media/image11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14437"/>
            <a:ext cx="9144000" cy="152646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" sz="2000" b="0" i="1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Задача SCJ</a:t>
            </a:r>
            <a:r>
              <a:rPr lang="ru" sz="2000" b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-реконструкция 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для </a:t>
            </a:r>
            <a:r>
              <a:rPr lang="ru" sz="2000" b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произвольного 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дерева с </a:t>
            </a:r>
            <a:r>
              <a:rPr lang="ru" sz="2000" b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произвольными ценами и </a:t>
            </a:r>
            <a:r>
              <a:rPr lang="ru" sz="2000" b="0" i="1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алгоритм для 2-</a:t>
            </a:r>
            <a:r>
              <a:rPr lang="en-US" sz="2000" b="0" i="1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star </a:t>
            </a:r>
            <a:r>
              <a:rPr lang="ru-RU" sz="2000" b="0" i="1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дерева</a:t>
            </a:r>
            <a:r>
              <a:rPr lang="ru" sz="2000" b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5489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ru" sz="18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Формулы для вычисления </a:t>
            </a:r>
            <a:r>
              <a:rPr lang="ru" sz="180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80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v-yes </a:t>
            </a:r>
            <a:r>
              <a:rPr lang="ru" sz="180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18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и </a:t>
            </a:r>
            <a:r>
              <a:rPr lang="ru" sz="180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80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v-no </a:t>
            </a:r>
            <a:r>
              <a:rPr lang="ru" sz="18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800" b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 вершине </a:t>
            </a:r>
            <a:r>
              <a:rPr lang="en-US" sz="1800" i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</a:t>
            </a:r>
            <a:r>
              <a:rPr lang="en-US" sz="1800" b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800" b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для</a:t>
            </a:r>
            <a:r>
              <a:rPr lang="ru" sz="1800" b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одного </a:t>
            </a:r>
            <a:r>
              <a:rPr lang="en-US" sz="1800" b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child </a:t>
            </a:r>
            <a:r>
              <a:rPr lang="en-US" sz="1800" i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lang="ru" sz="1800" b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000" dirty="0"/>
          </a:p>
        </p:txBody>
      </p:sp>
      <p:sp>
        <p:nvSpPr>
          <p:cNvPr id="314" name="Google Shape;314;p9"/>
          <p:cNvSpPr txBox="1"/>
          <p:nvPr/>
        </p:nvSpPr>
        <p:spPr>
          <a:xfrm>
            <a:off x="315590" y="1153682"/>
            <a:ext cx="5495550" cy="1287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⎧</a:t>
            </a:r>
            <a:r>
              <a:rPr lang="ru" sz="1800" b="1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u="none" strike="noStrike" cap="none" baseline="-25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v-yes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= </a:t>
            </a:r>
            <a:r>
              <a:rPr lang="ru" sz="1800" b="0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min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(</a:t>
            </a:r>
            <a:r>
              <a:rPr lang="ru" sz="1800" b="1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u="none" strike="noStrike" cap="none" baseline="-25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w-yes    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, </a:t>
            </a:r>
            <a:r>
              <a:rPr lang="ru" sz="1800" b="1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u="none" strike="noStrike" cap="none" baseline="-25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w-no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+ </a:t>
            </a:r>
            <a:r>
              <a:rPr lang="ru" sz="1800" b="0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c</a:t>
            </a:r>
            <a:r>
              <a:rPr lang="ru" sz="1800" b="0" i="1" u="none" strike="noStrike" cap="none" baseline="-25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),</a:t>
            </a:r>
            <a:endParaRPr sz="1800" b="0" i="0" u="none" strike="noStrike" cap="none"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⎨</a:t>
            </a:r>
            <a:r>
              <a:rPr lang="ru" sz="1800" b="1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u="none" strike="noStrike" cap="none" baseline="-25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v-no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= </a:t>
            </a:r>
            <a:r>
              <a:rPr lang="ru" sz="1800" b="0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min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(</a:t>
            </a:r>
            <a:r>
              <a:rPr lang="ru" sz="1800" b="1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u="none" strike="noStrike" cap="none" baseline="-25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w-yes</a:t>
            </a:r>
            <a:r>
              <a:rPr lang="ru" sz="1800" b="0" i="0" u="none" strike="noStrike" cap="none" baseline="-25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+ </a:t>
            </a:r>
            <a:r>
              <a:rPr lang="ru" sz="1800" b="0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c</a:t>
            </a:r>
            <a:r>
              <a:rPr lang="ru" sz="1800" b="0" i="1" u="none" strike="noStrike" cap="none" baseline="-25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r>
              <a:rPr lang="ru" sz="1800" b="0" i="0" u="none" strike="noStrike" cap="none" baseline="-25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  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, </a:t>
            </a:r>
            <a:r>
              <a:rPr lang="ru" sz="1800" b="1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u="none" strike="noStrike" cap="none" baseline="-25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w-no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).</a:t>
            </a:r>
            <a:endParaRPr sz="1800" b="0" i="0" u="none" strike="noStrike" cap="none"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⎩</a:t>
            </a:r>
            <a:endParaRPr sz="1800" b="0" i="0" u="none" strike="noStrike" cap="none"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0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2053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77777"/>
              <a:buNone/>
            </a:pPr>
            <a:r>
              <a:rPr lang="ru" sz="2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Пример1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(по два цикла в каждом из трёх левых листов). </a:t>
            </a:r>
            <a:r>
              <a:rPr lang="ru" sz="200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Цены=1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 В вершине </a:t>
            </a:r>
            <a:r>
              <a:rPr lang="ru" sz="2000" i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2000" b="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yes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 = </a:t>
            </a:r>
            <a:r>
              <a:rPr lang="ru" sz="20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2000" b="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 =</a:t>
            </a:r>
            <a:r>
              <a:rPr lang="ru" sz="20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 2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для 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</a:t>
            </a:r>
            <a:r>
              <a:rPr lang="ru" sz="20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(1</a:t>
            </a:r>
            <a:r>
              <a:rPr lang="ru" sz="2000" b="0" baseline="-250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20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,2</a:t>
            </a:r>
            <a:r>
              <a:rPr lang="ru" sz="2000" b="0" baseline="-250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20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2000" b="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yes</a:t>
            </a:r>
            <a:r>
              <a:rPr lang="ru" sz="2000" b="0" dirty="0">
                <a:solidFill>
                  <a:schemeClr val="dk2"/>
                </a:solidFill>
              </a:rPr>
              <a:t>(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ru" sz="2000" b="0" dirty="0">
                <a:solidFill>
                  <a:schemeClr val="dk2"/>
                </a:solidFill>
              </a:rPr>
              <a:t>)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= </a:t>
            </a:r>
            <a:r>
              <a:rPr lang="ru" sz="20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2000" b="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r>
              <a:rPr lang="ru" sz="2000" b="0" dirty="0">
                <a:solidFill>
                  <a:schemeClr val="dk2"/>
                </a:solidFill>
              </a:rPr>
              <a:t>(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ru" sz="2000" b="0" dirty="0">
                <a:solidFill>
                  <a:schemeClr val="dk2"/>
                </a:solidFill>
              </a:rPr>
              <a:t>)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= </a:t>
            </a:r>
            <a:r>
              <a:rPr lang="ru" sz="20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для 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</a:t>
            </a:r>
            <a:r>
              <a:rPr lang="ru" sz="20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(3</a:t>
            </a:r>
            <a:r>
              <a:rPr lang="ru" sz="2000" b="0" i="1" baseline="-250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ru" sz="20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,1</a:t>
            </a:r>
            <a:r>
              <a:rPr lang="ru" sz="2000" b="0" baseline="-250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20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) и </a:t>
            </a:r>
            <a:r>
              <a:rPr lang="ru" sz="2000" b="0" i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20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 = (3</a:t>
            </a:r>
            <a:r>
              <a:rPr lang="ru" sz="2000" b="0" i="1" baseline="-250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ru" sz="20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,2</a:t>
            </a:r>
            <a:r>
              <a:rPr lang="ru" sz="2000" b="0" baseline="-250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20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где 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любое; 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2000" b="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yes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</a:t>
            </a:r>
            <a:r>
              <a:rPr lang="ru" sz="20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2000" b="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</a:t>
            </a:r>
            <a:r>
              <a:rPr lang="ru" sz="20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для </a:t>
            </a:r>
            <a:r>
              <a:rPr lang="ru" sz="20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других </a:t>
            </a:r>
            <a:r>
              <a:rPr lang="ru" sz="2000" b="0" i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 В вершине </a:t>
            </a:r>
            <a:r>
              <a:rPr lang="ru" sz="2000" i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2000" b="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yes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 = </a:t>
            </a:r>
            <a:r>
              <a:rPr lang="ru" sz="2000" b="0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2000" b="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 = </a:t>
            </a:r>
            <a:r>
              <a:rPr lang="ru" sz="2000" b="0" u="sng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для 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</a:t>
            </a:r>
            <a:r>
              <a:rPr lang="ru" sz="20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(1</a:t>
            </a:r>
            <a:r>
              <a:rPr lang="ru" sz="2000" b="0" baseline="-250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20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,2</a:t>
            </a:r>
            <a:r>
              <a:rPr lang="ru" sz="2000" b="0" baseline="-250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20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2000" b="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yes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</a:t>
            </a:r>
            <a:r>
              <a:rPr lang="ru" sz="2000" b="0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2000" b="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</a:t>
            </a:r>
            <a:r>
              <a:rPr lang="ru" sz="2000" b="0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для 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(</a:t>
            </a:r>
            <a:r>
              <a:rPr lang="ru" sz="20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ru" sz="2000" b="0" baseline="-250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20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,1</a:t>
            </a:r>
            <a:r>
              <a:rPr lang="ru" sz="2000" b="0" baseline="-250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 и 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(3</a:t>
            </a:r>
            <a:r>
              <a:rPr lang="ru" sz="2000" b="0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,2</a:t>
            </a:r>
            <a:r>
              <a:rPr lang="ru" sz="2000" b="0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); 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2000" b="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yes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</a:t>
            </a:r>
            <a:r>
              <a:rPr lang="ru" sz="2000" b="0" u="sng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2000" b="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</a:t>
            </a:r>
            <a:r>
              <a:rPr lang="ru" sz="2000" b="0" u="sng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для 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(</a:t>
            </a:r>
            <a:r>
              <a:rPr lang="ru" sz="20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ru" sz="2000" b="0" baseline="-250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20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,1</a:t>
            </a:r>
            <a:r>
              <a:rPr lang="ru" sz="2000" b="0" baseline="-250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 и 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(3</a:t>
            </a:r>
            <a:r>
              <a:rPr lang="ru" sz="2000" b="0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,2</a:t>
            </a:r>
            <a:r>
              <a:rPr lang="ru" sz="2000" b="0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); 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2000" b="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yes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</a:t>
            </a:r>
            <a:r>
              <a:rPr lang="ru" sz="2000" b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2000" b="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</a:t>
            </a:r>
            <a:r>
              <a:rPr lang="ru" sz="2000" b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для семи 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которые склеены в 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-leaf но не в 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-leaf, e.g. (</a:t>
            </a:r>
            <a:r>
              <a:rPr lang="ru" sz="2000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2000" baseline="-25000" dirty="0">
                <a:solidFill>
                  <a:srgbClr val="00B050"/>
                </a:solidFill>
              </a:rPr>
              <a:t>2</a:t>
            </a:r>
            <a:r>
              <a:rPr lang="ru" sz="2000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,2</a:t>
            </a:r>
            <a:r>
              <a:rPr lang="ru" sz="2000" baseline="-25000" dirty="0">
                <a:solidFill>
                  <a:srgbClr val="00B050"/>
                </a:solidFill>
              </a:rPr>
              <a:t>1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); 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2000" b="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yes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</a:t>
            </a:r>
            <a:r>
              <a:rPr lang="ru" sz="2000" b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2000" b="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</a:t>
            </a:r>
            <a:r>
              <a:rPr lang="ru" sz="2000" b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для других </a:t>
            </a:r>
            <a:r>
              <a:rPr lang="ru" sz="20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e.g. </a:t>
            </a:r>
            <a:r>
              <a:rPr lang="ru" sz="2000" b="0" dirty="0">
                <a:solidFill>
                  <a:schemeClr val="dk2"/>
                </a:solidFill>
              </a:rPr>
              <a:t>(</a:t>
            </a:r>
            <a:r>
              <a:rPr lang="ru" sz="2000" dirty="0">
                <a:solidFill>
                  <a:srgbClr val="00B050"/>
                </a:solidFill>
              </a:rPr>
              <a:t>1</a:t>
            </a:r>
            <a:r>
              <a:rPr lang="ru" sz="2000" baseline="-25000" dirty="0">
                <a:solidFill>
                  <a:srgbClr val="00B050"/>
                </a:solidFill>
              </a:rPr>
              <a:t>2</a:t>
            </a:r>
            <a:r>
              <a:rPr lang="ru" sz="2000" dirty="0">
                <a:solidFill>
                  <a:srgbClr val="00B050"/>
                </a:solidFill>
              </a:rPr>
              <a:t>,2</a:t>
            </a:r>
            <a:r>
              <a:rPr lang="ru" sz="2000" baseline="-25000" dirty="0">
                <a:solidFill>
                  <a:srgbClr val="00B050"/>
                </a:solidFill>
              </a:rPr>
              <a:t>1</a:t>
            </a:r>
            <a:r>
              <a:rPr lang="ru" sz="2000" b="0" dirty="0">
                <a:solidFill>
                  <a:schemeClr val="dk2"/>
                </a:solidFill>
              </a:rPr>
              <a:t>)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 В </a:t>
            </a:r>
            <a:r>
              <a:rPr lang="ru" sz="200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 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веса всех пар=рёбер </a:t>
            </a:r>
            <a:r>
              <a:rPr lang="ru" sz="2000" b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Euclid Math Two"/>
              </a:rPr>
              <a:t></a:t>
            </a:r>
            <a:r>
              <a:rPr lang="ru" sz="2000" b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" sz="200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200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r </a:t>
            </a:r>
            <a:r>
              <a:rPr lang="ru" sz="2000" b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  <a:r>
              <a:rPr lang="ru" sz="2000" b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Euclid Symbol"/>
              </a:rPr>
              <a:t></a:t>
            </a:r>
            <a:r>
              <a:rPr lang="ru" sz="2000" b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по ссылкам получим структуры в </a:t>
            </a:r>
            <a:r>
              <a:rPr lang="ru" sz="2000" i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 Справа результат: цена расстановки =14.</a:t>
            </a:r>
            <a:endParaRPr sz="2000" b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053410"/>
            <a:ext cx="4041814" cy="305772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37159" y="2160156"/>
            <a:ext cx="4550196" cy="29216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47;p15"/>
          <p:cNvSpPr txBox="1"/>
          <p:nvPr/>
        </p:nvSpPr>
        <p:spPr>
          <a:xfrm>
            <a:off x="3917445" y="18141"/>
            <a:ext cx="2927736" cy="18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⎧</a:t>
            </a:r>
            <a:r>
              <a:rPr lang="ru" sz="1800" b="1" i="1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baseline="-25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v-yes</a:t>
            </a:r>
            <a:r>
              <a:rPr lang="ru" sz="18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= </a:t>
            </a:r>
            <a:r>
              <a:rPr lang="ru" sz="1800" i="1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min</a:t>
            </a:r>
            <a:r>
              <a:rPr lang="ru" sz="18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(</a:t>
            </a:r>
            <a:r>
              <a:rPr lang="ru" sz="1800" b="1" i="1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baseline="-25000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w-yes  </a:t>
            </a:r>
            <a:r>
              <a:rPr lang="ru" sz="1800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, </a:t>
            </a:r>
            <a:endParaRPr lang="en-US" sz="1800" dirty="0" smtClean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                      </a:t>
            </a:r>
            <a:r>
              <a:rPr lang="ru" sz="1800" b="1" i="1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baseline="-25000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w-no</a:t>
            </a:r>
            <a:r>
              <a:rPr lang="ru" sz="1800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ru" sz="1800" b="1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+</a:t>
            </a:r>
            <a:r>
              <a:rPr lang="ru" sz="1800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ru" sz="1800" i="1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c</a:t>
            </a:r>
            <a:r>
              <a:rPr lang="ru" sz="1800" i="1" baseline="-25000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r>
              <a:rPr lang="ru" sz="1800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),</a:t>
            </a:r>
            <a:endParaRPr sz="1800" dirty="0" smtClean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⎨</a:t>
            </a:r>
            <a:r>
              <a:rPr lang="ru" sz="1800" b="1" i="1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baseline="-25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v-no</a:t>
            </a:r>
            <a:r>
              <a:rPr lang="ru" sz="18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= </a:t>
            </a:r>
            <a:r>
              <a:rPr lang="ru" sz="1800" i="1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min</a:t>
            </a:r>
            <a:r>
              <a:rPr lang="ru" sz="18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(</a:t>
            </a:r>
            <a:r>
              <a:rPr lang="ru" sz="1800" b="1" i="1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baseline="-25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w-yes</a:t>
            </a:r>
            <a:r>
              <a:rPr lang="ru" sz="1800" baseline="-25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ru" sz="1800" b="1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+</a:t>
            </a:r>
            <a:r>
              <a:rPr lang="ru" sz="18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lang="en-US" sz="1800" dirty="0" smtClean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                       </a:t>
            </a:r>
            <a:r>
              <a:rPr lang="ru" sz="1800" i="1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c</a:t>
            </a:r>
            <a:r>
              <a:rPr lang="ru" sz="1800" i="1" baseline="-25000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r>
              <a:rPr lang="ru" sz="1800" baseline="-25000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ru" sz="1800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, </a:t>
            </a:r>
            <a:r>
              <a:rPr lang="ru" sz="1800" b="1" i="1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baseline="-25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w-no</a:t>
            </a:r>
            <a:r>
              <a:rPr lang="ru" sz="18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ru" sz="1800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)</a:t>
            </a:r>
            <a:r>
              <a:rPr lang="en-US" sz="18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1800"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⎩</a:t>
            </a:r>
            <a:endParaRPr sz="1800"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125418" y="1726890"/>
            <a:ext cx="16271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" sz="1800" i="1" dirty="0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c</a:t>
            </a:r>
            <a:r>
              <a:rPr lang="ru" sz="1800" i="1" baseline="-25000" dirty="0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1</a:t>
            </a:r>
            <a:r>
              <a:rPr lang="ru" sz="1800" dirty="0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 =</a:t>
            </a:r>
            <a:r>
              <a:rPr lang="en-US" sz="1800" dirty="0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 </a:t>
            </a:r>
            <a:r>
              <a:rPr lang="ru" sz="1800" i="1" dirty="0">
                <a:solidFill>
                  <a:schemeClr val="dk2"/>
                </a:solidFill>
                <a:ea typeface="Lato"/>
                <a:cs typeface="Lato"/>
                <a:sym typeface="Lato"/>
              </a:rPr>
              <a:t>c</a:t>
            </a:r>
            <a:r>
              <a:rPr lang="en-US" sz="1800" i="1" baseline="-25000" dirty="0">
                <a:solidFill>
                  <a:schemeClr val="dk2"/>
                </a:solidFill>
                <a:ea typeface="Lato"/>
                <a:cs typeface="Lato"/>
                <a:sym typeface="Lato"/>
              </a:rPr>
              <a:t>2</a:t>
            </a:r>
            <a:r>
              <a:rPr lang="ru" sz="1800" dirty="0">
                <a:solidFill>
                  <a:schemeClr val="dk2"/>
                </a:solidFill>
                <a:ea typeface="Lato"/>
                <a:cs typeface="Lato"/>
                <a:sym typeface="Lato"/>
              </a:rPr>
              <a:t> =</a:t>
            </a:r>
            <a:r>
              <a:rPr lang="en-US" sz="1800" dirty="0">
                <a:solidFill>
                  <a:schemeClr val="dk2"/>
                </a:solidFill>
                <a:ea typeface="Lato"/>
                <a:cs typeface="Lato"/>
                <a:sym typeface="Lato"/>
              </a:rPr>
              <a:t> </a:t>
            </a:r>
            <a:r>
              <a:rPr lang="en-US" sz="1800" dirty="0" smtClean="0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1</a:t>
            </a:r>
            <a:endParaRPr lang="ru-RU" sz="1800" dirty="0">
              <a:latin typeface="+mn-lt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343" y="9516"/>
            <a:ext cx="3228722" cy="2335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030" y="2475816"/>
            <a:ext cx="3403600" cy="2473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92394"/>
            <a:ext cx="3981797" cy="84705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64" y="1090745"/>
            <a:ext cx="3927668" cy="85172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249" y="1907541"/>
            <a:ext cx="3954733" cy="929444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064" y="2836985"/>
            <a:ext cx="3954733" cy="96512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3820228"/>
            <a:ext cx="3981797" cy="105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78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1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2053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" sz="16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Пример 2: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тот же, но </a:t>
            </a:r>
            <a:r>
              <a:rPr lang="ru" sz="16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цены: cut=1, join=4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 В вершине </a:t>
            </a:r>
            <a:r>
              <a:rPr lang="ru" sz="1600" i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yes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 = </a:t>
            </a:r>
            <a:r>
              <a:rPr lang="ru" sz="16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 =</a:t>
            </a:r>
            <a:r>
              <a:rPr lang="ru" sz="16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 8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для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</a:t>
            </a:r>
            <a:r>
              <a:rPr lang="ru" sz="16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(1</a:t>
            </a:r>
            <a:r>
              <a:rPr lang="ru" sz="1600" b="0" baseline="-250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16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,2</a:t>
            </a:r>
            <a:r>
              <a:rPr lang="ru" sz="1600" b="0" baseline="-250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16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yes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)= </a:t>
            </a:r>
            <a:r>
              <a:rPr lang="ru" sz="16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)= </a:t>
            </a:r>
            <a:r>
              <a:rPr lang="ru" sz="16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для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</a:t>
            </a:r>
            <a:r>
              <a:rPr lang="ru" sz="16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(3</a:t>
            </a:r>
            <a:r>
              <a:rPr lang="ru" sz="1600" b="0" i="1" baseline="-250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ru" sz="16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,1</a:t>
            </a:r>
            <a:r>
              <a:rPr lang="ru" sz="1600" b="0" baseline="-250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16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) и </a:t>
            </a:r>
            <a:r>
              <a:rPr lang="ru" sz="1600" b="0" i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 = (3</a:t>
            </a:r>
            <a:r>
              <a:rPr lang="ru" sz="1600" b="0" i="1" baseline="-250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ru" sz="16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,2</a:t>
            </a:r>
            <a:r>
              <a:rPr lang="ru" sz="1600" b="0" baseline="-250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16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где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любое;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yes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</a:t>
            </a:r>
            <a:r>
              <a:rPr lang="ru" sz="16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</a:t>
            </a:r>
            <a:r>
              <a:rPr lang="ru" sz="16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для </a:t>
            </a:r>
            <a:r>
              <a:rPr lang="ru" sz="16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других </a:t>
            </a:r>
            <a:r>
              <a:rPr lang="ru" sz="1600" b="0" i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 В вершине </a:t>
            </a:r>
            <a:r>
              <a:rPr lang="ru" sz="1600" i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yes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 = </a:t>
            </a:r>
            <a:r>
              <a:rPr lang="ru" sz="1600" b="0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 = </a:t>
            </a:r>
            <a:r>
              <a:rPr lang="ru" sz="1600" b="0" u="sng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для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</a:t>
            </a:r>
            <a:r>
              <a:rPr lang="ru" sz="16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(1</a:t>
            </a:r>
            <a:r>
              <a:rPr lang="ru" sz="1600" b="0" baseline="-250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16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,2</a:t>
            </a:r>
            <a:r>
              <a:rPr lang="ru" sz="1600" b="0" baseline="-250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16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yes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</a:t>
            </a:r>
            <a:r>
              <a:rPr lang="ru" sz="1600" b="0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</a:t>
            </a:r>
            <a:r>
              <a:rPr lang="ru" sz="1600" b="0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для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(</a:t>
            </a:r>
            <a:r>
              <a:rPr lang="ru" sz="16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ru" sz="1600" b="0" baseline="-250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16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,1</a:t>
            </a:r>
            <a:r>
              <a:rPr lang="ru" sz="1600" b="0" baseline="-250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 и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(3</a:t>
            </a:r>
            <a:r>
              <a:rPr lang="ru" sz="1600" b="0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,2</a:t>
            </a:r>
            <a:r>
              <a:rPr lang="ru" sz="1600" b="0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);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yes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</a:t>
            </a:r>
            <a:r>
              <a:rPr lang="ru" sz="1600" b="0" u="sng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</a:t>
            </a:r>
            <a:r>
              <a:rPr lang="ru" sz="1600" b="0" u="sng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для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(</a:t>
            </a:r>
            <a:r>
              <a:rPr lang="ru" sz="16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ru" sz="1600" b="0" baseline="-250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1600" b="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,1</a:t>
            </a:r>
            <a:r>
              <a:rPr lang="ru" sz="1600" b="0" baseline="-250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 и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(3</a:t>
            </a:r>
            <a:r>
              <a:rPr lang="ru" sz="1600" b="0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,2</a:t>
            </a:r>
            <a:r>
              <a:rPr lang="ru" sz="1600" b="0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);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yes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</a:t>
            </a:r>
            <a:r>
              <a:rPr lang="ru" sz="1600" b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</a:t>
            </a:r>
            <a:r>
              <a:rPr lang="ru" sz="1600" b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для семи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которые склеены в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-leaf но не в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-leaf, e.g. (</a:t>
            </a:r>
            <a:r>
              <a:rPr lang="ru" sz="1600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1600" baseline="-25000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1600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,2</a:t>
            </a:r>
            <a:r>
              <a:rPr lang="ru" sz="1600" baseline="-25000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); и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yes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</a:t>
            </a:r>
            <a:r>
              <a:rPr lang="ru" sz="1600" b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ru" sz="1600" b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</a:t>
            </a:r>
            <a:r>
              <a:rPr lang="ru" sz="1600" b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для других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e.g. (</a:t>
            </a:r>
            <a:r>
              <a:rPr lang="ru" sz="1600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1600" baseline="-25000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1600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,2</a:t>
            </a:r>
            <a:r>
              <a:rPr lang="ru" sz="1600" baseline="-25000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1600" b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 </a:t>
            </a:r>
            <a:r>
              <a:rPr lang="ru" sz="160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 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веса: –1 for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(1</a:t>
            </a:r>
            <a:r>
              <a:rPr lang="ru" sz="1600" b="0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,2</a:t>
            </a:r>
            <a:r>
              <a:rPr lang="ru" sz="1600" b="0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); –5 for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(3</a:t>
            </a:r>
            <a:r>
              <a:rPr lang="ru" sz="1600" b="0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,1</a:t>
            </a:r>
            <a:r>
              <a:rPr lang="ru" sz="1600" b="0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 и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(3</a:t>
            </a:r>
            <a:r>
              <a:rPr lang="ru" sz="1600" b="0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,2</a:t>
            </a:r>
            <a:r>
              <a:rPr lang="ru" sz="1600" b="0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); 0 for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(3</a:t>
            </a:r>
            <a:r>
              <a:rPr lang="ru" sz="1600" b="0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,1</a:t>
            </a:r>
            <a:r>
              <a:rPr lang="ru" sz="1600" b="0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 и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= (3</a:t>
            </a:r>
            <a:r>
              <a:rPr lang="ru" sz="1600" b="0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,2</a:t>
            </a:r>
            <a:r>
              <a:rPr lang="ru" sz="1600" b="0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); –1 for the seven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that are joined at an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-leaf but not at a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-leaf; and 4 for other </a:t>
            </a:r>
            <a:r>
              <a:rPr lang="ru" sz="1600" b="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 Паросочетание </a:t>
            </a:r>
            <a:r>
              <a:rPr lang="ru" sz="1600" i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600" i="1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r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с</a:t>
            </a:r>
            <a:r>
              <a:rPr lang="ru" sz="16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весом –7 и рёбрами (3</a:t>
            </a:r>
            <a:r>
              <a:rPr lang="ru" sz="1600" b="0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,1</a:t>
            </a:r>
            <a:r>
              <a:rPr lang="ru" sz="1600" b="0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), (1</a:t>
            </a:r>
            <a:r>
              <a:rPr lang="ru" sz="1600" b="0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,2</a:t>
            </a:r>
            <a:r>
              <a:rPr lang="ru" sz="1600" b="0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), (2</a:t>
            </a:r>
            <a:r>
              <a:rPr lang="ru" sz="1600" b="0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,3</a:t>
            </a:r>
            <a:r>
              <a:rPr lang="ru" sz="1600" b="0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16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). Справа результат: цена расстановки =49.</a:t>
            </a:r>
            <a:endParaRPr sz="1600" b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7" name="Google Shape;327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053410"/>
            <a:ext cx="4041814" cy="305772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41814" y="2072684"/>
            <a:ext cx="5045542" cy="3038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3" name="Google Shape;333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69479" y="2639860"/>
            <a:ext cx="3251199" cy="2422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" y="0"/>
            <a:ext cx="3981796" cy="110459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335" name="Google Shape;335;p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1039446"/>
            <a:ext cx="3981797" cy="94566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2101846"/>
            <a:ext cx="3981797" cy="9097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p1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2995291"/>
            <a:ext cx="3981797" cy="1095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p1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" y="4068915"/>
            <a:ext cx="3981796" cy="1074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p1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896218" y="-9"/>
            <a:ext cx="3228722" cy="2335564"/>
          </a:xfrm>
          <a:prstGeom prst="rect">
            <a:avLst/>
          </a:prstGeom>
          <a:noFill/>
          <a:ln>
            <a:noFill/>
          </a:ln>
        </p:spPr>
      </p:pic>
      <p:sp>
        <p:nvSpPr>
          <p:cNvPr id="340" name="Google Shape;340;p12"/>
          <p:cNvSpPr txBox="1"/>
          <p:nvPr/>
        </p:nvSpPr>
        <p:spPr>
          <a:xfrm>
            <a:off x="3981787" y="72500"/>
            <a:ext cx="2940305" cy="122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" sz="17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⎧</a:t>
            </a:r>
            <a:r>
              <a:rPr lang="ru" sz="1700" b="1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700" b="1" i="1" u="none" strike="noStrike" cap="none" baseline="-25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v-yes</a:t>
            </a:r>
            <a:r>
              <a:rPr lang="ru" sz="17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= </a:t>
            </a:r>
            <a:r>
              <a:rPr lang="ru" sz="1700" b="0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min</a:t>
            </a:r>
            <a:r>
              <a:rPr lang="ru" sz="17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(</a:t>
            </a:r>
            <a:r>
              <a:rPr lang="ru" sz="1700" b="1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700" b="1" i="1" u="none" strike="noStrike" cap="none" baseline="-25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w-yes   </a:t>
            </a:r>
            <a:r>
              <a:rPr lang="ru" sz="17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, </a:t>
            </a:r>
            <a:r>
              <a:rPr lang="ru" sz="1700" b="1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700" b="1" i="1" u="none" strike="noStrike" cap="none" baseline="-25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w-no</a:t>
            </a:r>
            <a:r>
              <a:rPr lang="ru" sz="17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ru" sz="1700" b="0" i="0" u="none" strike="noStrike" cap="none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+</a:t>
            </a:r>
            <a:r>
              <a:rPr lang="ru" sz="1700" b="0" i="1" u="none" strike="noStrike" cap="none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c</a:t>
            </a:r>
            <a:r>
              <a:rPr lang="ru" sz="1700" b="0" i="1" u="none" strike="noStrike" cap="none" baseline="-25000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r>
              <a:rPr lang="ru" sz="17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),</a:t>
            </a:r>
            <a:endParaRPr sz="1700" b="0" i="0" u="none" strike="noStrike" cap="none"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700" b="0" i="0" u="none" strike="noStrike" cap="none"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" sz="17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⎨</a:t>
            </a:r>
            <a:r>
              <a:rPr lang="ru" sz="1700" b="1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700" b="1" i="1" u="none" strike="noStrike" cap="none" baseline="-25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v-no</a:t>
            </a:r>
            <a:r>
              <a:rPr lang="ru" sz="17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= </a:t>
            </a:r>
            <a:r>
              <a:rPr lang="ru" sz="1700" b="0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min</a:t>
            </a:r>
            <a:r>
              <a:rPr lang="ru" sz="17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(</a:t>
            </a:r>
            <a:r>
              <a:rPr lang="ru" sz="1700" b="1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700" b="1" i="1" u="none" strike="noStrike" cap="none" baseline="-25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w-yes</a:t>
            </a:r>
            <a:r>
              <a:rPr lang="ru" sz="1700" b="0" i="0" u="none" strike="noStrike" cap="none" baseline="-25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ru" sz="17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+ </a:t>
            </a:r>
            <a:r>
              <a:rPr lang="ru" sz="1700" b="0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c</a:t>
            </a:r>
            <a:r>
              <a:rPr lang="ru" sz="1700" b="0" i="1" u="none" strike="noStrike" cap="none" baseline="-25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r>
              <a:rPr lang="ru" sz="1700" b="0" i="0" u="none" strike="noStrike" cap="none" baseline="-25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ru" sz="17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, </a:t>
            </a:r>
            <a:r>
              <a:rPr lang="ru" sz="1700" b="1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700" b="1" i="1" u="none" strike="noStrike" cap="none" baseline="-25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w-no</a:t>
            </a:r>
            <a:r>
              <a:rPr lang="ru" sz="17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).</a:t>
            </a:r>
            <a:endParaRPr sz="1700" b="0" i="0" u="none" strike="noStrike" cap="none"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" sz="17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⎩</a:t>
            </a:r>
            <a:endParaRPr sz="1700" b="0" i="0" u="none" strike="noStrike" cap="none"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1" name="Google Shape;341;p12"/>
          <p:cNvSpPr/>
          <p:nvPr/>
        </p:nvSpPr>
        <p:spPr>
          <a:xfrm>
            <a:off x="4125418" y="1187787"/>
            <a:ext cx="162718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0" i="1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ru" sz="1800" b="0" i="1" u="none" strike="noStrike" cap="none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= 1, </a:t>
            </a:r>
            <a:r>
              <a:rPr lang="ru" sz="1800" b="0" i="1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ru" sz="1800" b="0" i="1" u="none" strike="noStrike" cap="none" baseline="-250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= 4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14437"/>
            <a:ext cx="9144000" cy="152646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" sz="2000" b="0" i="1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Задача и алгоритм SCJ</a:t>
            </a:r>
            <a:r>
              <a:rPr lang="ru" sz="2000" b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-реконструкция 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для </a:t>
            </a:r>
            <a:r>
              <a:rPr lang="ru" sz="2000" b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произвольного </a:t>
            </a:r>
            <a:r>
              <a:rPr lang="ru" sz="20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дерева с </a:t>
            </a:r>
            <a:r>
              <a:rPr lang="ru" sz="2000" b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произвольными ценами.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0344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3999" cy="854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97530"/>
              <a:buNone/>
            </a:pPr>
            <a:r>
              <a:rPr lang="ru-RU" sz="13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Д</a:t>
            </a:r>
            <a:r>
              <a:rPr lang="ru" sz="1300" b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ано </a:t>
            </a:r>
            <a:r>
              <a:rPr lang="ru" sz="13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дерево и </a:t>
            </a:r>
            <a:r>
              <a:rPr lang="ru" sz="1300" b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структуры бе</a:t>
            </a:r>
            <a:r>
              <a:rPr lang="ru-RU" sz="13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з</a:t>
            </a:r>
            <a:r>
              <a:rPr lang="ru" sz="1300" b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петель </a:t>
            </a:r>
            <a:r>
              <a:rPr lang="ru" sz="13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 его листьях. Ищем </a:t>
            </a:r>
            <a:r>
              <a:rPr lang="ru" sz="1300" b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минимальную </a:t>
            </a:r>
            <a:r>
              <a:rPr lang="ru" sz="1300" b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расстановку</a:t>
            </a:r>
            <a:r>
              <a:rPr lang="ru" sz="1300" b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ru" sz="130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Алгоритм</a:t>
            </a:r>
            <a:r>
              <a:rPr lang="ru" sz="1300" b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 Переходим </a:t>
            </a:r>
            <a:r>
              <a:rPr lang="ru-RU" sz="1300" b="0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к</a:t>
            </a:r>
            <a:r>
              <a:rPr lang="ru-RU" sz="1300" b="0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равному составу в листьях и по всему дереву! В расстановках разрешаются только рёбра, </a:t>
            </a:r>
            <a:r>
              <a:rPr lang="ru-RU" sz="1300" b="0" dirty="0" err="1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присутст-ие</a:t>
            </a:r>
            <a:r>
              <a:rPr lang="ru-RU" sz="1300" b="0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в листьях</a:t>
            </a:r>
            <a:endParaRPr sz="1300" dirty="0">
              <a:solidFill>
                <a:srgbClr val="00B050"/>
              </a:solidFill>
            </a:endParaRPr>
          </a:p>
        </p:txBody>
      </p:sp>
      <p:sp>
        <p:nvSpPr>
          <p:cNvPr id="347" name="Google Shape;347;p13"/>
          <p:cNvSpPr txBox="1"/>
          <p:nvPr/>
        </p:nvSpPr>
        <p:spPr>
          <a:xfrm>
            <a:off x="-800" y="736775"/>
            <a:ext cx="9144000" cy="1592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lnSpc>
                <a:spcPct val="150000"/>
              </a:lnSpc>
            </a:pPr>
            <a:r>
              <a:rPr lang="ru" sz="1500" b="0" i="0" u="none" strike="noStrike" cap="none" dirty="0" smtClean="0">
                <a:solidFill>
                  <a:schemeClr val="dk2"/>
                </a:solidFill>
                <a:sym typeface="Arial"/>
              </a:rPr>
              <a:t>Сначал найдём </a:t>
            </a:r>
            <a:r>
              <a:rPr lang="ru" sz="1500" b="0" i="1" u="none" strike="noStrike" cap="none" dirty="0" smtClean="0">
                <a:solidFill>
                  <a:srgbClr val="C00000"/>
                </a:solidFill>
                <a:sym typeface="Arial"/>
              </a:rPr>
              <a:t>начальную расстановку</a:t>
            </a:r>
            <a:r>
              <a:rPr lang="ru" sz="1500" b="0" i="0" u="none" strike="noStrike" cap="none" dirty="0" smtClean="0">
                <a:solidFill>
                  <a:srgbClr val="C00000"/>
                </a:solidFill>
                <a:sym typeface="Arial"/>
              </a:rPr>
              <a:t> </a:t>
            </a:r>
            <a:r>
              <a:rPr lang="en-US" sz="1500" b="1" i="1" dirty="0" smtClean="0">
                <a:solidFill>
                  <a:srgbClr val="C00000"/>
                </a:solidFill>
              </a:rPr>
              <a:t>X</a:t>
            </a:r>
            <a:r>
              <a:rPr lang="ru" sz="1500" b="1" i="1" u="none" strike="noStrike" cap="none" baseline="-25000" dirty="0" smtClean="0">
                <a:solidFill>
                  <a:srgbClr val="C00000"/>
                </a:solidFill>
                <a:sym typeface="Arial"/>
              </a:rPr>
              <a:t>0  </a:t>
            </a:r>
            <a:r>
              <a:rPr lang="ru" sz="1500" b="0" i="0" u="none" strike="noStrike" cap="none" dirty="0" smtClean="0">
                <a:solidFill>
                  <a:schemeClr val="dk2"/>
                </a:solidFill>
                <a:sym typeface="Arial"/>
              </a:rPr>
              <a:t>(алгоритм отдельно).</a:t>
            </a:r>
            <a:r>
              <a:rPr lang="ru" sz="1500" dirty="0" smtClean="0"/>
              <a:t> </a:t>
            </a:r>
            <a:r>
              <a:rPr lang="ru" sz="1500" b="1" i="1" u="none" strike="noStrike" cap="none" dirty="0" smtClean="0">
                <a:solidFill>
                  <a:srgbClr val="00B050"/>
                </a:solidFill>
                <a:sym typeface="Arial"/>
              </a:rPr>
              <a:t>Звездой</a:t>
            </a:r>
            <a:r>
              <a:rPr lang="ru" sz="1500" b="0" i="0" u="none" strike="noStrike" cap="none" dirty="0" smtClean="0">
                <a:solidFill>
                  <a:schemeClr val="dk2"/>
                </a:solidFill>
                <a:sym typeface="Arial"/>
              </a:rPr>
              <a:t> </a:t>
            </a:r>
            <a:r>
              <a:rPr lang="ru" sz="1500" b="0" i="0" u="none" strike="noStrike" cap="none" dirty="0">
                <a:solidFill>
                  <a:schemeClr val="dk2"/>
                </a:solidFill>
                <a:sym typeface="Arial"/>
              </a:rPr>
              <a:t>называется поддерево в </a:t>
            </a:r>
            <a:r>
              <a:rPr lang="en-US" sz="1500" b="1" i="1" dirty="0" smtClean="0">
                <a:solidFill>
                  <a:srgbClr val="C00000"/>
                </a:solidFill>
              </a:rPr>
              <a:t>X</a:t>
            </a:r>
            <a:r>
              <a:rPr lang="ru" sz="1500" b="1" i="1" u="none" strike="noStrike" cap="none" baseline="-25000" dirty="0" smtClean="0">
                <a:solidFill>
                  <a:srgbClr val="C00000"/>
                </a:solidFill>
                <a:sym typeface="Arial"/>
              </a:rPr>
              <a:t>0 </a:t>
            </a:r>
            <a:r>
              <a:rPr lang="ru" sz="1500" b="0" i="0" u="none" strike="noStrike" cap="none" dirty="0" smtClean="0">
                <a:solidFill>
                  <a:schemeClr val="dk2"/>
                </a:solidFill>
                <a:sym typeface="Arial"/>
              </a:rPr>
              <a:t>, состоящее </a:t>
            </a:r>
            <a:r>
              <a:rPr lang="ru" sz="1500" b="0" i="0" u="none" strike="noStrike" cap="none" dirty="0">
                <a:solidFill>
                  <a:schemeClr val="dk2"/>
                </a:solidFill>
                <a:sym typeface="Arial"/>
              </a:rPr>
              <a:t>из </a:t>
            </a:r>
            <a:r>
              <a:rPr lang="ru" sz="1500" b="0" i="0" u="none" strike="noStrike" cap="none" dirty="0" smtClean="0">
                <a:solidFill>
                  <a:schemeClr val="dk2"/>
                </a:solidFill>
                <a:sym typeface="Arial"/>
              </a:rPr>
              <a:t>внутренней вершины </a:t>
            </a:r>
            <a:r>
              <a:rPr lang="ru" sz="1500" b="1" i="1" u="none" strike="noStrike" cap="none" dirty="0" smtClean="0">
                <a:solidFill>
                  <a:srgbClr val="C00000"/>
                </a:solidFill>
                <a:sym typeface="Arial"/>
              </a:rPr>
              <a:t>v</a:t>
            </a:r>
            <a:r>
              <a:rPr lang="ru" sz="1500" b="0" i="0" u="none" strike="noStrike" cap="none" dirty="0" smtClean="0">
                <a:solidFill>
                  <a:schemeClr val="dk2"/>
                </a:solidFill>
                <a:sym typeface="Arial"/>
              </a:rPr>
              <a:t> </a:t>
            </a:r>
            <a:r>
              <a:rPr lang="ru" sz="1500" b="0" i="0" u="none" strike="noStrike" cap="none" dirty="0">
                <a:solidFill>
                  <a:schemeClr val="dk2"/>
                </a:solidFill>
                <a:sym typeface="Arial"/>
              </a:rPr>
              <a:t>и </a:t>
            </a:r>
            <a:r>
              <a:rPr lang="ru" sz="1500" b="0" i="0" u="none" strike="noStrike" cap="none" dirty="0" smtClean="0">
                <a:solidFill>
                  <a:schemeClr val="dk2"/>
                </a:solidFill>
                <a:sym typeface="Arial"/>
              </a:rPr>
              <a:t>её </a:t>
            </a:r>
            <a:r>
              <a:rPr lang="ru" sz="1500" b="0" i="0" u="none" strike="noStrike" cap="none" dirty="0">
                <a:solidFill>
                  <a:schemeClr val="dk2"/>
                </a:solidFill>
                <a:sym typeface="Arial"/>
              </a:rPr>
              <a:t>соседей (одного вверх и </a:t>
            </a:r>
            <a:r>
              <a:rPr lang="ru" sz="1500" b="0" i="0" u="none" strike="noStrike" cap="none" dirty="0" smtClean="0">
                <a:solidFill>
                  <a:schemeClr val="dk2"/>
                </a:solidFill>
                <a:sym typeface="Arial"/>
              </a:rPr>
              <a:t>всех детей </a:t>
            </a:r>
            <a:r>
              <a:rPr lang="ru" sz="1500" b="0" i="0" u="none" strike="noStrike" cap="none" dirty="0">
                <a:solidFill>
                  <a:schemeClr val="dk2"/>
                </a:solidFill>
                <a:sym typeface="Arial"/>
              </a:rPr>
              <a:t>вниз), </a:t>
            </a:r>
            <a:r>
              <a:rPr lang="ru" sz="1500" b="0" i="0" u="none" strike="noStrike" cap="none" dirty="0" smtClean="0">
                <a:solidFill>
                  <a:schemeClr val="dk2"/>
                </a:solidFill>
                <a:sym typeface="Arial"/>
              </a:rPr>
              <a:t>у </a:t>
            </a:r>
            <a:r>
              <a:rPr lang="ru" sz="1500" b="0" i="0" u="none" strike="noStrike" cap="none" dirty="0">
                <a:solidFill>
                  <a:schemeClr val="dk2"/>
                </a:solidFill>
                <a:sym typeface="Arial"/>
              </a:rPr>
              <a:t>корня </a:t>
            </a:r>
            <a:r>
              <a:rPr lang="ru" sz="1500" b="1" i="1" u="none" strike="noStrike" cap="none" dirty="0">
                <a:solidFill>
                  <a:srgbClr val="C00000"/>
                </a:solidFill>
                <a:sym typeface="Arial"/>
              </a:rPr>
              <a:t>r </a:t>
            </a:r>
            <a:r>
              <a:rPr lang="ru" sz="1500" dirty="0">
                <a:solidFill>
                  <a:schemeClr val="dk2"/>
                </a:solidFill>
              </a:rPr>
              <a:t>дерева нет соседа вверх. </a:t>
            </a:r>
            <a:r>
              <a:rPr lang="ru" sz="1500" b="0" i="0" u="none" strike="noStrike" cap="none" dirty="0">
                <a:solidFill>
                  <a:schemeClr val="dk2"/>
                </a:solidFill>
                <a:sym typeface="Arial"/>
              </a:rPr>
              <a:t>Само </a:t>
            </a:r>
            <a:r>
              <a:rPr lang="ru" sz="1500" b="1" i="1" u="none" strike="noStrike" cap="none" dirty="0">
                <a:solidFill>
                  <a:srgbClr val="C00000"/>
                </a:solidFill>
                <a:sym typeface="Arial"/>
              </a:rPr>
              <a:t>v </a:t>
            </a:r>
            <a:r>
              <a:rPr lang="ru" sz="1500" b="0" i="0" u="none" strike="noStrike" cap="none" dirty="0" smtClean="0">
                <a:solidFill>
                  <a:schemeClr val="dk2"/>
                </a:solidFill>
                <a:sym typeface="Arial"/>
              </a:rPr>
              <a:t>наз</a:t>
            </a:r>
            <a:r>
              <a:rPr lang="ru-RU" sz="1500" dirty="0" err="1" smtClean="0">
                <a:solidFill>
                  <a:schemeClr val="dk2"/>
                </a:solidFill>
              </a:rPr>
              <a:t>овём</a:t>
            </a:r>
            <a:r>
              <a:rPr lang="ru" sz="1500" b="0" i="0" u="none" strike="noStrike" cap="none" dirty="0" smtClean="0">
                <a:solidFill>
                  <a:schemeClr val="dk2"/>
                </a:solidFill>
                <a:sym typeface="Arial"/>
              </a:rPr>
              <a:t> </a:t>
            </a:r>
            <a:r>
              <a:rPr lang="ru" sz="1500" b="0" i="1" u="none" strike="noStrike" cap="none" dirty="0">
                <a:solidFill>
                  <a:srgbClr val="00B050"/>
                </a:solidFill>
                <a:sym typeface="Arial"/>
              </a:rPr>
              <a:t>центром</a:t>
            </a:r>
            <a:r>
              <a:rPr lang="ru" sz="1500" b="0" i="0" u="none" strike="noStrike" cap="none" dirty="0">
                <a:solidFill>
                  <a:schemeClr val="dk2"/>
                </a:solidFill>
                <a:sym typeface="Arial"/>
              </a:rPr>
              <a:t> звезды, </a:t>
            </a:r>
            <a:r>
              <a:rPr lang="ru" sz="1500" b="0" i="0" u="none" strike="noStrike" cap="none" dirty="0" smtClean="0">
                <a:solidFill>
                  <a:schemeClr val="dk2"/>
                </a:solidFill>
                <a:sym typeface="Arial"/>
              </a:rPr>
              <a:t>соседа </a:t>
            </a:r>
            <a:r>
              <a:rPr lang="ru" sz="1500" b="0" i="0" u="none" strike="noStrike" cap="none" dirty="0">
                <a:solidFill>
                  <a:schemeClr val="dk2"/>
                </a:solidFill>
                <a:sym typeface="Arial"/>
              </a:rPr>
              <a:t>вверх – </a:t>
            </a:r>
            <a:r>
              <a:rPr lang="ru" sz="1500" b="0" i="1" u="none" strike="noStrike" cap="none" dirty="0">
                <a:solidFill>
                  <a:srgbClr val="00B050"/>
                </a:solidFill>
                <a:sym typeface="Arial"/>
              </a:rPr>
              <a:t>корнем звезды</a:t>
            </a:r>
            <a:r>
              <a:rPr lang="ru" sz="1500" b="0" i="0" u="none" strike="noStrike" cap="none" dirty="0">
                <a:solidFill>
                  <a:schemeClr val="dk2"/>
                </a:solidFill>
                <a:sym typeface="Arial"/>
              </a:rPr>
              <a:t> и </a:t>
            </a:r>
            <a:r>
              <a:rPr lang="ru" sz="1500" b="0" i="0" u="none" strike="noStrike" cap="none" dirty="0" smtClean="0">
                <a:solidFill>
                  <a:schemeClr val="dk2"/>
                </a:solidFill>
                <a:sym typeface="Arial"/>
              </a:rPr>
              <a:t>соседей </a:t>
            </a:r>
            <a:r>
              <a:rPr lang="ru" sz="1500" b="0" i="0" u="none" strike="noStrike" cap="none" dirty="0">
                <a:solidFill>
                  <a:schemeClr val="dk2"/>
                </a:solidFill>
                <a:sym typeface="Arial"/>
              </a:rPr>
              <a:t>вниз – </a:t>
            </a:r>
            <a:r>
              <a:rPr lang="ru" sz="1500" b="0" i="1" u="none" strike="noStrike" cap="none" dirty="0">
                <a:solidFill>
                  <a:srgbClr val="00B050"/>
                </a:solidFill>
                <a:sym typeface="Arial"/>
              </a:rPr>
              <a:t>листьями звезды</a:t>
            </a:r>
            <a:r>
              <a:rPr lang="ru" sz="1500" b="0" i="0" u="none" strike="noStrike" cap="none" dirty="0">
                <a:solidFill>
                  <a:schemeClr val="dk2"/>
                </a:solidFill>
                <a:sym typeface="Arial"/>
              </a:rPr>
              <a:t>. </a:t>
            </a:r>
            <a:r>
              <a:rPr lang="ru" sz="1500" b="1" i="0" u="none" strike="noStrike" cap="none" dirty="0" smtClean="0">
                <a:solidFill>
                  <a:schemeClr val="dk2"/>
                </a:solidFill>
                <a:sym typeface="Arial"/>
              </a:rPr>
              <a:t>Дана звезда </a:t>
            </a:r>
            <a:r>
              <a:rPr lang="en-US" sz="1600" b="1" i="1" dirty="0" smtClean="0">
                <a:solidFill>
                  <a:srgbClr val="C00000"/>
                </a:solidFill>
              </a:rPr>
              <a:t>X</a:t>
            </a:r>
            <a:r>
              <a:rPr lang="en-US" sz="1600" b="1" i="1" baseline="-25000" dirty="0" smtClean="0">
                <a:solidFill>
                  <a:srgbClr val="C00000"/>
                </a:solidFill>
              </a:rPr>
              <a:t>v</a:t>
            </a:r>
            <a:r>
              <a:rPr lang="ru" sz="1600" i="1" baseline="-25000" dirty="0" smtClean="0">
                <a:solidFill>
                  <a:schemeClr val="dk2"/>
                </a:solidFill>
              </a:rPr>
              <a:t> </a:t>
            </a:r>
            <a:r>
              <a:rPr lang="en-US" sz="1600" i="1" baseline="-25000" dirty="0" smtClean="0">
                <a:solidFill>
                  <a:schemeClr val="dk2"/>
                </a:solidFill>
              </a:rPr>
              <a:t> </a:t>
            </a:r>
            <a:r>
              <a:rPr lang="ru-RU" sz="1600" dirty="0" smtClean="0">
                <a:solidFill>
                  <a:schemeClr val="dk2"/>
                </a:solidFill>
              </a:rPr>
              <a:t>в </a:t>
            </a:r>
            <a:r>
              <a:rPr lang="ru" sz="1500" b="1" i="1" dirty="0">
                <a:solidFill>
                  <a:srgbClr val="C00000"/>
                </a:solidFill>
              </a:rPr>
              <a:t>v </a:t>
            </a:r>
            <a:r>
              <a:rPr lang="ru" sz="1500" b="1" i="0" u="none" strike="noStrike" cap="none" dirty="0" smtClean="0">
                <a:solidFill>
                  <a:schemeClr val="dk2"/>
                </a:solidFill>
                <a:sym typeface="Arial"/>
              </a:rPr>
              <a:t>с данными от </a:t>
            </a:r>
            <a:r>
              <a:rPr lang="en-US" sz="1600" b="1" i="1" dirty="0" smtClean="0">
                <a:solidFill>
                  <a:srgbClr val="C00000"/>
                </a:solidFill>
              </a:rPr>
              <a:t>X</a:t>
            </a:r>
            <a:r>
              <a:rPr lang="ru" sz="1600" b="1" i="1" baseline="-25000" dirty="0" smtClean="0">
                <a:solidFill>
                  <a:srgbClr val="C00000"/>
                </a:solidFill>
              </a:rPr>
              <a:t>0  </a:t>
            </a:r>
            <a:r>
              <a:rPr lang="ru" sz="1500" b="1" i="0" u="none" strike="noStrike" cap="none" dirty="0" smtClean="0">
                <a:solidFill>
                  <a:schemeClr val="dk2"/>
                </a:solidFill>
                <a:sym typeface="Arial"/>
              </a:rPr>
              <a:t>в её корне и листьях</a:t>
            </a:r>
            <a:r>
              <a:rPr lang="en-US" sz="1500" dirty="0">
                <a:solidFill>
                  <a:schemeClr val="dk2"/>
                </a:solidFill>
              </a:rPr>
              <a:t>!</a:t>
            </a:r>
            <a:endParaRPr sz="1500" b="1" i="1" u="none" strike="noStrike" cap="none" dirty="0">
              <a:solidFill>
                <a:schemeClr val="dk2"/>
              </a:solidFill>
              <a:sym typeface="Arial"/>
            </a:endParaRPr>
          </a:p>
        </p:txBody>
      </p:sp>
      <p:cxnSp>
        <p:nvCxnSpPr>
          <p:cNvPr id="348" name="Google Shape;348;p13"/>
          <p:cNvCxnSpPr/>
          <p:nvPr/>
        </p:nvCxnSpPr>
        <p:spPr>
          <a:xfrm>
            <a:off x="1590882" y="3716991"/>
            <a:ext cx="914400" cy="914400"/>
          </a:xfrm>
          <a:prstGeom prst="straightConnector1">
            <a:avLst/>
          </a:prstGeom>
          <a:noFill/>
          <a:ln w="19050" cap="flat" cmpd="sng">
            <a:solidFill>
              <a:srgbClr val="1C2B2F"/>
            </a:solidFill>
            <a:prstDash val="solid"/>
            <a:round/>
            <a:headEnd type="oval" w="sm" len="sm"/>
            <a:tailEnd type="stealth" w="med" len="med"/>
          </a:ln>
        </p:spPr>
      </p:cxnSp>
      <p:sp>
        <p:nvSpPr>
          <p:cNvPr id="349" name="Google Shape;349;p13"/>
          <p:cNvSpPr/>
          <p:nvPr/>
        </p:nvSpPr>
        <p:spPr>
          <a:xfrm>
            <a:off x="3219557" y="3665437"/>
            <a:ext cx="99000" cy="1053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1520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50" name="Google Shape;350;p13"/>
          <p:cNvCxnSpPr/>
          <p:nvPr/>
        </p:nvCxnSpPr>
        <p:spPr>
          <a:xfrm flipH="1">
            <a:off x="941357" y="3720985"/>
            <a:ext cx="702000" cy="1016700"/>
          </a:xfrm>
          <a:prstGeom prst="straightConnector1">
            <a:avLst/>
          </a:prstGeom>
          <a:noFill/>
          <a:ln w="19050" cap="flat" cmpd="sng">
            <a:solidFill>
              <a:srgbClr val="1C2B2F"/>
            </a:solidFill>
            <a:prstDash val="solid"/>
            <a:round/>
            <a:headEnd type="oval" w="sm" len="sm"/>
            <a:tailEnd type="stealth" w="med" len="med"/>
          </a:ln>
        </p:spPr>
      </p:cxnSp>
      <p:sp>
        <p:nvSpPr>
          <p:cNvPr id="351" name="Google Shape;351;p13"/>
          <p:cNvSpPr/>
          <p:nvPr/>
        </p:nvSpPr>
        <p:spPr>
          <a:xfrm>
            <a:off x="2267259" y="3665420"/>
            <a:ext cx="99000" cy="1053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1520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52" name="Google Shape;352;p13"/>
          <p:cNvCxnSpPr/>
          <p:nvPr/>
        </p:nvCxnSpPr>
        <p:spPr>
          <a:xfrm flipH="1">
            <a:off x="1622057" y="2737805"/>
            <a:ext cx="21300" cy="1009200"/>
          </a:xfrm>
          <a:prstGeom prst="straightConnector1">
            <a:avLst/>
          </a:prstGeom>
          <a:noFill/>
          <a:ln w="19050" cap="flat" cmpd="sng">
            <a:solidFill>
              <a:srgbClr val="1C2B2F"/>
            </a:solidFill>
            <a:prstDash val="solid"/>
            <a:round/>
            <a:headEnd type="oval" w="sm" len="sm"/>
            <a:tailEnd type="stealth" w="med" len="med"/>
          </a:ln>
        </p:spPr>
      </p:cxnSp>
      <p:sp>
        <p:nvSpPr>
          <p:cNvPr id="353" name="Google Shape;353;p13"/>
          <p:cNvSpPr/>
          <p:nvPr/>
        </p:nvSpPr>
        <p:spPr>
          <a:xfrm>
            <a:off x="1273199" y="3496087"/>
            <a:ext cx="298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 i="1" u="none" strike="noStrike" cap="none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v</a:t>
            </a:r>
            <a:endParaRPr sz="1600" b="1" i="1" u="none" strike="noStrike" cap="none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54" name="Google Shape;354;p13"/>
          <p:cNvCxnSpPr>
            <a:stCxn id="351" idx="5"/>
            <a:endCxn id="349" idx="3"/>
          </p:cNvCxnSpPr>
          <p:nvPr/>
        </p:nvCxnSpPr>
        <p:spPr>
          <a:xfrm>
            <a:off x="2351761" y="3755299"/>
            <a:ext cx="882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55" name="Google Shape;355;p13"/>
          <p:cNvSpPr/>
          <p:nvPr/>
        </p:nvSpPr>
        <p:spPr>
          <a:xfrm>
            <a:off x="2838557" y="2674837"/>
            <a:ext cx="99000" cy="1053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1520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13"/>
          <p:cNvSpPr/>
          <p:nvPr/>
        </p:nvSpPr>
        <p:spPr>
          <a:xfrm>
            <a:off x="1886259" y="2674820"/>
            <a:ext cx="99000" cy="1053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1520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57" name="Google Shape;357;p13"/>
          <p:cNvCxnSpPr>
            <a:stCxn id="356" idx="5"/>
            <a:endCxn id="355" idx="3"/>
          </p:cNvCxnSpPr>
          <p:nvPr/>
        </p:nvCxnSpPr>
        <p:spPr>
          <a:xfrm>
            <a:off x="1970761" y="2764699"/>
            <a:ext cx="882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58" name="Google Shape;358;p13"/>
          <p:cNvSpPr/>
          <p:nvPr/>
        </p:nvSpPr>
        <p:spPr>
          <a:xfrm>
            <a:off x="3448157" y="4808437"/>
            <a:ext cx="99000" cy="1053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15202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p13"/>
          <p:cNvSpPr/>
          <p:nvPr/>
        </p:nvSpPr>
        <p:spPr>
          <a:xfrm>
            <a:off x="2495859" y="4808420"/>
            <a:ext cx="99000" cy="1053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15202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60" name="Google Shape;360;p13"/>
          <p:cNvCxnSpPr>
            <a:stCxn id="359" idx="5"/>
            <a:endCxn id="358" idx="3"/>
          </p:cNvCxnSpPr>
          <p:nvPr/>
        </p:nvCxnSpPr>
        <p:spPr>
          <a:xfrm>
            <a:off x="2580361" y="4898299"/>
            <a:ext cx="882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61" name="Google Shape;361;p13"/>
          <p:cNvSpPr/>
          <p:nvPr/>
        </p:nvSpPr>
        <p:spPr>
          <a:xfrm>
            <a:off x="1009757" y="4808437"/>
            <a:ext cx="99000" cy="1053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15202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13"/>
          <p:cNvSpPr/>
          <p:nvPr/>
        </p:nvSpPr>
        <p:spPr>
          <a:xfrm>
            <a:off x="57459" y="4808420"/>
            <a:ext cx="99000" cy="105300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15202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63" name="Google Shape;363;p13"/>
          <p:cNvCxnSpPr>
            <a:stCxn id="362" idx="5"/>
            <a:endCxn id="361" idx="3"/>
          </p:cNvCxnSpPr>
          <p:nvPr/>
        </p:nvCxnSpPr>
        <p:spPr>
          <a:xfrm>
            <a:off x="141961" y="4898299"/>
            <a:ext cx="882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64" name="Google Shape;364;p13"/>
          <p:cNvSpPr txBox="1"/>
          <p:nvPr/>
        </p:nvSpPr>
        <p:spPr>
          <a:xfrm>
            <a:off x="2274325" y="2398775"/>
            <a:ext cx="3588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 i="1" dirty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endParaRPr sz="1600" b="1" i="1" baseline="-25000" dirty="0">
              <a:solidFill>
                <a:srgbClr val="C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65" name="Google Shape;365;p13"/>
          <p:cNvSpPr txBox="1"/>
          <p:nvPr/>
        </p:nvSpPr>
        <p:spPr>
          <a:xfrm>
            <a:off x="2655325" y="3389375"/>
            <a:ext cx="3588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 i="1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endParaRPr sz="1600" b="1" i="1">
              <a:solidFill>
                <a:srgbClr val="C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66" name="Google Shape;366;p13"/>
          <p:cNvSpPr txBox="1"/>
          <p:nvPr/>
        </p:nvSpPr>
        <p:spPr>
          <a:xfrm>
            <a:off x="2883925" y="4532375"/>
            <a:ext cx="3588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 i="1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endParaRPr sz="1600" b="1" i="1">
              <a:solidFill>
                <a:srgbClr val="C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67" name="Google Shape;367;p13"/>
          <p:cNvSpPr txBox="1"/>
          <p:nvPr/>
        </p:nvSpPr>
        <p:spPr>
          <a:xfrm>
            <a:off x="445525" y="4532375"/>
            <a:ext cx="3588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 i="1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endParaRPr sz="1600" b="1" i="1">
              <a:solidFill>
                <a:srgbClr val="C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68" name="Google Shape;368;p13"/>
          <p:cNvSpPr txBox="1"/>
          <p:nvPr/>
        </p:nvSpPr>
        <p:spPr>
          <a:xfrm>
            <a:off x="2209000" y="2648725"/>
            <a:ext cx="4464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 b="1" i="1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no</a:t>
            </a:r>
            <a:endParaRPr sz="1300" b="1" i="1">
              <a:solidFill>
                <a:srgbClr val="C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69" name="Google Shape;369;p13"/>
          <p:cNvSpPr txBox="1"/>
          <p:nvPr/>
        </p:nvSpPr>
        <p:spPr>
          <a:xfrm>
            <a:off x="2818600" y="4782325"/>
            <a:ext cx="4464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 b="1" i="1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no</a:t>
            </a:r>
            <a:endParaRPr sz="1300" b="1" i="1">
              <a:solidFill>
                <a:srgbClr val="C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70" name="Google Shape;370;p13"/>
          <p:cNvSpPr txBox="1"/>
          <p:nvPr/>
        </p:nvSpPr>
        <p:spPr>
          <a:xfrm>
            <a:off x="380200" y="4782325"/>
            <a:ext cx="4464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 b="1" i="1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no</a:t>
            </a:r>
            <a:endParaRPr sz="1300" b="1" i="1">
              <a:solidFill>
                <a:srgbClr val="C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71" name="Google Shape;371;p13"/>
          <p:cNvSpPr txBox="1"/>
          <p:nvPr/>
        </p:nvSpPr>
        <p:spPr>
          <a:xfrm>
            <a:off x="2590000" y="3639325"/>
            <a:ext cx="4464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 b="1" i="1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yes</a:t>
            </a:r>
            <a:endParaRPr sz="1300" b="1" i="1">
              <a:solidFill>
                <a:srgbClr val="C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372" name="Google Shape;372;p13"/>
          <p:cNvCxnSpPr/>
          <p:nvPr/>
        </p:nvCxnSpPr>
        <p:spPr>
          <a:xfrm>
            <a:off x="2371625" y="2975175"/>
            <a:ext cx="206700" cy="4893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373" name="Google Shape;373;p13"/>
          <p:cNvSpPr txBox="1"/>
          <p:nvPr/>
        </p:nvSpPr>
        <p:spPr>
          <a:xfrm>
            <a:off x="2484061" y="2925713"/>
            <a:ext cx="978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latin typeface="Lato"/>
                <a:ea typeface="Lato"/>
                <a:cs typeface="Lato"/>
                <a:sym typeface="Lato"/>
              </a:rPr>
              <a:t>склейка</a:t>
            </a: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374" name="Google Shape;374;p13"/>
          <p:cNvCxnSpPr/>
          <p:nvPr/>
        </p:nvCxnSpPr>
        <p:spPr>
          <a:xfrm>
            <a:off x="2676425" y="4041975"/>
            <a:ext cx="206700" cy="4893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375" name="Google Shape;375;p13"/>
          <p:cNvSpPr txBox="1"/>
          <p:nvPr/>
        </p:nvSpPr>
        <p:spPr>
          <a:xfrm>
            <a:off x="2734038" y="4001233"/>
            <a:ext cx="1072066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latin typeface="Lato"/>
                <a:ea typeface="Lato"/>
                <a:cs typeface="Lato"/>
                <a:sym typeface="Lato"/>
              </a:rPr>
              <a:t>расклейка</a:t>
            </a: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7" name="Google Shape;397;p13"/>
          <p:cNvSpPr txBox="1"/>
          <p:nvPr/>
        </p:nvSpPr>
        <p:spPr>
          <a:xfrm>
            <a:off x="7009600" y="4782325"/>
            <a:ext cx="4464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 b="1" i="1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yes</a:t>
            </a:r>
            <a:endParaRPr sz="1300" b="1" i="1">
              <a:solidFill>
                <a:srgbClr val="C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8" name="Google Shape;398;p13"/>
          <p:cNvSpPr txBox="1"/>
          <p:nvPr/>
        </p:nvSpPr>
        <p:spPr>
          <a:xfrm>
            <a:off x="4571200" y="4782325"/>
            <a:ext cx="4464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 b="1" i="1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yes</a:t>
            </a:r>
            <a:endParaRPr sz="1300" b="1" i="1">
              <a:solidFill>
                <a:srgbClr val="C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935595" y="2434641"/>
            <a:ext cx="3683824" cy="2564700"/>
            <a:chOff x="4248459" y="2398775"/>
            <a:chExt cx="3683824" cy="2564700"/>
          </a:xfrm>
        </p:grpSpPr>
        <p:cxnSp>
          <p:nvCxnSpPr>
            <p:cNvPr id="376" name="Google Shape;376;p13"/>
            <p:cNvCxnSpPr/>
            <p:nvPr/>
          </p:nvCxnSpPr>
          <p:spPr>
            <a:xfrm>
              <a:off x="5781882" y="3716991"/>
              <a:ext cx="914400" cy="914400"/>
            </a:xfrm>
            <a:prstGeom prst="straightConnector1">
              <a:avLst/>
            </a:prstGeom>
            <a:noFill/>
            <a:ln w="19050" cap="flat" cmpd="sng">
              <a:solidFill>
                <a:srgbClr val="1C2B2F"/>
              </a:solidFill>
              <a:prstDash val="solid"/>
              <a:round/>
              <a:headEnd type="oval" w="sm" len="sm"/>
              <a:tailEnd type="stealth" w="med" len="med"/>
            </a:ln>
          </p:spPr>
        </p:cxnSp>
        <p:sp>
          <p:nvSpPr>
            <p:cNvPr id="377" name="Google Shape;377;p13"/>
            <p:cNvSpPr/>
            <p:nvPr/>
          </p:nvSpPr>
          <p:spPr>
            <a:xfrm>
              <a:off x="7410557" y="3665437"/>
              <a:ext cx="99000" cy="105300"/>
            </a:xfrm>
            <a:prstGeom prst="ellipse">
              <a:avLst/>
            </a:prstGeom>
            <a:solidFill>
              <a:schemeClr val="accent1"/>
            </a:solidFill>
            <a:ln w="25400" cap="flat" cmpd="sng">
              <a:solidFill>
                <a:srgbClr val="15202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78" name="Google Shape;378;p13"/>
            <p:cNvCxnSpPr/>
            <p:nvPr/>
          </p:nvCxnSpPr>
          <p:spPr>
            <a:xfrm flipH="1">
              <a:off x="5132357" y="3720985"/>
              <a:ext cx="702000" cy="1016700"/>
            </a:xfrm>
            <a:prstGeom prst="straightConnector1">
              <a:avLst/>
            </a:prstGeom>
            <a:noFill/>
            <a:ln w="19050" cap="flat" cmpd="sng">
              <a:solidFill>
                <a:srgbClr val="1C2B2F"/>
              </a:solidFill>
              <a:prstDash val="solid"/>
              <a:round/>
              <a:headEnd type="oval" w="sm" len="sm"/>
              <a:tailEnd type="stealth" w="med" len="med"/>
            </a:ln>
          </p:spPr>
        </p:cxnSp>
        <p:sp>
          <p:nvSpPr>
            <p:cNvPr id="379" name="Google Shape;379;p13"/>
            <p:cNvSpPr/>
            <p:nvPr/>
          </p:nvSpPr>
          <p:spPr>
            <a:xfrm>
              <a:off x="6458259" y="3665420"/>
              <a:ext cx="99000" cy="105300"/>
            </a:xfrm>
            <a:prstGeom prst="ellipse">
              <a:avLst/>
            </a:prstGeom>
            <a:solidFill>
              <a:schemeClr val="accent1"/>
            </a:solidFill>
            <a:ln w="25400" cap="flat" cmpd="sng">
              <a:solidFill>
                <a:srgbClr val="15202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80" name="Google Shape;380;p13"/>
            <p:cNvCxnSpPr/>
            <p:nvPr/>
          </p:nvCxnSpPr>
          <p:spPr>
            <a:xfrm flipH="1">
              <a:off x="5813057" y="2737805"/>
              <a:ext cx="21300" cy="1009200"/>
            </a:xfrm>
            <a:prstGeom prst="straightConnector1">
              <a:avLst/>
            </a:prstGeom>
            <a:noFill/>
            <a:ln w="19050" cap="flat" cmpd="sng">
              <a:solidFill>
                <a:srgbClr val="1C2B2F"/>
              </a:solidFill>
              <a:prstDash val="solid"/>
              <a:round/>
              <a:headEnd type="oval" w="sm" len="sm"/>
              <a:tailEnd type="stealth" w="med" len="med"/>
            </a:ln>
          </p:spPr>
        </p:cxnSp>
        <p:sp>
          <p:nvSpPr>
            <p:cNvPr id="381" name="Google Shape;381;p13"/>
            <p:cNvSpPr/>
            <p:nvPr/>
          </p:nvSpPr>
          <p:spPr>
            <a:xfrm>
              <a:off x="5367265" y="3483947"/>
              <a:ext cx="2985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 b="1" i="1" u="none" strike="noStrike" cap="none">
                  <a:solidFill>
                    <a:srgbClr val="C00000"/>
                  </a:solidFill>
                  <a:latin typeface="Arial"/>
                  <a:ea typeface="Arial"/>
                  <a:cs typeface="Arial"/>
                  <a:sym typeface="Arial"/>
                </a:rPr>
                <a:t>v</a:t>
              </a:r>
              <a:endParaRPr sz="1600" b="1" i="1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82" name="Google Shape;382;p13"/>
            <p:cNvCxnSpPr>
              <a:stCxn id="379" idx="5"/>
              <a:endCxn id="377" idx="3"/>
            </p:cNvCxnSpPr>
            <p:nvPr/>
          </p:nvCxnSpPr>
          <p:spPr>
            <a:xfrm>
              <a:off x="6542761" y="3755299"/>
              <a:ext cx="882300" cy="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383" name="Google Shape;383;p13"/>
            <p:cNvSpPr/>
            <p:nvPr/>
          </p:nvSpPr>
          <p:spPr>
            <a:xfrm>
              <a:off x="7029557" y="2674837"/>
              <a:ext cx="99000" cy="105300"/>
            </a:xfrm>
            <a:prstGeom prst="ellipse">
              <a:avLst/>
            </a:prstGeom>
            <a:solidFill>
              <a:schemeClr val="accent1"/>
            </a:solidFill>
            <a:ln w="25400" cap="flat" cmpd="sng">
              <a:solidFill>
                <a:srgbClr val="15202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13"/>
            <p:cNvSpPr/>
            <p:nvPr/>
          </p:nvSpPr>
          <p:spPr>
            <a:xfrm>
              <a:off x="6077259" y="2674820"/>
              <a:ext cx="99000" cy="105300"/>
            </a:xfrm>
            <a:prstGeom prst="ellipse">
              <a:avLst/>
            </a:prstGeom>
            <a:solidFill>
              <a:schemeClr val="accent1"/>
            </a:solidFill>
            <a:ln w="25400" cap="flat" cmpd="sng">
              <a:solidFill>
                <a:srgbClr val="15202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85" name="Google Shape;385;p13"/>
            <p:cNvCxnSpPr>
              <a:stCxn id="384" idx="5"/>
              <a:endCxn id="383" idx="3"/>
            </p:cNvCxnSpPr>
            <p:nvPr/>
          </p:nvCxnSpPr>
          <p:spPr>
            <a:xfrm>
              <a:off x="6161761" y="2764699"/>
              <a:ext cx="882300" cy="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86" name="Google Shape;386;p13"/>
            <p:cNvSpPr/>
            <p:nvPr/>
          </p:nvSpPr>
          <p:spPr>
            <a:xfrm>
              <a:off x="7639157" y="4808437"/>
              <a:ext cx="99000" cy="105300"/>
            </a:xfrm>
            <a:prstGeom prst="ellipse">
              <a:avLst/>
            </a:prstGeom>
            <a:solidFill>
              <a:schemeClr val="accent1"/>
            </a:solidFill>
            <a:ln w="25400" cap="flat" cmpd="sng">
              <a:solidFill>
                <a:srgbClr val="152023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13"/>
            <p:cNvSpPr/>
            <p:nvPr/>
          </p:nvSpPr>
          <p:spPr>
            <a:xfrm>
              <a:off x="6686859" y="4808420"/>
              <a:ext cx="99000" cy="105300"/>
            </a:xfrm>
            <a:prstGeom prst="ellipse">
              <a:avLst/>
            </a:prstGeom>
            <a:solidFill>
              <a:schemeClr val="accent1"/>
            </a:solidFill>
            <a:ln w="25400" cap="flat" cmpd="sng">
              <a:solidFill>
                <a:srgbClr val="152023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88" name="Google Shape;388;p13"/>
            <p:cNvCxnSpPr>
              <a:stCxn id="387" idx="5"/>
              <a:endCxn id="386" idx="3"/>
            </p:cNvCxnSpPr>
            <p:nvPr/>
          </p:nvCxnSpPr>
          <p:spPr>
            <a:xfrm>
              <a:off x="6771361" y="4898299"/>
              <a:ext cx="882300" cy="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3" name="Группа 2"/>
            <p:cNvGrpSpPr/>
            <p:nvPr/>
          </p:nvGrpSpPr>
          <p:grpSpPr>
            <a:xfrm>
              <a:off x="4248459" y="4808420"/>
              <a:ext cx="1051298" cy="105317"/>
              <a:chOff x="4248459" y="4808420"/>
              <a:chExt cx="1051298" cy="105317"/>
            </a:xfrm>
          </p:grpSpPr>
          <p:sp>
            <p:nvSpPr>
              <p:cNvPr id="389" name="Google Shape;389;p13"/>
              <p:cNvSpPr/>
              <p:nvPr/>
            </p:nvSpPr>
            <p:spPr>
              <a:xfrm>
                <a:off x="5200757" y="4808437"/>
                <a:ext cx="99000" cy="1053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>
                <a:solidFill>
                  <a:srgbClr val="152023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0" name="Google Shape;390;p13"/>
              <p:cNvSpPr/>
              <p:nvPr/>
            </p:nvSpPr>
            <p:spPr>
              <a:xfrm>
                <a:off x="4248459" y="4808420"/>
                <a:ext cx="99000" cy="105300"/>
              </a:xfrm>
              <a:prstGeom prst="ellipse">
                <a:avLst/>
              </a:prstGeom>
              <a:solidFill>
                <a:schemeClr val="accent1"/>
              </a:solidFill>
              <a:ln w="25400" cap="flat" cmpd="sng">
                <a:solidFill>
                  <a:srgbClr val="152023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391" name="Google Shape;391;p13"/>
              <p:cNvCxnSpPr>
                <a:stCxn id="390" idx="5"/>
                <a:endCxn id="389" idx="3"/>
              </p:cNvCxnSpPr>
              <p:nvPr/>
            </p:nvCxnSpPr>
            <p:spPr>
              <a:xfrm>
                <a:off x="4332961" y="4898299"/>
                <a:ext cx="8823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392" name="Google Shape;392;p13"/>
            <p:cNvSpPr txBox="1"/>
            <p:nvPr/>
          </p:nvSpPr>
          <p:spPr>
            <a:xfrm>
              <a:off x="6465325" y="2398775"/>
              <a:ext cx="3588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 b="1" i="1" dirty="0">
                  <a:solidFill>
                    <a:srgbClr val="C00000"/>
                  </a:solidFill>
                  <a:latin typeface="Lato"/>
                  <a:ea typeface="Lato"/>
                  <a:cs typeface="Lato"/>
                  <a:sym typeface="Lato"/>
                </a:rPr>
                <a:t>p</a:t>
              </a:r>
              <a:endParaRPr sz="1600" b="1" i="1" baseline="-25000" dirty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93" name="Google Shape;393;p13"/>
            <p:cNvSpPr txBox="1"/>
            <p:nvPr/>
          </p:nvSpPr>
          <p:spPr>
            <a:xfrm>
              <a:off x="6846325" y="3389375"/>
              <a:ext cx="3588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 b="1" i="1">
                  <a:solidFill>
                    <a:srgbClr val="C00000"/>
                  </a:solidFill>
                  <a:latin typeface="Lato"/>
                  <a:ea typeface="Lato"/>
                  <a:cs typeface="Lato"/>
                  <a:sym typeface="Lato"/>
                </a:rPr>
                <a:t>p</a:t>
              </a:r>
              <a:endParaRPr sz="1600" b="1" i="1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94" name="Google Shape;394;p13"/>
            <p:cNvSpPr txBox="1"/>
            <p:nvPr/>
          </p:nvSpPr>
          <p:spPr>
            <a:xfrm>
              <a:off x="7074925" y="4532375"/>
              <a:ext cx="3588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 b="1" i="1">
                  <a:solidFill>
                    <a:srgbClr val="C00000"/>
                  </a:solidFill>
                  <a:latin typeface="Lato"/>
                  <a:ea typeface="Lato"/>
                  <a:cs typeface="Lato"/>
                  <a:sym typeface="Lato"/>
                </a:rPr>
                <a:t>p</a:t>
              </a:r>
              <a:endParaRPr sz="1600" b="1" i="1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95" name="Google Shape;395;p13"/>
            <p:cNvSpPr txBox="1"/>
            <p:nvPr/>
          </p:nvSpPr>
          <p:spPr>
            <a:xfrm>
              <a:off x="4636525" y="4532375"/>
              <a:ext cx="3588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 b="1" i="1">
                  <a:solidFill>
                    <a:srgbClr val="C00000"/>
                  </a:solidFill>
                  <a:latin typeface="Lato"/>
                  <a:ea typeface="Lato"/>
                  <a:cs typeface="Lato"/>
                  <a:sym typeface="Lato"/>
                </a:rPr>
                <a:t>p</a:t>
              </a:r>
              <a:endParaRPr sz="1600" b="1" i="1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96" name="Google Shape;396;p13"/>
            <p:cNvSpPr txBox="1"/>
            <p:nvPr/>
          </p:nvSpPr>
          <p:spPr>
            <a:xfrm>
              <a:off x="6400000" y="2648725"/>
              <a:ext cx="4464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 b="1" i="1">
                  <a:solidFill>
                    <a:srgbClr val="C00000"/>
                  </a:solidFill>
                  <a:latin typeface="Lato"/>
                  <a:ea typeface="Lato"/>
                  <a:cs typeface="Lato"/>
                  <a:sym typeface="Lato"/>
                </a:rPr>
                <a:t>yes</a:t>
              </a:r>
              <a:endParaRPr sz="1300" b="1" i="1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99" name="Google Shape;399;p13"/>
            <p:cNvSpPr txBox="1"/>
            <p:nvPr/>
          </p:nvSpPr>
          <p:spPr>
            <a:xfrm>
              <a:off x="6781000" y="3639325"/>
              <a:ext cx="4464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 b="1" i="1">
                  <a:solidFill>
                    <a:srgbClr val="C00000"/>
                  </a:solidFill>
                  <a:latin typeface="Lato"/>
                  <a:ea typeface="Lato"/>
                  <a:cs typeface="Lato"/>
                  <a:sym typeface="Lato"/>
                </a:rPr>
                <a:t>no</a:t>
              </a:r>
              <a:endParaRPr sz="1300" b="1" i="1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400" name="Google Shape;400;p13"/>
            <p:cNvCxnSpPr/>
            <p:nvPr/>
          </p:nvCxnSpPr>
          <p:spPr>
            <a:xfrm>
              <a:off x="6562625" y="2975175"/>
              <a:ext cx="206700" cy="4893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sp>
          <p:nvSpPr>
            <p:cNvPr id="401" name="Google Shape;401;p13"/>
            <p:cNvSpPr txBox="1"/>
            <p:nvPr/>
          </p:nvSpPr>
          <p:spPr>
            <a:xfrm>
              <a:off x="6664982" y="2956486"/>
              <a:ext cx="1066368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dirty="0">
                  <a:latin typeface="Lato"/>
                  <a:ea typeface="Lato"/>
                  <a:cs typeface="Lato"/>
                  <a:sym typeface="Lato"/>
                </a:rPr>
                <a:t>расклейка</a:t>
              </a:r>
              <a:endParaRPr dirty="0"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402" name="Google Shape;402;p13"/>
            <p:cNvCxnSpPr/>
            <p:nvPr/>
          </p:nvCxnSpPr>
          <p:spPr>
            <a:xfrm>
              <a:off x="6867425" y="4041975"/>
              <a:ext cx="206700" cy="4893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stealth" w="med" len="med"/>
            </a:ln>
          </p:spPr>
        </p:cxnSp>
        <p:sp>
          <p:nvSpPr>
            <p:cNvPr id="403" name="Google Shape;403;p13"/>
            <p:cNvSpPr txBox="1"/>
            <p:nvPr/>
          </p:nvSpPr>
          <p:spPr>
            <a:xfrm>
              <a:off x="6953683" y="3974091"/>
              <a:ext cx="9786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dirty="0">
                  <a:latin typeface="Lato"/>
                  <a:ea typeface="Lato"/>
                  <a:cs typeface="Lato"/>
                  <a:sym typeface="Lato"/>
                </a:rPr>
                <a:t>склейка</a:t>
              </a:r>
              <a:endParaRPr dirty="0">
                <a:latin typeface="Lato"/>
                <a:ea typeface="Lato"/>
                <a:cs typeface="Lato"/>
                <a:sym typeface="Lato"/>
              </a:endParaRPr>
            </a:p>
          </p:txBody>
        </p:sp>
      </p:grpSp>
      <p:sp>
        <p:nvSpPr>
          <p:cNvPr id="60" name="Google Shape;364;p13"/>
          <p:cNvSpPr txBox="1"/>
          <p:nvPr/>
        </p:nvSpPr>
        <p:spPr>
          <a:xfrm>
            <a:off x="7147193" y="2141039"/>
            <a:ext cx="1996807" cy="323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ru-RU" sz="1600" b="1" u="sng" dirty="0" smtClean="0">
                <a:solidFill>
                  <a:schemeClr val="bg2"/>
                </a:solidFill>
                <a:latin typeface="Lato"/>
                <a:ea typeface="Lato"/>
                <a:cs typeface="Lato"/>
                <a:sym typeface="Lato"/>
              </a:rPr>
              <a:t>Нужны</a:t>
            </a:r>
            <a:r>
              <a:rPr lang="ru-RU" sz="1600" b="1" dirty="0" smtClean="0">
                <a:solidFill>
                  <a:schemeClr val="bg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US" sz="1600" b="1" i="1" dirty="0" err="1" smtClean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en-US" sz="1600" b="1" i="1" baseline="-25000" dirty="0" err="1" smtClean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v</a:t>
            </a:r>
            <a:r>
              <a:rPr lang="en-US" sz="1600" b="1" i="1" baseline="-25000" dirty="0" smtClean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-yes</a:t>
            </a:r>
            <a:r>
              <a:rPr lang="ru" sz="1600" b="1" dirty="0" smtClean="0">
                <a:solidFill>
                  <a:schemeClr val="dk2"/>
                </a:solidFill>
              </a:rPr>
              <a:t> ,</a:t>
            </a:r>
            <a:r>
              <a:rPr lang="en-US" sz="1600" b="1" i="1" dirty="0" smtClean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US" sz="1600" b="1" i="1" dirty="0" err="1" smtClean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en-US" sz="1600" b="1" i="1" baseline="-25000" dirty="0" err="1" smtClean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v</a:t>
            </a:r>
            <a:r>
              <a:rPr lang="en-US" sz="1600" b="1" i="1" baseline="-25000" dirty="0" smtClean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-no</a:t>
            </a:r>
            <a:r>
              <a:rPr lang="ru-RU" sz="1600" b="1" i="1" baseline="-25000" dirty="0" smtClean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ru-RU" sz="1600" dirty="0" smtClean="0">
                <a:solidFill>
                  <a:schemeClr val="bg2"/>
                </a:solidFill>
                <a:latin typeface="Lato"/>
                <a:ea typeface="Lato"/>
                <a:cs typeface="Lato"/>
                <a:sym typeface="Lato"/>
              </a:rPr>
              <a:t>:</a:t>
            </a:r>
            <a:endParaRPr lang="ru-RU" sz="1600" b="1" dirty="0" smtClean="0">
              <a:solidFill>
                <a:schemeClr val="bg2"/>
              </a:solidFill>
              <a:latin typeface="Lato"/>
              <a:ea typeface="Lato"/>
              <a:cs typeface="Lato"/>
              <a:sym typeface="Lato"/>
            </a:endParaRPr>
          </a:p>
          <a:p>
            <a:pPr lvl="0" algn="r"/>
            <a:endParaRPr lang="ru-RU" sz="1600" b="1" i="1" dirty="0" smtClean="0">
              <a:solidFill>
                <a:srgbClr val="C00000"/>
              </a:solidFill>
              <a:latin typeface="Lato"/>
              <a:ea typeface="Lato"/>
              <a:cs typeface="Lato"/>
              <a:sym typeface="Lato"/>
            </a:endParaRPr>
          </a:p>
          <a:p>
            <a:pPr lvl="0" algn="r"/>
            <a:r>
              <a:rPr lang="en-US" sz="1600" b="1" i="1" dirty="0" err="1" smtClean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en-US" sz="1600" i="1" baseline="-25000" dirty="0" err="1" smtClean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yes</a:t>
            </a:r>
            <a:r>
              <a:rPr lang="ru" sz="1600" dirty="0" smtClean="0">
                <a:solidFill>
                  <a:schemeClr val="dk2"/>
                </a:solidFill>
              </a:rPr>
              <a:t> </a:t>
            </a:r>
            <a:r>
              <a:rPr lang="ru" sz="1600" dirty="0">
                <a:solidFill>
                  <a:schemeClr val="dk2"/>
                </a:solidFill>
              </a:rPr>
              <a:t>–</a:t>
            </a:r>
            <a:r>
              <a:rPr lang="en-US" sz="1600" i="1" dirty="0" smtClean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US" sz="1600" b="1" i="1" dirty="0" err="1" smtClean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en-US" sz="1600" i="1" baseline="-25000" dirty="0" err="1" smtClean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no</a:t>
            </a:r>
            <a:r>
              <a:rPr lang="en-US" sz="1600" i="1" dirty="0" smtClean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ru-RU" sz="1600" i="1" dirty="0" smtClean="0">
                <a:solidFill>
                  <a:srgbClr val="C00000"/>
                </a:solidFill>
                <a:latin typeface="+mn-lt"/>
                <a:ea typeface="Lato"/>
                <a:cs typeface="Lato"/>
                <a:sym typeface="Euclid Symbol"/>
              </a:rPr>
              <a:t>= </a:t>
            </a:r>
            <a:r>
              <a:rPr lang="ru-RU" sz="1600" b="1" i="1" dirty="0" smtClean="0">
                <a:solidFill>
                  <a:srgbClr val="C00000"/>
                </a:solidFill>
                <a:latin typeface="+mn-lt"/>
                <a:ea typeface="Lato"/>
                <a:cs typeface="Lato"/>
                <a:sym typeface="Euclid Symbol"/>
              </a:rPr>
              <a:t>вес</a:t>
            </a:r>
            <a:endParaRPr lang="en-US" sz="1600" b="1" i="1" dirty="0" smtClean="0">
              <a:solidFill>
                <a:srgbClr val="C00000"/>
              </a:solidFill>
              <a:latin typeface="+mn-lt"/>
              <a:ea typeface="Lato"/>
              <a:cs typeface="Lato"/>
              <a:sym typeface="Euclid Symbol"/>
            </a:endParaRPr>
          </a:p>
          <a:p>
            <a:pPr lvl="0" algn="r"/>
            <a:r>
              <a:rPr lang="ru-RU" sz="1600" dirty="0" smtClean="0">
                <a:solidFill>
                  <a:srgbClr val="C00000"/>
                </a:solidFill>
                <a:latin typeface="+mn-lt"/>
                <a:ea typeface="Lato"/>
                <a:cs typeface="Lato"/>
                <a:sym typeface="Euclid Symbol"/>
              </a:rPr>
              <a:t>у</a:t>
            </a:r>
            <a:r>
              <a:rPr lang="en-US" sz="1600" dirty="0" smtClean="0">
                <a:solidFill>
                  <a:srgbClr val="C00000"/>
                </a:solidFill>
                <a:latin typeface="+mn-lt"/>
                <a:ea typeface="Lato"/>
                <a:cs typeface="Lato"/>
                <a:sym typeface="Lato"/>
              </a:rPr>
              <a:t> </a:t>
            </a:r>
            <a:r>
              <a:rPr lang="ru-RU" sz="1600" dirty="0" smtClean="0">
                <a:solidFill>
                  <a:srgbClr val="C00000"/>
                </a:solidFill>
                <a:latin typeface="+mn-lt"/>
                <a:ea typeface="Lato"/>
                <a:cs typeface="Lato"/>
                <a:sym typeface="Lato"/>
              </a:rPr>
              <a:t>ребра  </a:t>
            </a:r>
            <a:r>
              <a:rPr lang="en-US" sz="1600" b="1" i="1" dirty="0" smtClean="0">
                <a:solidFill>
                  <a:srgbClr val="C00000"/>
                </a:solidFill>
                <a:latin typeface="+mn-lt"/>
                <a:ea typeface="Lato"/>
                <a:cs typeface="Lato"/>
                <a:sym typeface="Lato"/>
              </a:rPr>
              <a:t>p</a:t>
            </a:r>
            <a:r>
              <a:rPr lang="ru-RU" sz="1600" b="1" i="1" dirty="0" smtClean="0">
                <a:solidFill>
                  <a:srgbClr val="C00000"/>
                </a:solidFill>
                <a:latin typeface="+mn-lt"/>
                <a:ea typeface="Lato"/>
                <a:cs typeface="Lato"/>
                <a:sym typeface="Lato"/>
              </a:rPr>
              <a:t> </a:t>
            </a:r>
            <a:r>
              <a:rPr lang="ru-RU" sz="1600" dirty="0" smtClean="0">
                <a:solidFill>
                  <a:srgbClr val="C00000"/>
                </a:solidFill>
                <a:latin typeface="+mn-lt"/>
                <a:ea typeface="Lato"/>
                <a:cs typeface="Lato"/>
                <a:sym typeface="Lato"/>
              </a:rPr>
              <a:t> в</a:t>
            </a:r>
            <a:r>
              <a:rPr lang="ru-RU" sz="1600" dirty="0" smtClean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-US" sz="1600" b="1" i="1" dirty="0" smtClean="0">
                <a:solidFill>
                  <a:schemeClr val="bg2"/>
                </a:solidFill>
                <a:latin typeface="+mn-lt"/>
                <a:ea typeface="Lato"/>
                <a:cs typeface="Lato"/>
                <a:sym typeface="Lato"/>
              </a:rPr>
              <a:t>M</a:t>
            </a:r>
            <a:r>
              <a:rPr lang="ru-RU" sz="1600" dirty="0" smtClean="0">
                <a:solidFill>
                  <a:schemeClr val="bg2"/>
                </a:solidFill>
                <a:latin typeface="+mn-lt"/>
                <a:ea typeface="Lato"/>
                <a:cs typeface="Lato"/>
                <a:sym typeface="Lato"/>
              </a:rPr>
              <a:t>.</a:t>
            </a:r>
          </a:p>
          <a:p>
            <a:pPr lvl="0" algn="r"/>
            <a:r>
              <a:rPr lang="ru-RU" sz="1600" dirty="0" smtClean="0">
                <a:solidFill>
                  <a:srgbClr val="C00000"/>
                </a:solidFill>
                <a:ea typeface="Lato"/>
                <a:cs typeface="Lato"/>
                <a:sym typeface="Lato"/>
              </a:rPr>
              <a:t>По весам найдём  </a:t>
            </a:r>
            <a:r>
              <a:rPr lang="en-US" sz="1600" b="1" i="1" dirty="0" err="1" smtClean="0">
                <a:solidFill>
                  <a:srgbClr val="C00000"/>
                </a:solidFill>
              </a:rPr>
              <a:t>R</a:t>
            </a:r>
            <a:r>
              <a:rPr lang="en-US" sz="1600" b="1" i="1" baseline="-25000" dirty="0" err="1" smtClean="0">
                <a:solidFill>
                  <a:srgbClr val="C00000"/>
                </a:solidFill>
              </a:rPr>
              <a:t>v</a:t>
            </a:r>
            <a:r>
              <a:rPr lang="ru-RU" sz="1600" b="1" i="1" baseline="-25000" dirty="0" smtClean="0">
                <a:solidFill>
                  <a:srgbClr val="C00000"/>
                </a:solidFill>
              </a:rPr>
              <a:t> </a:t>
            </a:r>
            <a:endParaRPr lang="ru-RU" sz="1600" b="1" i="1" dirty="0">
              <a:solidFill>
                <a:srgbClr val="C00000"/>
              </a:solidFill>
            </a:endParaRPr>
          </a:p>
          <a:p>
            <a:pPr lvl="0" algn="r"/>
            <a:r>
              <a:rPr lang="ru-RU" sz="1600" dirty="0" smtClean="0">
                <a:solidFill>
                  <a:srgbClr val="C00000"/>
                </a:solidFill>
              </a:rPr>
              <a:t>как минимальное </a:t>
            </a:r>
            <a:r>
              <a:rPr lang="ru-RU" sz="1600" b="1" dirty="0" err="1" smtClean="0">
                <a:solidFill>
                  <a:srgbClr val="C00000"/>
                </a:solidFill>
              </a:rPr>
              <a:t>паросочетание</a:t>
            </a:r>
            <a:r>
              <a:rPr lang="ru-RU" sz="1600" dirty="0" smtClean="0">
                <a:solidFill>
                  <a:srgbClr val="C00000"/>
                </a:solidFill>
              </a:rPr>
              <a:t> с этими весами</a:t>
            </a:r>
          </a:p>
          <a:p>
            <a:pPr lvl="0" algn="r"/>
            <a:r>
              <a:rPr lang="ru-RU" sz="1600" dirty="0">
                <a:solidFill>
                  <a:schemeClr val="bg2"/>
                </a:solidFill>
                <a:ea typeface="Lato"/>
                <a:cs typeface="Lato"/>
                <a:sym typeface="Lato"/>
              </a:rPr>
              <a:t>(с </a:t>
            </a:r>
            <a:r>
              <a:rPr lang="ru-RU" sz="1600" dirty="0">
                <a:solidFill>
                  <a:srgbClr val="FF0000"/>
                </a:solidFill>
                <a:ea typeface="Lato"/>
                <a:cs typeface="Lato"/>
                <a:sym typeface="Lato"/>
              </a:rPr>
              <a:t>любым</a:t>
            </a:r>
            <a:r>
              <a:rPr lang="ru-RU" sz="1600" dirty="0">
                <a:solidFill>
                  <a:schemeClr val="dk2"/>
                </a:solidFill>
                <a:ea typeface="Lato"/>
                <a:cs typeface="Lato"/>
                <a:sym typeface="Lato"/>
              </a:rPr>
              <a:t> числом нулевых по весу рёбер)</a:t>
            </a:r>
            <a:r>
              <a:rPr lang="ru-RU" sz="1600" dirty="0" smtClean="0">
                <a:solidFill>
                  <a:srgbClr val="C00000"/>
                </a:solidFill>
              </a:rPr>
              <a:t>.</a:t>
            </a:r>
            <a:endParaRPr lang="en-US" sz="1600" dirty="0" smtClean="0">
              <a:solidFill>
                <a:srgbClr val="C00000"/>
              </a:solidFill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3"/>
          <p:cNvSpPr txBox="1">
            <a:spLocks noGrp="1"/>
          </p:cNvSpPr>
          <p:nvPr>
            <p:ph type="title"/>
          </p:nvPr>
        </p:nvSpPr>
        <p:spPr>
          <a:xfrm>
            <a:off x="0" y="-1"/>
            <a:ext cx="9143999" cy="5143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lvl="0">
              <a:lnSpc>
                <a:spcPct val="150000"/>
              </a:lnSpc>
              <a:buSzPct val="197530"/>
            </a:pPr>
            <a:r>
              <a:rPr lang="ru" sz="2000" b="0" dirty="0" smtClean="0">
                <a:solidFill>
                  <a:srgbClr val="C00000"/>
                </a:solidFill>
                <a:latin typeface="+mn-lt"/>
                <a:sym typeface="Arial"/>
              </a:rPr>
              <a:t> </a:t>
            </a:r>
            <a:br>
              <a:rPr lang="ru" sz="2000" b="0" dirty="0" smtClean="0">
                <a:solidFill>
                  <a:srgbClr val="C00000"/>
                </a:solidFill>
                <a:latin typeface="+mn-lt"/>
                <a:sym typeface="Arial"/>
              </a:rPr>
            </a:br>
            <a:r>
              <a:rPr lang="ru" sz="2000" b="0" dirty="0" smtClean="0">
                <a:solidFill>
                  <a:srgbClr val="C00000"/>
                </a:solidFill>
                <a:latin typeface="+mn-lt"/>
                <a:sym typeface="Arial"/>
              </a:rPr>
              <a:t/>
            </a:r>
            <a:br>
              <a:rPr lang="ru" sz="2000" b="0" dirty="0" smtClean="0">
                <a:solidFill>
                  <a:srgbClr val="C00000"/>
                </a:solidFill>
                <a:latin typeface="+mn-lt"/>
                <a:sym typeface="Arial"/>
              </a:rPr>
            </a:br>
            <a:endParaRPr sz="2000" b="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20996"/>
            <a:ext cx="91440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800" b="1" dirty="0" smtClean="0">
                <a:solidFill>
                  <a:schemeClr val="bg2"/>
                </a:solidFill>
              </a:rPr>
              <a:t>Вычислим:</a:t>
            </a:r>
          </a:p>
          <a:p>
            <a:pPr>
              <a:lnSpc>
                <a:spcPct val="150000"/>
              </a:lnSpc>
            </a:pPr>
            <a:r>
              <a:rPr lang="en-US" sz="1800" b="1" i="1" dirty="0" err="1" smtClean="0">
                <a:solidFill>
                  <a:srgbClr val="C00000"/>
                </a:solidFill>
              </a:rPr>
              <a:t>p</a:t>
            </a:r>
            <a:r>
              <a:rPr lang="en-US" sz="1800" b="1" i="1" baseline="-25000" dirty="0" err="1" smtClean="0">
                <a:solidFill>
                  <a:srgbClr val="C00000"/>
                </a:solidFill>
              </a:rPr>
              <a:t>yes</a:t>
            </a:r>
            <a:r>
              <a:rPr lang="ru-RU" sz="1800" dirty="0" smtClean="0"/>
              <a:t> </a:t>
            </a:r>
            <a:r>
              <a:rPr lang="ru-RU" sz="1800" dirty="0"/>
              <a:t>– сумму </a:t>
            </a:r>
            <a:r>
              <a:rPr lang="ru-RU" sz="1800" dirty="0" smtClean="0"/>
              <a:t>цен </a:t>
            </a:r>
            <a:r>
              <a:rPr lang="ru-RU" sz="1800" dirty="0"/>
              <a:t>расклейки по </a:t>
            </a:r>
            <a:r>
              <a:rPr lang="ru-RU" sz="1800" dirty="0" smtClean="0"/>
              <a:t>листьям </a:t>
            </a:r>
            <a:r>
              <a:rPr lang="ru-RU" sz="1800" dirty="0"/>
              <a:t>звезды </a:t>
            </a:r>
            <a:r>
              <a:rPr lang="ru-RU" sz="2400" dirty="0" smtClean="0"/>
              <a:t>и </a:t>
            </a:r>
            <a:r>
              <a:rPr lang="ru-RU" sz="1800" dirty="0" smtClean="0"/>
              <a:t>склейки по </a:t>
            </a:r>
            <a:r>
              <a:rPr lang="ru-RU" sz="1800" dirty="0"/>
              <a:t>корню </a:t>
            </a:r>
            <a:r>
              <a:rPr lang="ru-RU" sz="1800" dirty="0" smtClean="0"/>
              <a:t>звезды, </a:t>
            </a:r>
            <a:r>
              <a:rPr lang="ru-RU" sz="1800" dirty="0"/>
              <a:t>в которых </a:t>
            </a:r>
            <a:r>
              <a:rPr lang="en-US" sz="1800" b="1" i="1" dirty="0" smtClean="0">
                <a:solidFill>
                  <a:srgbClr val="C00000"/>
                </a:solidFill>
              </a:rPr>
              <a:t>p</a:t>
            </a:r>
            <a:r>
              <a:rPr lang="en-US" sz="1800" dirty="0" smtClean="0"/>
              <a:t> </a:t>
            </a:r>
            <a:r>
              <a:rPr lang="ru-RU" sz="1800" dirty="0"/>
              <a:t>не соединена </a:t>
            </a:r>
            <a:r>
              <a:rPr lang="ru-RU" sz="1800" dirty="0" smtClean="0"/>
              <a:t>ребром. </a:t>
            </a:r>
            <a:endParaRPr lang="ru-RU" sz="1800" dirty="0"/>
          </a:p>
          <a:p>
            <a:pPr>
              <a:lnSpc>
                <a:spcPct val="150000"/>
              </a:lnSpc>
            </a:pPr>
            <a:endParaRPr lang="ru-RU" sz="1800" i="1" dirty="0" smtClean="0"/>
          </a:p>
          <a:p>
            <a:pPr>
              <a:lnSpc>
                <a:spcPct val="150000"/>
              </a:lnSpc>
            </a:pPr>
            <a:r>
              <a:rPr lang="en-US" sz="1800" b="1" i="1" dirty="0" err="1" smtClean="0">
                <a:solidFill>
                  <a:srgbClr val="C00000"/>
                </a:solidFill>
              </a:rPr>
              <a:t>p</a:t>
            </a:r>
            <a:r>
              <a:rPr lang="en-US" sz="1800" b="1" i="1" baseline="-25000" dirty="0" err="1" smtClean="0">
                <a:solidFill>
                  <a:srgbClr val="C00000"/>
                </a:solidFill>
              </a:rPr>
              <a:t>no</a:t>
            </a:r>
            <a:r>
              <a:rPr lang="ru-RU" sz="1800" dirty="0" smtClean="0"/>
              <a:t> </a:t>
            </a:r>
            <a:r>
              <a:rPr lang="ru-RU" sz="1800" dirty="0"/>
              <a:t>– сумму цен склейки по </a:t>
            </a:r>
            <a:r>
              <a:rPr lang="ru-RU" sz="1800" dirty="0" smtClean="0"/>
              <a:t>листьям </a:t>
            </a:r>
            <a:r>
              <a:rPr lang="ru-RU" sz="1800" dirty="0"/>
              <a:t>звезды </a:t>
            </a:r>
            <a:r>
              <a:rPr lang="ru-RU" sz="1800" b="1" dirty="0" smtClean="0"/>
              <a:t>И</a:t>
            </a:r>
            <a:r>
              <a:rPr lang="ru-RU" sz="1800" dirty="0" smtClean="0"/>
              <a:t> расклейки по </a:t>
            </a:r>
            <a:r>
              <a:rPr lang="ru-RU" sz="1800" dirty="0"/>
              <a:t>корню </a:t>
            </a:r>
            <a:r>
              <a:rPr lang="ru-RU" sz="1800" dirty="0" smtClean="0"/>
              <a:t>звезды, </a:t>
            </a:r>
            <a:r>
              <a:rPr lang="ru-RU" sz="1800" dirty="0"/>
              <a:t>в которых </a:t>
            </a:r>
            <a:r>
              <a:rPr lang="en-US" sz="1800" b="1" i="1" dirty="0" smtClean="0">
                <a:solidFill>
                  <a:srgbClr val="C00000"/>
                </a:solidFill>
              </a:rPr>
              <a:t>p</a:t>
            </a:r>
            <a:r>
              <a:rPr lang="en-US" sz="1800" dirty="0" smtClean="0"/>
              <a:t> </a:t>
            </a:r>
            <a:r>
              <a:rPr lang="ru-RU" sz="1800" dirty="0"/>
              <a:t>соединена </a:t>
            </a:r>
            <a:r>
              <a:rPr lang="ru-RU" sz="1800" dirty="0" smtClean="0"/>
              <a:t>ребром.</a:t>
            </a:r>
            <a:endParaRPr lang="ru-RU" sz="1800" dirty="0"/>
          </a:p>
          <a:p>
            <a:pPr>
              <a:lnSpc>
                <a:spcPct val="150000"/>
              </a:lnSpc>
            </a:pPr>
            <a:endParaRPr lang="ru-RU" sz="1800" dirty="0" smtClean="0"/>
          </a:p>
          <a:p>
            <a:pPr>
              <a:lnSpc>
                <a:spcPct val="150000"/>
              </a:lnSpc>
            </a:pPr>
            <a:r>
              <a:rPr lang="ru-RU" sz="1800" dirty="0" smtClean="0"/>
              <a:t>Каждой паре </a:t>
            </a:r>
            <a:r>
              <a:rPr lang="ru-RU" sz="1800" b="1" i="1" dirty="0">
                <a:solidFill>
                  <a:srgbClr val="C00000"/>
                </a:solidFill>
              </a:rPr>
              <a:t>р</a:t>
            </a:r>
            <a:r>
              <a:rPr lang="ru-RU" sz="1800" dirty="0"/>
              <a:t> (=ребру в полном </a:t>
            </a:r>
            <a:r>
              <a:rPr lang="ru-RU" sz="1800" dirty="0" smtClean="0"/>
              <a:t>без петель </a:t>
            </a:r>
            <a:r>
              <a:rPr lang="ru-RU" sz="1800" dirty="0"/>
              <a:t>графе </a:t>
            </a:r>
            <a:r>
              <a:rPr lang="ru-RU" sz="1800" b="1" i="1" dirty="0" smtClean="0"/>
              <a:t>М</a:t>
            </a:r>
            <a:r>
              <a:rPr lang="ru-RU" sz="1800" dirty="0" smtClean="0"/>
              <a:t>), </a:t>
            </a:r>
            <a:r>
              <a:rPr lang="en-US" sz="1800" i="1" dirty="0"/>
              <a:t>p</a:t>
            </a:r>
            <a:r>
              <a:rPr lang="en-US" sz="1800" dirty="0">
                <a:sym typeface="Euclid Math Two"/>
              </a:rPr>
              <a:t></a:t>
            </a:r>
            <a:r>
              <a:rPr lang="ru-RU" sz="1800" b="1" i="1" dirty="0"/>
              <a:t>М</a:t>
            </a:r>
            <a:r>
              <a:rPr lang="ru-RU" sz="1800" dirty="0"/>
              <a:t>, </a:t>
            </a:r>
            <a:r>
              <a:rPr lang="ru-RU" sz="1800" dirty="0" smtClean="0"/>
              <a:t>припишем число = вес</a:t>
            </a:r>
          </a:p>
          <a:p>
            <a:pPr>
              <a:lnSpc>
                <a:spcPct val="150000"/>
              </a:lnSpc>
            </a:pPr>
            <a:r>
              <a:rPr lang="en-US" sz="1800" b="1" i="1" dirty="0" err="1">
                <a:solidFill>
                  <a:srgbClr val="C00000"/>
                </a:solidFill>
              </a:rPr>
              <a:t>p</a:t>
            </a:r>
            <a:r>
              <a:rPr lang="en-US" sz="1800" b="1" i="1" baseline="-25000" dirty="0" err="1">
                <a:solidFill>
                  <a:srgbClr val="C00000"/>
                </a:solidFill>
              </a:rPr>
              <a:t>yes</a:t>
            </a:r>
            <a:r>
              <a:rPr lang="en-US" sz="1800" b="1" i="1" baseline="-25000" dirty="0">
                <a:solidFill>
                  <a:srgbClr val="C00000"/>
                </a:solidFill>
              </a:rPr>
              <a:t> </a:t>
            </a:r>
            <a:r>
              <a:rPr lang="ru-RU" sz="1800" b="1" i="1" baseline="-25000" dirty="0" smtClean="0">
                <a:solidFill>
                  <a:srgbClr val="C00000"/>
                </a:solidFill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</a:rPr>
              <a:t>– </a:t>
            </a:r>
            <a:r>
              <a:rPr lang="en-US" sz="1800" b="1" i="1" dirty="0" err="1" smtClean="0">
                <a:solidFill>
                  <a:srgbClr val="C00000"/>
                </a:solidFill>
              </a:rPr>
              <a:t>p</a:t>
            </a:r>
            <a:r>
              <a:rPr lang="en-US" sz="1800" b="1" i="1" baseline="-25000" dirty="0" err="1" smtClean="0">
                <a:solidFill>
                  <a:srgbClr val="C00000"/>
                </a:solidFill>
              </a:rPr>
              <a:t>no</a:t>
            </a:r>
            <a:r>
              <a:rPr lang="ru-RU" sz="1800" dirty="0" smtClean="0"/>
              <a:t>, </a:t>
            </a:r>
            <a:r>
              <a:rPr lang="ru-RU" sz="1800" dirty="0"/>
              <a:t>и решим задачу </a:t>
            </a:r>
            <a:r>
              <a:rPr lang="ru-RU" sz="1800" dirty="0" smtClean="0"/>
              <a:t>минимального с этими весами </a:t>
            </a:r>
            <a:r>
              <a:rPr lang="ru-RU" sz="1800" dirty="0" err="1"/>
              <a:t>паросочетания</a:t>
            </a:r>
            <a:r>
              <a:rPr lang="ru-RU" sz="1800" dirty="0"/>
              <a:t> </a:t>
            </a:r>
            <a:r>
              <a:rPr lang="ru-RU" sz="1800" dirty="0" smtClean="0"/>
              <a:t>в </a:t>
            </a:r>
            <a:r>
              <a:rPr lang="ru-RU" sz="1800" b="1" i="1" dirty="0" smtClean="0"/>
              <a:t>М</a:t>
            </a:r>
            <a:r>
              <a:rPr lang="ru-RU" sz="1800" dirty="0" smtClean="0"/>
              <a:t>. </a:t>
            </a:r>
          </a:p>
          <a:p>
            <a:pPr lvl="0">
              <a:lnSpc>
                <a:spcPct val="150000"/>
              </a:lnSpc>
            </a:pPr>
            <a:r>
              <a:rPr lang="ru-RU" sz="1800" dirty="0" smtClean="0"/>
              <a:t>Полученное </a:t>
            </a:r>
            <a:r>
              <a:rPr lang="ru-RU" sz="1800" dirty="0" err="1"/>
              <a:t>паросочетание</a:t>
            </a:r>
            <a:r>
              <a:rPr lang="ru-RU" sz="1800" dirty="0"/>
              <a:t> </a:t>
            </a:r>
            <a:r>
              <a:rPr lang="en-US" sz="1800" b="1" i="1" dirty="0" err="1">
                <a:solidFill>
                  <a:srgbClr val="C00000"/>
                </a:solidFill>
              </a:rPr>
              <a:t>R</a:t>
            </a:r>
            <a:r>
              <a:rPr lang="en-US" sz="1800" b="1" i="1" baseline="-25000" dirty="0" err="1">
                <a:solidFill>
                  <a:srgbClr val="C00000"/>
                </a:solidFill>
              </a:rPr>
              <a:t>v</a:t>
            </a:r>
            <a:r>
              <a:rPr lang="ru-RU" sz="1800" dirty="0" smtClean="0"/>
              <a:t> </a:t>
            </a:r>
            <a:r>
              <a:rPr lang="ru-RU" sz="1800" dirty="0"/>
              <a:t>присвоим центру звезды </a:t>
            </a:r>
            <a:r>
              <a:rPr lang="en-US" sz="1800" b="1" i="1" dirty="0" smtClean="0">
                <a:solidFill>
                  <a:srgbClr val="C00000"/>
                </a:solidFill>
              </a:rPr>
              <a:t>v</a:t>
            </a:r>
            <a:r>
              <a:rPr lang="ru-RU" sz="1800" b="1" i="1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/>
              <a:t>вместо </a:t>
            </a:r>
            <a:r>
              <a:rPr lang="ru-RU" sz="1800" dirty="0"/>
              <a:t>бывшего там </a:t>
            </a:r>
            <a:r>
              <a:rPr lang="ru-RU" sz="1800" dirty="0" err="1" smtClean="0"/>
              <a:t>паросоченания</a:t>
            </a:r>
            <a:r>
              <a:rPr lang="ru-RU" sz="1800" dirty="0" smtClean="0"/>
              <a:t> </a:t>
            </a:r>
            <a:r>
              <a:rPr lang="ru" sz="1800" b="1" i="1" dirty="0">
                <a:solidFill>
                  <a:srgbClr val="C00000"/>
                </a:solidFill>
              </a:rPr>
              <a:t>P</a:t>
            </a:r>
            <a:r>
              <a:rPr lang="en-US" sz="1800" b="1" i="1" baseline="-25000" dirty="0" smtClean="0">
                <a:solidFill>
                  <a:srgbClr val="C00000"/>
                </a:solidFill>
              </a:rPr>
              <a:t>v</a:t>
            </a:r>
            <a:r>
              <a:rPr lang="ru-RU" sz="1800" b="1" i="1" baseline="-25000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/>
              <a:t>. </a:t>
            </a:r>
          </a:p>
          <a:p>
            <a:pPr lvl="0">
              <a:lnSpc>
                <a:spcPct val="150000"/>
              </a:lnSpc>
            </a:pPr>
            <a:r>
              <a:rPr lang="ru-RU" sz="1800" dirty="0" smtClean="0"/>
              <a:t>Получится итерационная последовательность.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5978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3"/>
          <p:cNvSpPr txBox="1">
            <a:spLocks noGrp="1"/>
          </p:cNvSpPr>
          <p:nvPr>
            <p:ph type="title"/>
          </p:nvPr>
        </p:nvSpPr>
        <p:spPr>
          <a:xfrm>
            <a:off x="0" y="-1"/>
            <a:ext cx="9143999" cy="5143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lvl="0">
              <a:lnSpc>
                <a:spcPct val="150000"/>
              </a:lnSpc>
              <a:buSzPct val="197530"/>
            </a:pPr>
            <a:r>
              <a:rPr lang="ru-RU" sz="2000" b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Для каждой </a:t>
            </a:r>
            <a:r>
              <a:rPr lang="ru-RU" sz="2000" b="0" dirty="0" smtClean="0">
                <a:solidFill>
                  <a:schemeClr val="dk2"/>
                </a:solidFill>
                <a:latin typeface="+mn-lt"/>
                <a:ea typeface="Arial"/>
                <a:cs typeface="Arial"/>
                <a:sym typeface="Arial"/>
              </a:rPr>
              <a:t>звезды для </a:t>
            </a:r>
            <a:r>
              <a:rPr lang="ru" sz="2000" b="0" i="1" dirty="0" smtClean="0">
                <a:solidFill>
                  <a:srgbClr val="FF0000"/>
                </a:solidFill>
                <a:latin typeface="+mn-lt"/>
                <a:sym typeface="Arial"/>
              </a:rPr>
              <a:t>начальной расстановки</a:t>
            </a:r>
            <a:r>
              <a:rPr lang="ru" sz="2000" b="0" dirty="0" smtClean="0">
                <a:solidFill>
                  <a:schemeClr val="dk2"/>
                </a:solidFill>
                <a:latin typeface="+mn-lt"/>
                <a:sym typeface="Arial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+mn-lt"/>
              </a:rPr>
              <a:t>X</a:t>
            </a:r>
            <a:r>
              <a:rPr lang="ru" sz="2000" i="1" baseline="-25000" dirty="0" smtClean="0">
                <a:solidFill>
                  <a:srgbClr val="C00000"/>
                </a:solidFill>
                <a:latin typeface="+mn-lt"/>
                <a:sym typeface="Arial"/>
              </a:rPr>
              <a:t>0  </a:t>
            </a:r>
            <a:r>
              <a:rPr lang="ru" sz="2000" b="0" dirty="0" smtClean="0">
                <a:solidFill>
                  <a:schemeClr val="dk2"/>
                </a:solidFill>
                <a:latin typeface="+mn-lt"/>
                <a:ea typeface="Arial"/>
                <a:cs typeface="Arial"/>
                <a:sym typeface="Arial"/>
              </a:rPr>
              <a:t>найдём </a:t>
            </a:r>
            <a:r>
              <a:rPr lang="ru-RU" sz="2000" dirty="0" smtClean="0">
                <a:solidFill>
                  <a:srgbClr val="C00000"/>
                </a:solidFill>
                <a:latin typeface="+mn-lt"/>
                <a:sym typeface="Euclid Math Two"/>
              </a:rPr>
              <a:t>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(</a:t>
            </a:r>
            <a:r>
              <a:rPr lang="en-US" sz="2000" i="1" dirty="0" smtClean="0">
                <a:solidFill>
                  <a:srgbClr val="C00000"/>
                </a:solidFill>
                <a:latin typeface="+mn-lt"/>
              </a:rPr>
              <a:t>v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)</a:t>
            </a:r>
            <a:r>
              <a:rPr lang="ru-RU" sz="2000" dirty="0" smtClean="0">
                <a:solidFill>
                  <a:srgbClr val="C00000"/>
                </a:solidFill>
                <a:latin typeface="+mn-lt"/>
              </a:rPr>
              <a:t> = </a:t>
            </a:r>
            <a:r>
              <a:rPr lang="en-US" sz="2000" i="1" dirty="0" smtClean="0">
                <a:solidFill>
                  <a:srgbClr val="C00000"/>
                </a:solidFill>
                <a:latin typeface="+mn-lt"/>
              </a:rPr>
              <a:t>c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(</a:t>
            </a:r>
            <a:r>
              <a:rPr lang="en-US" sz="2000" i="1" dirty="0" smtClean="0">
                <a:solidFill>
                  <a:srgbClr val="C00000"/>
                </a:solidFill>
                <a:latin typeface="+mn-lt"/>
              </a:rPr>
              <a:t>X</a:t>
            </a:r>
            <a:r>
              <a:rPr lang="ru-RU" sz="2000" i="1" baseline="-25000" dirty="0" smtClean="0">
                <a:solidFill>
                  <a:srgbClr val="C00000"/>
                </a:solidFill>
                <a:latin typeface="+mn-lt"/>
              </a:rPr>
              <a:t>0</a:t>
            </a:r>
            <a:r>
              <a:rPr lang="en-US" sz="2000" baseline="-25000" dirty="0" smtClean="0">
                <a:solidFill>
                  <a:srgbClr val="C00000"/>
                </a:solidFill>
                <a:latin typeface="+mn-lt"/>
              </a:rPr>
              <a:t>v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)</a:t>
            </a:r>
            <a:r>
              <a:rPr lang="ru-RU" sz="2000" dirty="0" smtClean="0">
                <a:solidFill>
                  <a:srgbClr val="C00000"/>
                </a:solidFill>
                <a:latin typeface="+mn-lt"/>
              </a:rPr>
              <a:t> – </a:t>
            </a:r>
            <a:r>
              <a:rPr lang="en-US" sz="2000" i="1" dirty="0" smtClean="0">
                <a:solidFill>
                  <a:srgbClr val="C00000"/>
                </a:solidFill>
                <a:latin typeface="+mn-lt"/>
              </a:rPr>
              <a:t>c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(</a:t>
            </a:r>
            <a:r>
              <a:rPr lang="en-US" sz="2000" i="1" dirty="0" err="1" smtClean="0">
                <a:solidFill>
                  <a:srgbClr val="C00000"/>
                </a:solidFill>
                <a:latin typeface="+mn-lt"/>
              </a:rPr>
              <a:t>R</a:t>
            </a:r>
            <a:r>
              <a:rPr lang="en-US" sz="2000" i="1" baseline="-25000" dirty="0" err="1" smtClean="0">
                <a:solidFill>
                  <a:srgbClr val="C00000"/>
                </a:solidFill>
                <a:latin typeface="+mn-lt"/>
              </a:rPr>
              <a:t>v</a:t>
            </a:r>
            <a:r>
              <a:rPr lang="en-US" sz="2000" i="1" baseline="-250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000" b="0" dirty="0" smtClean="0">
                <a:solidFill>
                  <a:srgbClr val="C00000"/>
                </a:solidFill>
                <a:latin typeface="+mn-lt"/>
              </a:rPr>
              <a:t>)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, где</a:t>
            </a:r>
            <a:r>
              <a:rPr lang="ru-RU" sz="20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000" i="1" dirty="0" smtClean="0">
                <a:solidFill>
                  <a:srgbClr val="C00000"/>
                </a:solidFill>
                <a:latin typeface="+mn-lt"/>
              </a:rPr>
              <a:t>c</a:t>
            </a:r>
            <a:r>
              <a:rPr lang="ru-RU" sz="2000" b="0" dirty="0" smtClean="0">
                <a:solidFill>
                  <a:srgbClr val="C00000"/>
                </a:solidFill>
                <a:latin typeface="+mn-lt"/>
              </a:rPr>
              <a:t>(·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) цена звезды, и найдём максимальную </a:t>
            </a:r>
            <a:r>
              <a:rPr lang="en-US" sz="2000" b="0" dirty="0" smtClean="0">
                <a:solidFill>
                  <a:schemeClr val="bg2"/>
                </a:solidFill>
                <a:latin typeface="+mn-lt"/>
              </a:rPr>
              <a:t>&gt;0 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из 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этих разностей. В полученной звезде </a:t>
            </a:r>
            <a:r>
              <a:rPr lang="en-US" sz="2000" i="1" dirty="0">
                <a:solidFill>
                  <a:srgbClr val="C00000"/>
                </a:solidFill>
                <a:latin typeface="+mn-lt"/>
              </a:rPr>
              <a:t>v 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заменим </a:t>
            </a:r>
            <a:r>
              <a:rPr lang="en-US" sz="2000" i="1" dirty="0" smtClean="0">
                <a:solidFill>
                  <a:srgbClr val="C00000"/>
                </a:solidFill>
                <a:latin typeface="+mn-lt"/>
              </a:rPr>
              <a:t>X</a:t>
            </a:r>
            <a:r>
              <a:rPr lang="ru-RU" sz="2000" i="1" baseline="-25000" dirty="0" smtClean="0">
                <a:solidFill>
                  <a:srgbClr val="C00000"/>
                </a:solidFill>
                <a:latin typeface="+mn-lt"/>
              </a:rPr>
              <a:t>0</a:t>
            </a:r>
            <a:r>
              <a:rPr lang="en-US" sz="2000" baseline="-25000" dirty="0" smtClean="0">
                <a:solidFill>
                  <a:srgbClr val="C00000"/>
                </a:solidFill>
                <a:latin typeface="+mn-lt"/>
              </a:rPr>
              <a:t>v</a:t>
            </a:r>
            <a:r>
              <a:rPr lang="ru-RU" sz="2000" baseline="-250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на</a:t>
            </a:r>
            <a:r>
              <a:rPr lang="en-US" sz="2000" b="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+mn-lt"/>
              </a:rPr>
              <a:t>R</a:t>
            </a:r>
            <a:r>
              <a:rPr lang="en-US" sz="2000" i="1" baseline="-25000" dirty="0" err="1" smtClean="0">
                <a:solidFill>
                  <a:srgbClr val="C00000"/>
                </a:solidFill>
                <a:latin typeface="+mn-lt"/>
              </a:rPr>
              <a:t>v</a:t>
            </a:r>
            <a:r>
              <a:rPr lang="en-US" sz="2000" i="1" baseline="-250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и пересчитаем все </a:t>
            </a:r>
            <a:r>
              <a:rPr lang="ru-RU" sz="2000" dirty="0" smtClean="0">
                <a:solidFill>
                  <a:schemeClr val="bg2"/>
                </a:solidFill>
                <a:latin typeface="+mn-lt"/>
                <a:sym typeface="Euclid Math Two"/>
              </a:rPr>
              <a:t>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  <a:sym typeface="Euclid Math Two"/>
              </a:rPr>
              <a:t> для звёзд, включающих эту </a:t>
            </a:r>
            <a:r>
              <a:rPr lang="en-US" sz="2000" i="1" dirty="0" smtClean="0">
                <a:solidFill>
                  <a:srgbClr val="C00000"/>
                </a:solidFill>
                <a:latin typeface="+mn-lt"/>
                <a:sym typeface="Euclid Math Two"/>
              </a:rPr>
              <a:t>v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; остальные </a:t>
            </a:r>
            <a:r>
              <a:rPr lang="ru-RU" sz="2000" dirty="0" smtClean="0">
                <a:solidFill>
                  <a:schemeClr val="bg2"/>
                </a:solidFill>
                <a:latin typeface="+mn-lt"/>
                <a:sym typeface="Euclid Math Two"/>
              </a:rPr>
              <a:t>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  <a:sym typeface="Euclid Math Two"/>
              </a:rPr>
              <a:t> не меняются. И повторим такой переход от полученной расстановки </a:t>
            </a:r>
            <a:r>
              <a:rPr lang="en-US" sz="2000" i="1" dirty="0" smtClean="0">
                <a:solidFill>
                  <a:srgbClr val="C00000"/>
                </a:solidFill>
                <a:latin typeface="+mn-lt"/>
              </a:rPr>
              <a:t>X</a:t>
            </a:r>
            <a:r>
              <a:rPr lang="ru" sz="2000" i="1" baseline="-25000" dirty="0" smtClean="0">
                <a:solidFill>
                  <a:srgbClr val="C00000"/>
                </a:solidFill>
                <a:latin typeface="+mn-lt"/>
                <a:sym typeface="Arial"/>
              </a:rPr>
              <a:t>1</a:t>
            </a:r>
            <a:r>
              <a:rPr lang="ru" sz="2000" b="0" dirty="0" smtClean="0">
                <a:solidFill>
                  <a:schemeClr val="bg2"/>
                </a:solidFill>
                <a:latin typeface="+mn-lt"/>
                <a:sym typeface="Arial"/>
              </a:rPr>
              <a:t>  </a:t>
            </a:r>
            <a:r>
              <a:rPr lang="ru" sz="2000" b="0" dirty="0" smtClean="0">
                <a:solidFill>
                  <a:schemeClr val="bg2"/>
                </a:solidFill>
                <a:latin typeface="+mn-lt"/>
                <a:sym typeface="Arial"/>
              </a:rPr>
              <a:t>к очередной расстановке </a:t>
            </a:r>
            <a:r>
              <a:rPr lang="en-US" sz="2000" i="1" dirty="0" smtClean="0">
                <a:solidFill>
                  <a:srgbClr val="C00000"/>
                </a:solidFill>
                <a:latin typeface="+mn-lt"/>
              </a:rPr>
              <a:t>X</a:t>
            </a:r>
            <a:r>
              <a:rPr lang="ru" sz="2000" i="1" baseline="-25000" dirty="0" smtClean="0">
                <a:solidFill>
                  <a:srgbClr val="C00000"/>
                </a:solidFill>
                <a:latin typeface="+mn-lt"/>
                <a:sym typeface="Arial"/>
              </a:rPr>
              <a:t>2</a:t>
            </a:r>
            <a:r>
              <a:rPr lang="ru" sz="2000" b="0" dirty="0" smtClean="0">
                <a:solidFill>
                  <a:schemeClr val="bg2"/>
                </a:solidFill>
                <a:latin typeface="+mn-lt"/>
                <a:sym typeface="Arial"/>
              </a:rPr>
              <a:t>, пока </a:t>
            </a:r>
            <a:r>
              <a:rPr lang="ru-RU" sz="2000" dirty="0" smtClean="0">
                <a:solidFill>
                  <a:schemeClr val="bg2"/>
                </a:solidFill>
                <a:latin typeface="+mn-lt"/>
                <a:sym typeface="Euclid Math Two"/>
              </a:rPr>
              <a:t>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  <a:sym typeface="Euclid Math Two"/>
              </a:rPr>
              <a:t> остаётся </a:t>
            </a:r>
            <a:r>
              <a:rPr lang="ru-RU" sz="2000" i="1" dirty="0" smtClean="0">
                <a:solidFill>
                  <a:srgbClr val="C00000"/>
                </a:solidFill>
                <a:latin typeface="+mn-lt"/>
                <a:sym typeface="Euclid Math Two"/>
              </a:rPr>
              <a:t>строго положительным</a:t>
            </a:r>
            <a:r>
              <a:rPr lang="ru" sz="2000" b="0" dirty="0" smtClean="0">
                <a:solidFill>
                  <a:schemeClr val="bg2"/>
                </a:solidFill>
                <a:latin typeface="+mn-lt"/>
                <a:sym typeface="Arial"/>
              </a:rPr>
              <a:t>. </a:t>
            </a:r>
            <a:r>
              <a:rPr lang="ru" sz="2000" b="0" dirty="0" smtClean="0">
                <a:solidFill>
                  <a:srgbClr val="C00000"/>
                </a:solidFill>
                <a:latin typeface="+mn-lt"/>
                <a:sym typeface="Arial"/>
              </a:rPr>
              <a:t/>
            </a:r>
            <a:br>
              <a:rPr lang="ru" sz="2000" b="0" dirty="0" smtClean="0">
                <a:solidFill>
                  <a:srgbClr val="C00000"/>
                </a:solidFill>
                <a:latin typeface="+mn-lt"/>
                <a:sym typeface="Arial"/>
              </a:rPr>
            </a:br>
            <a:r>
              <a:rPr lang="ru" sz="2000" b="0" dirty="0" smtClean="0">
                <a:solidFill>
                  <a:srgbClr val="C00000"/>
                </a:solidFill>
                <a:latin typeface="+mn-lt"/>
                <a:sym typeface="Arial"/>
              </a:rPr>
              <a:t/>
            </a:r>
            <a:br>
              <a:rPr lang="ru" sz="2000" b="0" dirty="0" smtClean="0">
                <a:solidFill>
                  <a:srgbClr val="C00000"/>
                </a:solidFill>
                <a:latin typeface="+mn-lt"/>
                <a:sym typeface="Arial"/>
              </a:rPr>
            </a:br>
            <a:r>
              <a:rPr lang="ru" sz="2000" b="0" dirty="0" smtClean="0">
                <a:solidFill>
                  <a:schemeClr val="bg2"/>
                </a:solidFill>
                <a:latin typeface="+mn-lt"/>
                <a:sym typeface="Arial"/>
              </a:rPr>
              <a:t>Лемма 2. 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На каждом шаге </a:t>
            </a:r>
            <a:r>
              <a:rPr lang="ru" sz="2000" b="0" dirty="0" smtClean="0">
                <a:solidFill>
                  <a:schemeClr val="bg2"/>
                </a:solidFill>
                <a:latin typeface="+mn-lt"/>
                <a:sym typeface="Arial"/>
              </a:rPr>
              <a:t>расстановка </a:t>
            </a:r>
            <a:r>
              <a:rPr lang="en-US" sz="2000" i="1" dirty="0" smtClean="0">
                <a:solidFill>
                  <a:srgbClr val="C00000"/>
                </a:solidFill>
                <a:latin typeface="+mn-lt"/>
                <a:sym typeface="Arial"/>
              </a:rPr>
              <a:t>X</a:t>
            </a:r>
            <a:r>
              <a:rPr lang="ru-RU" sz="2000" i="1" baseline="-25000" dirty="0" smtClean="0">
                <a:solidFill>
                  <a:srgbClr val="C00000"/>
                </a:solidFill>
                <a:latin typeface="+mn-lt"/>
              </a:rPr>
              <a:t>  </a:t>
            </a:r>
            <a:r>
              <a:rPr lang="ru-RU" sz="2000" b="0" u="sng" dirty="0" smtClean="0">
                <a:solidFill>
                  <a:schemeClr val="bg2"/>
                </a:solidFill>
                <a:latin typeface="+mn-lt"/>
              </a:rPr>
              <a:t>на звезде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 (с </a:t>
            </a:r>
            <a:r>
              <a:rPr lang="en-US" sz="2000" i="1" dirty="0" err="1" smtClean="0">
                <a:solidFill>
                  <a:srgbClr val="C00000"/>
                </a:solidFill>
                <a:latin typeface="+mn-lt"/>
              </a:rPr>
              <a:t>R</a:t>
            </a:r>
            <a:r>
              <a:rPr lang="en-US" sz="2000" i="1" baseline="-25000" dirty="0" err="1" smtClean="0">
                <a:solidFill>
                  <a:srgbClr val="C00000"/>
                </a:solidFill>
                <a:latin typeface="+mn-lt"/>
              </a:rPr>
              <a:t>v</a:t>
            </a:r>
            <a:r>
              <a:rPr lang="ru-RU" sz="2000" i="1" baseline="-250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в центре) по суммарной </a:t>
            </a:r>
            <a:r>
              <a:rPr lang="ru-RU" sz="2000" b="0" u="sng" dirty="0" smtClean="0">
                <a:solidFill>
                  <a:schemeClr val="bg2"/>
                </a:solidFill>
                <a:latin typeface="+mn-lt"/>
              </a:rPr>
              <a:t>цене звезды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 минимальна относительно данных в корне и листьях звезды </a:t>
            </a:r>
            <a:r>
              <a:rPr lang="en-US" sz="2000" i="1" dirty="0" smtClean="0">
                <a:solidFill>
                  <a:srgbClr val="C00000"/>
                </a:solidFill>
                <a:latin typeface="+mn-lt"/>
              </a:rPr>
              <a:t>v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.</a:t>
            </a:r>
            <a:br>
              <a:rPr lang="ru-RU" sz="2000" b="0" dirty="0" smtClean="0">
                <a:solidFill>
                  <a:schemeClr val="bg2"/>
                </a:solidFill>
                <a:latin typeface="+mn-lt"/>
              </a:rPr>
            </a:b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Доказательство. Для любого </a:t>
            </a:r>
            <a:r>
              <a:rPr lang="ru-RU" sz="2000" b="0" dirty="0" err="1" smtClean="0">
                <a:solidFill>
                  <a:schemeClr val="bg2"/>
                </a:solidFill>
                <a:latin typeface="+mn-lt"/>
              </a:rPr>
              <a:t>паросочетания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+mn-lt"/>
              </a:rPr>
              <a:t>P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 в </a:t>
            </a:r>
            <a:r>
              <a:rPr lang="ru-RU" sz="2000" i="1" dirty="0" smtClean="0">
                <a:solidFill>
                  <a:srgbClr val="C00000"/>
                </a:solidFill>
                <a:latin typeface="+mn-lt"/>
              </a:rPr>
              <a:t>v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 суммарная цена </a:t>
            </a:r>
            <a:r>
              <a:rPr lang="en-US" sz="2000" i="1" dirty="0">
                <a:solidFill>
                  <a:srgbClr val="C00000"/>
                </a:solidFill>
                <a:latin typeface="+mn-lt"/>
              </a:rPr>
              <a:t>c</a:t>
            </a:r>
            <a:r>
              <a:rPr lang="ru-RU" sz="2000" b="0" dirty="0" smtClean="0">
                <a:solidFill>
                  <a:srgbClr val="C00000"/>
                </a:solidFill>
                <a:latin typeface="+mn-lt"/>
              </a:rPr>
              <a:t>(</a:t>
            </a:r>
            <a:r>
              <a:rPr lang="en-US" sz="2000" i="1" dirty="0">
                <a:solidFill>
                  <a:srgbClr val="C00000"/>
                </a:solidFill>
                <a:latin typeface="+mn-lt"/>
                <a:sym typeface="Arial"/>
              </a:rPr>
              <a:t>X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) </a:t>
            </a:r>
            <a:r>
              <a:rPr lang="ru-RU" sz="2000" b="0" u="sng" dirty="0" smtClean="0">
                <a:solidFill>
                  <a:schemeClr val="bg2"/>
                </a:solidFill>
                <a:latin typeface="+mn-lt"/>
              </a:rPr>
              <a:t>событий на звезде </a:t>
            </a:r>
            <a:r>
              <a:rPr lang="ru-RU" sz="2000" b="0" u="sng" dirty="0">
                <a:solidFill>
                  <a:schemeClr val="bg2"/>
                </a:solidFill>
                <a:latin typeface="+mn-lt"/>
              </a:rPr>
              <a:t>в</a:t>
            </a:r>
            <a:r>
              <a:rPr lang="ru-RU" sz="2000" b="0" dirty="0">
                <a:solidFill>
                  <a:schemeClr val="bg2"/>
                </a:solidFill>
                <a:latin typeface="+mn-lt"/>
              </a:rPr>
              <a:t> </a:t>
            </a:r>
            <a:r>
              <a:rPr lang="ru-RU" sz="2000" i="1" dirty="0">
                <a:solidFill>
                  <a:srgbClr val="C00000"/>
                </a:solidFill>
                <a:latin typeface="+mn-lt"/>
              </a:rPr>
              <a:t>v 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равна</a:t>
            </a:r>
            <a:r>
              <a:rPr lang="en-US" sz="2000" b="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000" b="0" dirty="0" smtClean="0">
                <a:solidFill>
                  <a:schemeClr val="bg2"/>
                </a:solidFill>
                <a:latin typeface="+mn-lt"/>
              </a:rPr>
              <a:t/>
            </a:r>
            <a:br>
              <a:rPr lang="en-US" sz="2000" b="0" dirty="0" smtClean="0">
                <a:solidFill>
                  <a:schemeClr val="bg2"/>
                </a:solidFill>
                <a:latin typeface="+mn-lt"/>
              </a:rPr>
            </a:b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Последняя </a:t>
            </a:r>
            <a:r>
              <a:rPr lang="ru-RU" sz="2000" b="0" dirty="0">
                <a:solidFill>
                  <a:schemeClr val="bg2"/>
                </a:solidFill>
                <a:latin typeface="+mn-lt"/>
              </a:rPr>
              <a:t>сумма – константа, поэтому 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минимум </a:t>
            </a:r>
            <a:r>
              <a:rPr lang="en-US" sz="2000" i="1" dirty="0">
                <a:solidFill>
                  <a:srgbClr val="C00000"/>
                </a:solidFill>
                <a:latin typeface="+mn-lt"/>
              </a:rPr>
              <a:t>c</a:t>
            </a:r>
            <a:r>
              <a:rPr lang="ru-RU" sz="2000" b="0" dirty="0" smtClean="0">
                <a:solidFill>
                  <a:srgbClr val="C00000"/>
                </a:solidFill>
                <a:latin typeface="+mn-lt"/>
              </a:rPr>
              <a:t>(</a:t>
            </a:r>
            <a:r>
              <a:rPr lang="en-US" sz="2000" i="1" dirty="0">
                <a:solidFill>
                  <a:srgbClr val="C00000"/>
                </a:solidFill>
                <a:latin typeface="+mn-lt"/>
                <a:sym typeface="Arial"/>
              </a:rPr>
              <a:t>X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) достигается </a:t>
            </a:r>
            <a:r>
              <a:rPr lang="ru-RU" sz="2000" b="0" dirty="0">
                <a:solidFill>
                  <a:schemeClr val="bg2"/>
                </a:solidFill>
                <a:latin typeface="+mn-lt"/>
              </a:rPr>
              <a:t>на </a:t>
            </a:r>
            <a:r>
              <a:rPr lang="ru-RU" sz="2000" b="0" dirty="0" err="1" smtClean="0">
                <a:solidFill>
                  <a:schemeClr val="bg2"/>
                </a:solidFill>
                <a:latin typeface="+mn-lt"/>
              </a:rPr>
              <a:t>паросочета-нии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 в </a:t>
            </a:r>
            <a:r>
              <a:rPr lang="ru-RU" sz="2000" i="1" dirty="0">
                <a:solidFill>
                  <a:srgbClr val="C00000"/>
                </a:solidFill>
                <a:latin typeface="+mn-lt"/>
              </a:rPr>
              <a:t>v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, у которого </a:t>
            </a:r>
            <a:r>
              <a:rPr lang="en-US" sz="2000" i="1" dirty="0">
                <a:solidFill>
                  <a:srgbClr val="C00000"/>
                </a:solidFill>
                <a:latin typeface="+mn-lt"/>
                <a:sym typeface="Arial"/>
              </a:rPr>
              <a:t>X </a:t>
            </a:r>
            <a:r>
              <a:rPr lang="en-US" sz="2000" i="1" dirty="0" smtClean="0">
                <a:solidFill>
                  <a:srgbClr val="C00000"/>
                </a:solidFill>
                <a:latin typeface="+mn-lt"/>
                <a:sym typeface="Euclid Symbol"/>
              </a:rPr>
              <a:t></a:t>
            </a:r>
            <a:r>
              <a:rPr lang="ru-RU" sz="2000" i="1" dirty="0" smtClean="0">
                <a:solidFill>
                  <a:srgbClr val="C00000"/>
                </a:solidFill>
                <a:latin typeface="+mn-lt"/>
                <a:sym typeface="Euclid Symbol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+mn-lt"/>
              </a:rPr>
              <a:t>P 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минимально </a:t>
            </a:r>
            <a:r>
              <a:rPr lang="ru-RU" sz="2000" b="0" dirty="0">
                <a:solidFill>
                  <a:schemeClr val="bg2"/>
                </a:solidFill>
                <a:latin typeface="+mn-lt"/>
              </a:rPr>
              <a:t>для весов </a:t>
            </a:r>
            <a:r>
              <a:rPr lang="ru-RU" sz="2000" i="1" dirty="0" err="1" smtClean="0">
                <a:solidFill>
                  <a:srgbClr val="C00000"/>
                </a:solidFill>
                <a:latin typeface="+mn-lt"/>
              </a:rPr>
              <a:t>p</a:t>
            </a:r>
            <a:r>
              <a:rPr lang="ru-RU" sz="2000" i="1" baseline="-25000" dirty="0" err="1" smtClean="0">
                <a:solidFill>
                  <a:srgbClr val="C00000"/>
                </a:solidFill>
                <a:latin typeface="+mn-lt"/>
              </a:rPr>
              <a:t>yes</a:t>
            </a:r>
            <a:r>
              <a:rPr lang="ru-RU" sz="2000" i="1" baseline="-250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000" i="1" dirty="0" smtClean="0">
                <a:solidFill>
                  <a:srgbClr val="C00000"/>
                </a:solidFill>
                <a:latin typeface="+mn-lt"/>
              </a:rPr>
              <a:t>– </a:t>
            </a:r>
            <a:r>
              <a:rPr lang="ru-RU" sz="2000" i="1" dirty="0" err="1" smtClean="0">
                <a:solidFill>
                  <a:srgbClr val="C00000"/>
                </a:solidFill>
                <a:latin typeface="+mn-lt"/>
              </a:rPr>
              <a:t>p</a:t>
            </a:r>
            <a:r>
              <a:rPr lang="ru-RU" sz="2000" i="1" baseline="-25000" dirty="0" err="1" smtClean="0">
                <a:solidFill>
                  <a:srgbClr val="C00000"/>
                </a:solidFill>
                <a:latin typeface="+mn-lt"/>
              </a:rPr>
              <a:t>no</a:t>
            </a:r>
            <a:r>
              <a:rPr lang="ru-RU" sz="2000" b="0" baseline="-25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, т.е. </a:t>
            </a:r>
            <a:r>
              <a:rPr lang="ru-RU" sz="2000" i="1" dirty="0" smtClean="0">
                <a:solidFill>
                  <a:srgbClr val="C00000"/>
                </a:solidFill>
                <a:latin typeface="+mn-lt"/>
              </a:rPr>
              <a:t>P =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000" i="1" dirty="0" err="1" smtClean="0">
                <a:solidFill>
                  <a:srgbClr val="C00000"/>
                </a:solidFill>
                <a:latin typeface="+mn-lt"/>
              </a:rPr>
              <a:t>R</a:t>
            </a:r>
            <a:r>
              <a:rPr lang="en-US" sz="2000" i="1" baseline="-25000" dirty="0" err="1" smtClean="0">
                <a:solidFill>
                  <a:srgbClr val="C00000"/>
                </a:solidFill>
                <a:latin typeface="+mn-lt"/>
              </a:rPr>
              <a:t>v</a:t>
            </a:r>
            <a:r>
              <a:rPr lang="ru-RU" sz="2000" i="1" baseline="-250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. </a:t>
            </a:r>
            <a:endParaRPr sz="2000" b="0" dirty="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25" y="3784223"/>
            <a:ext cx="7143775" cy="550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5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3"/>
          <p:cNvSpPr txBox="1">
            <a:spLocks noGrp="1"/>
          </p:cNvSpPr>
          <p:nvPr>
            <p:ph type="title"/>
          </p:nvPr>
        </p:nvSpPr>
        <p:spPr>
          <a:xfrm>
            <a:off x="0" y="-1"/>
            <a:ext cx="9143999" cy="5143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80000"/>
              </a:lnSpc>
              <a:buSzPct val="197530"/>
            </a:pP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Поиск </a:t>
            </a:r>
            <a:r>
              <a:rPr lang="ru-RU" sz="2000" b="0" dirty="0">
                <a:solidFill>
                  <a:schemeClr val="bg2"/>
                </a:solidFill>
                <a:latin typeface="+mn-lt"/>
              </a:rPr>
              <a:t>в </a:t>
            </a:r>
            <a:r>
              <a:rPr lang="en-US" sz="2000" i="1" dirty="0">
                <a:solidFill>
                  <a:srgbClr val="C00000"/>
                </a:solidFill>
                <a:latin typeface="+mn-lt"/>
              </a:rPr>
              <a:t>M</a:t>
            </a:r>
            <a:r>
              <a:rPr lang="en-US" sz="2000" b="0" dirty="0">
                <a:solidFill>
                  <a:schemeClr val="bg2"/>
                </a:solidFill>
                <a:latin typeface="+mn-lt"/>
              </a:rPr>
              <a:t> 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(1) </a:t>
            </a:r>
            <a:r>
              <a:rPr lang="ru-RU" sz="2000" b="0" u="sng" dirty="0" smtClean="0">
                <a:solidFill>
                  <a:schemeClr val="bg2"/>
                </a:solidFill>
                <a:latin typeface="+mn-lt"/>
              </a:rPr>
              <a:t>минимального </a:t>
            </a:r>
            <a:r>
              <a:rPr lang="ru-RU" sz="2000" b="0" u="sng" dirty="0" err="1" smtClean="0">
                <a:solidFill>
                  <a:schemeClr val="bg2"/>
                </a:solidFill>
                <a:latin typeface="+mn-lt"/>
              </a:rPr>
              <a:t>паросочетания</a:t>
            </a:r>
            <a:r>
              <a:rPr lang="ru-RU" sz="2000" b="0" u="sng" dirty="0" smtClean="0">
                <a:solidFill>
                  <a:schemeClr val="bg2"/>
                </a:solidFill>
                <a:latin typeface="+mn-lt"/>
              </a:rPr>
              <a:t> с любыми весами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 выполняется переходом к (2) </a:t>
            </a:r>
            <a:r>
              <a:rPr lang="ru-RU" sz="2000" b="0" u="sng" dirty="0" smtClean="0">
                <a:solidFill>
                  <a:schemeClr val="bg2"/>
                </a:solidFill>
                <a:latin typeface="+mn-lt"/>
              </a:rPr>
              <a:t>минимальному </a:t>
            </a:r>
            <a:r>
              <a:rPr lang="ru-RU" sz="2000" u="sng" dirty="0" smtClean="0">
                <a:solidFill>
                  <a:schemeClr val="bg2"/>
                </a:solidFill>
                <a:latin typeface="+mn-lt"/>
              </a:rPr>
              <a:t>полному</a:t>
            </a:r>
            <a:r>
              <a:rPr lang="ru-RU" sz="2000" b="0" u="sng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ru-RU" sz="2000" b="0" u="sng" dirty="0" err="1" smtClean="0">
                <a:solidFill>
                  <a:schemeClr val="bg2"/>
                </a:solidFill>
                <a:latin typeface="+mn-lt"/>
              </a:rPr>
              <a:t>паросочетанию</a:t>
            </a:r>
            <a:r>
              <a:rPr lang="ru-RU" sz="2000" b="0" u="sng" dirty="0" smtClean="0">
                <a:solidFill>
                  <a:schemeClr val="bg2"/>
                </a:solidFill>
                <a:latin typeface="+mn-lt"/>
              </a:rPr>
              <a:t> с </a:t>
            </a:r>
            <a:r>
              <a:rPr lang="ru-RU" sz="2000" u="sng" dirty="0" smtClean="0">
                <a:solidFill>
                  <a:schemeClr val="bg2"/>
                </a:solidFill>
                <a:latin typeface="+mn-lt"/>
              </a:rPr>
              <a:t>неотрицательными</a:t>
            </a:r>
            <a:r>
              <a:rPr lang="ru-RU" sz="2000" b="0" u="sng" dirty="0" smtClean="0">
                <a:solidFill>
                  <a:schemeClr val="bg2"/>
                </a:solidFill>
                <a:latin typeface="+mn-lt"/>
              </a:rPr>
              <a:t> весами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. </a:t>
            </a:r>
            <a:br>
              <a:rPr lang="ru-RU" sz="2000" b="0" dirty="0" smtClean="0">
                <a:solidFill>
                  <a:schemeClr val="bg2"/>
                </a:solidFill>
                <a:latin typeface="+mn-lt"/>
              </a:rPr>
            </a:b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Действительно, </a:t>
            </a:r>
            <a:r>
              <a:rPr lang="ru-RU" sz="2000" b="0" dirty="0">
                <a:solidFill>
                  <a:schemeClr val="bg2"/>
                </a:solidFill>
                <a:latin typeface="+mn-lt"/>
              </a:rPr>
              <a:t>(1) 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минимальное </a:t>
            </a:r>
            <a:r>
              <a:rPr lang="ru-RU" sz="2000" b="0" dirty="0" err="1">
                <a:solidFill>
                  <a:schemeClr val="bg2"/>
                </a:solidFill>
                <a:latin typeface="+mn-lt"/>
              </a:rPr>
              <a:t>паросочетание</a:t>
            </a:r>
            <a:r>
              <a:rPr lang="ru-RU" sz="2000" b="0" dirty="0">
                <a:solidFill>
                  <a:schemeClr val="bg2"/>
                </a:solidFill>
                <a:latin typeface="+mn-lt"/>
              </a:rPr>
              <a:t> эквивалентна</a:t>
            </a:r>
            <a:br>
              <a:rPr lang="ru-RU" sz="2000" b="0" dirty="0">
                <a:solidFill>
                  <a:schemeClr val="bg2"/>
                </a:solidFill>
                <a:latin typeface="+mn-lt"/>
              </a:rPr>
            </a:b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минимальному </a:t>
            </a:r>
            <a:r>
              <a:rPr lang="ru-RU" sz="2000" b="0" dirty="0" err="1" smtClean="0">
                <a:solidFill>
                  <a:schemeClr val="bg2"/>
                </a:solidFill>
                <a:latin typeface="+mn-lt"/>
              </a:rPr>
              <a:t>паросочетанию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ru-RU" sz="2000" b="0" dirty="0">
                <a:solidFill>
                  <a:schemeClr val="bg2"/>
                </a:solidFill>
                <a:latin typeface="+mn-lt"/>
              </a:rPr>
              <a:t>после обнуления 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всех положительных весов, </a:t>
            </a:r>
            <a:r>
              <a:rPr lang="ru-RU" sz="2000" b="0" dirty="0">
                <a:solidFill>
                  <a:schemeClr val="bg2"/>
                </a:solidFill>
                <a:latin typeface="+mn-lt"/>
              </a:rPr>
              <a:t>и эквивалентна</a:t>
            </a:r>
            <a:br>
              <a:rPr lang="ru-RU" sz="2000" b="0" dirty="0">
                <a:solidFill>
                  <a:schemeClr val="bg2"/>
                </a:solidFill>
                <a:latin typeface="+mn-lt"/>
              </a:rPr>
            </a:b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минимальному </a:t>
            </a:r>
            <a:r>
              <a:rPr lang="ru-RU" sz="2000" u="sng" dirty="0" smtClean="0">
                <a:solidFill>
                  <a:schemeClr val="bg2"/>
                </a:solidFill>
                <a:latin typeface="+mn-lt"/>
              </a:rPr>
              <a:t>полному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ru-RU" sz="2000" b="0" dirty="0" err="1" smtClean="0">
                <a:solidFill>
                  <a:schemeClr val="bg2"/>
                </a:solidFill>
                <a:latin typeface="+mn-lt"/>
              </a:rPr>
              <a:t>паросочетанию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ru-RU" sz="2000" b="0" dirty="0">
                <a:solidFill>
                  <a:schemeClr val="bg2"/>
                </a:solidFill>
                <a:latin typeface="+mn-lt"/>
              </a:rPr>
              <a:t>после 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обнуления, </a:t>
            </a:r>
            <a:r>
              <a:rPr lang="ru-RU" sz="2000" b="0" dirty="0">
                <a:solidFill>
                  <a:schemeClr val="bg2"/>
                </a:solidFill>
                <a:latin typeface="+mn-lt"/>
              </a:rPr>
              <a:t>и 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эквивалентна</a:t>
            </a:r>
            <a:r>
              <a:rPr lang="ru-RU" sz="2000" b="0" dirty="0">
                <a:solidFill>
                  <a:schemeClr val="bg2"/>
                </a:solidFill>
                <a:latin typeface="+mn-lt"/>
              </a:rPr>
              <a:t/>
            </a:r>
            <a:br>
              <a:rPr lang="ru-RU" sz="2000" b="0" dirty="0">
                <a:solidFill>
                  <a:schemeClr val="bg2"/>
                </a:solidFill>
                <a:latin typeface="+mn-lt"/>
              </a:rPr>
            </a:b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(2) минимальному полному </a:t>
            </a:r>
            <a:r>
              <a:rPr lang="ru-RU" sz="2000" b="0" dirty="0" err="1" smtClean="0">
                <a:solidFill>
                  <a:schemeClr val="bg2"/>
                </a:solidFill>
                <a:latin typeface="+mn-lt"/>
              </a:rPr>
              <a:t>паросочетанию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ru-RU" sz="2000" b="0" dirty="0">
                <a:solidFill>
                  <a:schemeClr val="bg2"/>
                </a:solidFill>
                <a:latin typeface="+mn-lt"/>
              </a:rPr>
              <a:t>после обнуления и </a:t>
            </a:r>
            <a:br>
              <a:rPr lang="ru-RU" sz="2000" b="0" dirty="0">
                <a:solidFill>
                  <a:schemeClr val="bg2"/>
                </a:solidFill>
                <a:latin typeface="+mn-lt"/>
              </a:rPr>
            </a:br>
            <a:r>
              <a:rPr lang="ru-RU" sz="2000" b="0" dirty="0">
                <a:solidFill>
                  <a:schemeClr val="bg2"/>
                </a:solidFill>
                <a:latin typeface="+mn-lt"/>
              </a:rPr>
              <a:t>добавления </a:t>
            </a:r>
            <a:r>
              <a:rPr lang="ru-RU" sz="2000" i="1" dirty="0" smtClean="0">
                <a:solidFill>
                  <a:srgbClr val="C00000"/>
                </a:solidFill>
                <a:latin typeface="+mn-lt"/>
              </a:rPr>
              <a:t>С=</a:t>
            </a:r>
            <a:r>
              <a:rPr lang="en-US" sz="2000" i="1" dirty="0" smtClean="0">
                <a:solidFill>
                  <a:srgbClr val="C00000"/>
                </a:solidFill>
                <a:latin typeface="+mn-lt"/>
              </a:rPr>
              <a:t>max</a:t>
            </a:r>
            <a:r>
              <a:rPr lang="en-US" sz="2000" dirty="0" smtClean="0">
                <a:solidFill>
                  <a:srgbClr val="C00000"/>
                </a:solidFill>
                <a:latin typeface="+mn-lt"/>
              </a:rPr>
              <a:t>(</a:t>
            </a:r>
            <a:r>
              <a:rPr lang="ru-RU" sz="2000" dirty="0" smtClean="0">
                <a:solidFill>
                  <a:srgbClr val="C00000"/>
                </a:solidFill>
                <a:latin typeface="+mn-lt"/>
              </a:rPr>
              <a:t>модуля всех этих весов)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.</a:t>
            </a:r>
            <a:endParaRPr sz="2000" b="0" dirty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870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 txBox="1">
            <a:spLocks noGrp="1"/>
          </p:cNvSpPr>
          <p:nvPr>
            <p:ph type="body" idx="1"/>
          </p:nvPr>
        </p:nvSpPr>
        <p:spPr>
          <a:xfrm>
            <a:off x="2190721" y="-473"/>
            <a:ext cx="6953279" cy="506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1081"/>
              <a:buNone/>
            </a:pPr>
            <a:r>
              <a:rPr lang="ru" sz="2400" b="1" i="1">
                <a:solidFill>
                  <a:srgbClr val="C00000"/>
                </a:solidFill>
              </a:rPr>
              <a:t>Структура</a:t>
            </a:r>
            <a:r>
              <a:rPr lang="ru" sz="2400"/>
              <a:t> </a:t>
            </a:r>
            <a:r>
              <a:rPr lang="ru" sz="2400" b="1" i="1">
                <a:solidFill>
                  <a:srgbClr val="FF0000"/>
                </a:solidFill>
              </a:rPr>
              <a:t>i</a:t>
            </a:r>
            <a:r>
              <a:rPr lang="ru" sz="2400"/>
              <a:t>  ⇌  граф: нагруженное множество ориент. циклов и цепей. Лист </a:t>
            </a:r>
            <a:r>
              <a:rPr lang="ru" sz="2400" b="1" i="1">
                <a:solidFill>
                  <a:srgbClr val="FF0000"/>
                </a:solidFill>
              </a:rPr>
              <a:t>i</a:t>
            </a:r>
            <a:r>
              <a:rPr lang="ru" sz="2400"/>
              <a:t>  </a:t>
            </a:r>
            <a:r>
              <a:rPr lang="ru" sz="2400" b="1">
                <a:solidFill>
                  <a:srgbClr val="00B050"/>
                </a:solidFill>
              </a:rPr>
              <a:t>=</a:t>
            </a:r>
            <a:r>
              <a:rPr lang="ru" sz="2400"/>
              <a:t> Структура </a:t>
            </a:r>
            <a:r>
              <a:rPr lang="ru" sz="2400" b="1" i="1">
                <a:solidFill>
                  <a:srgbClr val="FF0000"/>
                </a:solidFill>
              </a:rPr>
              <a:t>i</a:t>
            </a:r>
            <a:r>
              <a:rPr lang="ru" sz="2400"/>
              <a:t> .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81081"/>
              <a:buNone/>
            </a:pPr>
            <a:r>
              <a:rPr lang="ru" sz="2400"/>
              <a:t>Имена в листе без повторений. Имя в </a:t>
            </a:r>
            <a:r>
              <a:rPr lang="ru" sz="2400" b="1" i="1">
                <a:solidFill>
                  <a:srgbClr val="FF0000"/>
                </a:solidFill>
              </a:rPr>
              <a:t>i</a:t>
            </a:r>
            <a:r>
              <a:rPr lang="ru" sz="2400"/>
              <a:t> </a:t>
            </a:r>
            <a:r>
              <a:rPr lang="ru" sz="2400" b="1">
                <a:solidFill>
                  <a:srgbClr val="00B050"/>
                </a:solidFill>
              </a:rPr>
              <a:t>=</a:t>
            </a:r>
            <a:r>
              <a:rPr lang="ru" sz="2400"/>
              <a:t> ребро в </a:t>
            </a:r>
            <a:r>
              <a:rPr lang="ru" sz="2400" b="1" i="1">
                <a:solidFill>
                  <a:srgbClr val="FF0000"/>
                </a:solidFill>
              </a:rPr>
              <a:t>i</a:t>
            </a:r>
            <a:r>
              <a:rPr lang="ru" sz="2400"/>
              <a:t> !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1081"/>
              <a:buNone/>
            </a:pPr>
            <a:endParaRPr sz="2400" i="1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1081"/>
              <a:buNone/>
            </a:pPr>
            <a:r>
              <a:rPr lang="ru" sz="2400" i="1">
                <a:solidFill>
                  <a:srgbClr val="00B050"/>
                </a:solidFill>
              </a:rPr>
              <a:t>SCJ</a:t>
            </a:r>
            <a:r>
              <a:rPr lang="ru" sz="2400">
                <a:solidFill>
                  <a:srgbClr val="00B050"/>
                </a:solidFill>
              </a:rPr>
              <a:t>-расстояние</a:t>
            </a:r>
            <a:r>
              <a:rPr lang="ru" sz="2400"/>
              <a:t>:  </a:t>
            </a:r>
            <a:r>
              <a:rPr lang="ru" sz="2400" b="1" i="1">
                <a:solidFill>
                  <a:srgbClr val="C00000"/>
                </a:solidFill>
              </a:rPr>
              <a:t>a</a:t>
            </a:r>
            <a:r>
              <a:rPr lang="ru" sz="2400"/>
              <a:t>           . . .             </a:t>
            </a:r>
            <a:r>
              <a:rPr lang="ru" sz="2400" b="1" i="1">
                <a:solidFill>
                  <a:srgbClr val="C00000"/>
                </a:solidFill>
              </a:rPr>
              <a:t>b</a:t>
            </a:r>
            <a:r>
              <a:rPr lang="ru" sz="2400"/>
              <a:t>,  где </a:t>
            </a:r>
            <a:r>
              <a:rPr lang="ru" sz="2400" b="1" i="1">
                <a:solidFill>
                  <a:srgbClr val="C00000"/>
                </a:solidFill>
              </a:rPr>
              <a:t>o</a:t>
            </a:r>
            <a:r>
              <a:rPr lang="ru" sz="2400" b="1" i="1" baseline="-25000">
                <a:solidFill>
                  <a:srgbClr val="C00000"/>
                </a:solidFill>
              </a:rPr>
              <a:t>j</a:t>
            </a:r>
            <a:r>
              <a:rPr lang="ru" sz="2400"/>
              <a:t> - одна из операций </a:t>
            </a:r>
            <a:r>
              <a:rPr lang="ru" sz="2400" i="1">
                <a:solidFill>
                  <a:srgbClr val="00B050"/>
                </a:solidFill>
              </a:rPr>
              <a:t>cut</a:t>
            </a:r>
            <a:r>
              <a:rPr lang="ru" sz="2400"/>
              <a:t>, </a:t>
            </a:r>
            <a:r>
              <a:rPr lang="ru" sz="2400" i="1">
                <a:solidFill>
                  <a:srgbClr val="00B050"/>
                </a:solidFill>
              </a:rPr>
              <a:t>join</a:t>
            </a:r>
            <a:r>
              <a:rPr lang="ru" sz="2400"/>
              <a:t>, </a:t>
            </a:r>
            <a:r>
              <a:rPr lang="ru" sz="2400" i="1">
                <a:solidFill>
                  <a:srgbClr val="00B050"/>
                </a:solidFill>
              </a:rPr>
              <a:t>deletion</a:t>
            </a:r>
            <a:r>
              <a:rPr lang="ru" sz="2400"/>
              <a:t>, </a:t>
            </a:r>
            <a:r>
              <a:rPr lang="ru" sz="2400" i="1">
                <a:solidFill>
                  <a:srgbClr val="00B050"/>
                </a:solidFill>
              </a:rPr>
              <a:t>insertion</a:t>
            </a:r>
            <a:r>
              <a:rPr lang="ru" sz="2400"/>
              <a:t>. Это - кратчайшая цепочка  с повторениями. Даны рацион. цены &gt;0 операций.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81081"/>
              <a:buNone/>
            </a:pPr>
            <a:endParaRPr sz="2400">
              <a:solidFill>
                <a:srgbClr val="00B05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1081"/>
              <a:buNone/>
            </a:pPr>
            <a:r>
              <a:rPr lang="ru" sz="2400">
                <a:solidFill>
                  <a:srgbClr val="00B050"/>
                </a:solidFill>
              </a:rPr>
              <a:t>Заданы</a:t>
            </a:r>
            <a:r>
              <a:rPr lang="ru" sz="2400"/>
              <a:t> структуры в листьях.      </a:t>
            </a:r>
            <a:r>
              <a:rPr lang="ru" sz="2400">
                <a:solidFill>
                  <a:srgbClr val="00B050"/>
                </a:solidFill>
              </a:rPr>
              <a:t>Переменная</a:t>
            </a:r>
            <a:r>
              <a:rPr lang="ru" sz="2400"/>
              <a:t> –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81081"/>
              <a:buNone/>
            </a:pPr>
            <a:r>
              <a:rPr lang="ru" sz="2400" b="1" i="1">
                <a:solidFill>
                  <a:srgbClr val="C00000"/>
                </a:solidFill>
              </a:rPr>
              <a:t>расстановка</a:t>
            </a:r>
            <a:r>
              <a:rPr lang="ru" sz="2400"/>
              <a:t> </a:t>
            </a:r>
            <a:r>
              <a:rPr lang="ru" sz="2400" u="sng"/>
              <a:t>структур</a:t>
            </a:r>
            <a:r>
              <a:rPr lang="ru" sz="2400"/>
              <a:t>:   </a:t>
            </a:r>
            <a:r>
              <a:rPr lang="ru" sz="2400" b="1" i="1"/>
              <a:t>X</a:t>
            </a:r>
            <a:r>
              <a:rPr lang="ru" sz="2400"/>
              <a:t>  ⇌  {</a:t>
            </a:r>
            <a:r>
              <a:rPr lang="ru" sz="2400" b="1" i="1"/>
              <a:t>v</a:t>
            </a:r>
            <a:r>
              <a:rPr lang="ru" sz="2400"/>
              <a:t>          ↔        </a:t>
            </a:r>
            <a:r>
              <a:rPr lang="ru" sz="2400" b="1" i="1"/>
              <a:t>a</a:t>
            </a:r>
            <a:r>
              <a:rPr lang="ru" sz="2400" b="1" i="1" baseline="-25000"/>
              <a:t>v  </a:t>
            </a:r>
            <a:r>
              <a:rPr lang="ru" sz="2400"/>
              <a:t>|</a:t>
            </a:r>
            <a:r>
              <a:rPr lang="ru" sz="2400" i="1"/>
              <a:t>v</a:t>
            </a:r>
            <a:r>
              <a:rPr lang="ru" sz="2400"/>
              <a:t>}</a:t>
            </a:r>
            <a:endParaRPr sz="24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1081"/>
              <a:buNone/>
            </a:pPr>
            <a:endParaRPr sz="24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81081"/>
              <a:buNone/>
            </a:pPr>
            <a:r>
              <a:rPr lang="ru" sz="2400" b="1">
                <a:solidFill>
                  <a:srgbClr val="00B050"/>
                </a:solidFill>
              </a:rPr>
              <a:t>Найти </a:t>
            </a:r>
            <a:r>
              <a:rPr lang="ru" sz="2400">
                <a:solidFill>
                  <a:schemeClr val="dk2"/>
                </a:solidFill>
              </a:rPr>
              <a:t>расстановку:</a:t>
            </a:r>
            <a:r>
              <a:rPr lang="ru" sz="2400"/>
              <a:t>  </a:t>
            </a:r>
            <a:r>
              <a:rPr lang="ru" sz="2400" b="1" i="1"/>
              <a:t>X</a:t>
            </a:r>
            <a:r>
              <a:rPr lang="ru" sz="2400"/>
              <a:t>  ↦  </a:t>
            </a:r>
            <a:r>
              <a:rPr lang="ru" sz="2400" b="1" i="1">
                <a:solidFill>
                  <a:srgbClr val="FF0000"/>
                </a:solidFill>
              </a:rPr>
              <a:t>c</a:t>
            </a:r>
            <a:r>
              <a:rPr lang="ru" sz="2400"/>
              <a:t>(</a:t>
            </a:r>
            <a:r>
              <a:rPr lang="ru" sz="2400" i="1"/>
              <a:t>X</a:t>
            </a:r>
            <a:r>
              <a:rPr lang="ru" sz="2400"/>
              <a:t>) = ∑ </a:t>
            </a:r>
            <a:r>
              <a:rPr lang="ru" sz="2400" i="1"/>
              <a:t>SCJ</a:t>
            </a:r>
            <a:r>
              <a:rPr lang="ru" sz="2400"/>
              <a:t> (</a:t>
            </a:r>
            <a:r>
              <a:rPr lang="ru" sz="2400" b="1" i="1"/>
              <a:t>v</a:t>
            </a:r>
            <a:r>
              <a:rPr lang="ru" sz="2400"/>
              <a:t>, </a:t>
            </a:r>
            <a:r>
              <a:rPr lang="ru" sz="2400" b="1" i="1"/>
              <a:t>v</a:t>
            </a:r>
            <a:r>
              <a:rPr lang="ru" sz="2400" b="1" baseline="-25000"/>
              <a:t>+</a:t>
            </a:r>
            <a:r>
              <a:rPr lang="ru" sz="2400"/>
              <a:t>)  →  </a:t>
            </a:r>
            <a:r>
              <a:rPr lang="ru" sz="2400" i="1"/>
              <a:t>min</a:t>
            </a:r>
            <a:endParaRPr sz="2400" i="1"/>
          </a:p>
        </p:txBody>
      </p:sp>
      <p:grpSp>
        <p:nvGrpSpPr>
          <p:cNvPr id="60" name="Google Shape;60;p1"/>
          <p:cNvGrpSpPr/>
          <p:nvPr/>
        </p:nvGrpSpPr>
        <p:grpSpPr>
          <a:xfrm>
            <a:off x="74888" y="742268"/>
            <a:ext cx="2253509" cy="2289071"/>
            <a:chOff x="133375" y="504259"/>
            <a:chExt cx="1930200" cy="2055375"/>
          </a:xfrm>
        </p:grpSpPr>
        <p:cxnSp>
          <p:nvCxnSpPr>
            <p:cNvPr id="61" name="Google Shape;61;p1"/>
            <p:cNvCxnSpPr/>
            <p:nvPr/>
          </p:nvCxnSpPr>
          <p:spPr>
            <a:xfrm flipH="1">
              <a:off x="674425" y="743600"/>
              <a:ext cx="448200" cy="6189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oval" w="med" len="med"/>
              <a:tailEnd type="none" w="sm" len="sm"/>
            </a:ln>
          </p:spPr>
        </p:cxnSp>
        <p:cxnSp>
          <p:nvCxnSpPr>
            <p:cNvPr id="62" name="Google Shape;62;p1"/>
            <p:cNvCxnSpPr/>
            <p:nvPr/>
          </p:nvCxnSpPr>
          <p:spPr>
            <a:xfrm>
              <a:off x="1082200" y="743600"/>
              <a:ext cx="273900" cy="646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oval" w="med" len="med"/>
            </a:ln>
          </p:spPr>
        </p:cxnSp>
        <p:cxnSp>
          <p:nvCxnSpPr>
            <p:cNvPr id="63" name="Google Shape;63;p1"/>
            <p:cNvCxnSpPr/>
            <p:nvPr/>
          </p:nvCxnSpPr>
          <p:spPr>
            <a:xfrm>
              <a:off x="1348900" y="1341200"/>
              <a:ext cx="330900" cy="459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4" name="Google Shape;64;p1"/>
            <p:cNvCxnSpPr/>
            <p:nvPr/>
          </p:nvCxnSpPr>
          <p:spPr>
            <a:xfrm flipH="1">
              <a:off x="1114300" y="1341200"/>
              <a:ext cx="234600" cy="4803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5" name="Google Shape;65;p1"/>
            <p:cNvCxnSpPr/>
            <p:nvPr/>
          </p:nvCxnSpPr>
          <p:spPr>
            <a:xfrm>
              <a:off x="674425" y="1345700"/>
              <a:ext cx="313800" cy="4905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66" name="Google Shape;66;p1"/>
            <p:cNvCxnSpPr/>
            <p:nvPr/>
          </p:nvCxnSpPr>
          <p:spPr>
            <a:xfrm flipH="1">
              <a:off x="359725" y="1350950"/>
              <a:ext cx="314700" cy="5169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67" name="Google Shape;67;p1"/>
            <p:cNvSpPr txBox="1"/>
            <p:nvPr/>
          </p:nvSpPr>
          <p:spPr>
            <a:xfrm>
              <a:off x="674425" y="1800200"/>
              <a:ext cx="747900" cy="35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ru"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. . . . . . . .</a:t>
              </a: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8" name="Google Shape;68;p1"/>
            <p:cNvSpPr/>
            <p:nvPr/>
          </p:nvSpPr>
          <p:spPr>
            <a:xfrm>
              <a:off x="224550" y="2214225"/>
              <a:ext cx="70800" cy="60600"/>
            </a:xfrm>
            <a:prstGeom prst="ellipse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1"/>
            <p:cNvSpPr/>
            <p:nvPr/>
          </p:nvSpPr>
          <p:spPr>
            <a:xfrm>
              <a:off x="453150" y="2214225"/>
              <a:ext cx="70800" cy="60600"/>
            </a:xfrm>
            <a:prstGeom prst="ellipse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1"/>
            <p:cNvSpPr/>
            <p:nvPr/>
          </p:nvSpPr>
          <p:spPr>
            <a:xfrm>
              <a:off x="681750" y="2214225"/>
              <a:ext cx="70800" cy="60600"/>
            </a:xfrm>
            <a:prstGeom prst="ellipse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1"/>
            <p:cNvSpPr/>
            <p:nvPr/>
          </p:nvSpPr>
          <p:spPr>
            <a:xfrm>
              <a:off x="910350" y="2214225"/>
              <a:ext cx="70800" cy="60600"/>
            </a:xfrm>
            <a:prstGeom prst="ellipse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"/>
            <p:cNvSpPr/>
            <p:nvPr/>
          </p:nvSpPr>
          <p:spPr>
            <a:xfrm>
              <a:off x="1138950" y="2214225"/>
              <a:ext cx="70800" cy="60600"/>
            </a:xfrm>
            <a:prstGeom prst="ellipse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"/>
            <p:cNvSpPr/>
            <p:nvPr/>
          </p:nvSpPr>
          <p:spPr>
            <a:xfrm>
              <a:off x="1367550" y="2214225"/>
              <a:ext cx="70800" cy="60600"/>
            </a:xfrm>
            <a:prstGeom prst="ellipse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"/>
            <p:cNvSpPr/>
            <p:nvPr/>
          </p:nvSpPr>
          <p:spPr>
            <a:xfrm>
              <a:off x="1596150" y="2214225"/>
              <a:ext cx="70800" cy="60600"/>
            </a:xfrm>
            <a:prstGeom prst="ellipse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"/>
            <p:cNvSpPr/>
            <p:nvPr/>
          </p:nvSpPr>
          <p:spPr>
            <a:xfrm>
              <a:off x="1824750" y="2214225"/>
              <a:ext cx="70800" cy="60600"/>
            </a:xfrm>
            <a:prstGeom prst="ellipse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1"/>
            <p:cNvSpPr txBox="1"/>
            <p:nvPr/>
          </p:nvSpPr>
          <p:spPr>
            <a:xfrm>
              <a:off x="928832" y="504259"/>
              <a:ext cx="266700" cy="35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ru" sz="1400" b="1" i="1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r</a:t>
              </a:r>
              <a:endParaRPr sz="1400" b="1" i="1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7" name="Google Shape;77;p1"/>
            <p:cNvSpPr txBox="1"/>
            <p:nvPr/>
          </p:nvSpPr>
          <p:spPr>
            <a:xfrm>
              <a:off x="1330143" y="1159499"/>
              <a:ext cx="266700" cy="35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ru" sz="1400" b="1" i="1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v</a:t>
              </a:r>
              <a:endParaRPr sz="1400" b="1" i="1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8" name="Google Shape;78;p1"/>
            <p:cNvSpPr txBox="1"/>
            <p:nvPr/>
          </p:nvSpPr>
          <p:spPr>
            <a:xfrm>
              <a:off x="133375" y="2200400"/>
              <a:ext cx="1930200" cy="3592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400" b="0" i="1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1</a:t>
              </a:r>
              <a:r>
                <a:rPr lang="ru"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     </a:t>
              </a:r>
              <a:r>
                <a:rPr lang="ru" sz="1400" b="0" i="1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2</a:t>
              </a:r>
              <a:r>
                <a:rPr lang="ru"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   . . . . . . . . .</a:t>
              </a:r>
              <a:r>
                <a:rPr lang="ru" sz="1400" b="0" i="1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  <a:r>
                <a:rPr lang="ru"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 . . . . . . . . . . </a:t>
              </a:r>
              <a:r>
                <a:rPr lang="ru" sz="1400" b="0" i="1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l</a:t>
              </a:r>
              <a:r>
                <a:rPr lang="ru"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 </a:t>
              </a: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sp>
        <p:nvSpPr>
          <p:cNvPr id="79" name="Google Shape;79;p1"/>
          <p:cNvSpPr txBox="1"/>
          <p:nvPr/>
        </p:nvSpPr>
        <p:spPr>
          <a:xfrm>
            <a:off x="211049" y="30594"/>
            <a:ext cx="1067562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ru" sz="2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Даны:</a:t>
            </a:r>
            <a:endParaRPr sz="24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80" name="Google Shape;80;p1"/>
          <p:cNvGrpSpPr/>
          <p:nvPr/>
        </p:nvGrpSpPr>
        <p:grpSpPr>
          <a:xfrm>
            <a:off x="4632073" y="1323711"/>
            <a:ext cx="502225" cy="400120"/>
            <a:chOff x="4064275" y="-242996"/>
            <a:chExt cx="502225" cy="528000"/>
          </a:xfrm>
        </p:grpSpPr>
        <p:cxnSp>
          <p:nvCxnSpPr>
            <p:cNvPr id="81" name="Google Shape;81;p1"/>
            <p:cNvCxnSpPr/>
            <p:nvPr/>
          </p:nvCxnSpPr>
          <p:spPr>
            <a:xfrm>
              <a:off x="4064275" y="259249"/>
              <a:ext cx="3738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82" name="Google Shape;82;p1"/>
            <p:cNvSpPr txBox="1"/>
            <p:nvPr/>
          </p:nvSpPr>
          <p:spPr>
            <a:xfrm>
              <a:off x="4132100" y="-242996"/>
              <a:ext cx="434400" cy="528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ru" sz="1400" b="1" i="1" u="none" strike="noStrike" cap="none">
                  <a:solidFill>
                    <a:schemeClr val="dk2"/>
                  </a:solidFill>
                  <a:latin typeface="Lato"/>
                  <a:ea typeface="Lato"/>
                  <a:cs typeface="Lato"/>
                  <a:sym typeface="Lato"/>
                </a:rPr>
                <a:t>o</a:t>
              </a:r>
              <a:r>
                <a:rPr lang="ru" sz="1400" b="1" i="1" u="none" strike="noStrike" cap="none" baseline="-25000">
                  <a:solidFill>
                    <a:schemeClr val="dk2"/>
                  </a:solidFill>
                  <a:latin typeface="Lato"/>
                  <a:ea typeface="Lato"/>
                  <a:cs typeface="Lato"/>
                  <a:sym typeface="Lato"/>
                </a:rPr>
                <a:t>1</a:t>
              </a:r>
              <a:endParaRPr sz="1400" b="1" i="1" u="none" strike="noStrike" cap="none" baseline="-25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83" name="Google Shape;83;p1"/>
          <p:cNvGrpSpPr/>
          <p:nvPr/>
        </p:nvGrpSpPr>
        <p:grpSpPr>
          <a:xfrm>
            <a:off x="5547936" y="1303883"/>
            <a:ext cx="434400" cy="400200"/>
            <a:chOff x="4894100" y="61277"/>
            <a:chExt cx="434400" cy="400200"/>
          </a:xfrm>
        </p:grpSpPr>
        <p:cxnSp>
          <p:nvCxnSpPr>
            <p:cNvPr id="84" name="Google Shape;84;p1"/>
            <p:cNvCxnSpPr/>
            <p:nvPr/>
          </p:nvCxnSpPr>
          <p:spPr>
            <a:xfrm>
              <a:off x="4902475" y="442206"/>
              <a:ext cx="3738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  <p:sp>
          <p:nvSpPr>
            <p:cNvPr id="85" name="Google Shape;85;p1"/>
            <p:cNvSpPr txBox="1"/>
            <p:nvPr/>
          </p:nvSpPr>
          <p:spPr>
            <a:xfrm>
              <a:off x="4894100" y="61277"/>
              <a:ext cx="434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ru" sz="1400" b="1" i="1" u="none" strike="noStrike" cap="none">
                  <a:solidFill>
                    <a:schemeClr val="dk2"/>
                  </a:solidFill>
                  <a:latin typeface="Lato"/>
                  <a:ea typeface="Lato"/>
                  <a:cs typeface="Lato"/>
                  <a:sym typeface="Lato"/>
                </a:rPr>
                <a:t>o</a:t>
              </a:r>
              <a:r>
                <a:rPr lang="ru" sz="1400" b="1" i="1" u="none" strike="noStrike" cap="none" baseline="-25000">
                  <a:solidFill>
                    <a:schemeClr val="dk2"/>
                  </a:solidFill>
                  <a:latin typeface="Lato"/>
                  <a:ea typeface="Lato"/>
                  <a:cs typeface="Lato"/>
                  <a:sym typeface="Lato"/>
                </a:rPr>
                <a:t>m</a:t>
              </a:r>
              <a:endParaRPr sz="1400" b="1" i="1" u="none" strike="noStrike" cap="none" baseline="-25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sp>
        <p:nvSpPr>
          <p:cNvPr id="86" name="Google Shape;86;p1"/>
          <p:cNvSpPr txBox="1"/>
          <p:nvPr/>
        </p:nvSpPr>
        <p:spPr>
          <a:xfrm>
            <a:off x="5758155" y="3778118"/>
            <a:ext cx="765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ru" sz="8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внутренняя вершинаа</a:t>
            </a:r>
            <a:endParaRPr sz="800" b="0" i="0" u="none" strike="noStrike" cap="non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7153463" y="3847738"/>
            <a:ext cx="758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ru" sz="8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структура</a:t>
            </a:r>
            <a:endParaRPr sz="800" b="0" i="0" u="none" strike="noStrike" cap="non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6133040" y="4449208"/>
            <a:ext cx="31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1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v</a:t>
            </a:r>
            <a:endParaRPr sz="1400" b="1" i="1" u="none" strike="noStrike" cap="non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3"/>
          <p:cNvSpPr txBox="1">
            <a:spLocks noGrp="1"/>
          </p:cNvSpPr>
          <p:nvPr>
            <p:ph type="title"/>
          </p:nvPr>
        </p:nvSpPr>
        <p:spPr>
          <a:xfrm>
            <a:off x="0" y="-1"/>
            <a:ext cx="9143999" cy="5143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80000"/>
              </a:lnSpc>
              <a:buSzPct val="197530"/>
            </a:pP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Итак, правило в Алгоритм.</a:t>
            </a:r>
            <a:r>
              <a:rPr lang="en-US" sz="2000" b="0" dirty="0" smtClean="0">
                <a:solidFill>
                  <a:schemeClr val="bg2"/>
                </a:solidFill>
                <a:latin typeface="+mn-lt"/>
              </a:rPr>
              <a:t/>
            </a:r>
            <a:br>
              <a:rPr lang="en-US" sz="2000" b="0" dirty="0" smtClean="0">
                <a:solidFill>
                  <a:schemeClr val="bg2"/>
                </a:solidFill>
                <a:latin typeface="+mn-lt"/>
              </a:rPr>
            </a:b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В графе </a:t>
            </a:r>
            <a:r>
              <a:rPr lang="ru-RU" sz="2000" i="1" dirty="0">
                <a:solidFill>
                  <a:srgbClr val="C00000"/>
                </a:solidFill>
                <a:latin typeface="+mn-lt"/>
              </a:rPr>
              <a:t>М</a:t>
            </a:r>
            <a:r>
              <a:rPr lang="ru-RU" sz="2000" b="0" dirty="0">
                <a:solidFill>
                  <a:schemeClr val="bg2"/>
                </a:solidFill>
                <a:latin typeface="+mn-lt"/>
              </a:rPr>
              <a:t> 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с заданными весами заменим </a:t>
            </a:r>
            <a:r>
              <a:rPr lang="ru-RU" sz="2000" b="0" u="sng" dirty="0" smtClean="0">
                <a:solidFill>
                  <a:schemeClr val="bg2"/>
                </a:solidFill>
                <a:latin typeface="+mn-lt"/>
              </a:rPr>
              <a:t>положительные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ru-RU" sz="2000" b="0" dirty="0">
                <a:solidFill>
                  <a:schemeClr val="bg2"/>
                </a:solidFill>
                <a:latin typeface="+mn-lt"/>
              </a:rPr>
              <a:t>веса на нулевые, 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прибавим к полученным весам их максимальный модуль </a:t>
            </a:r>
            <a:r>
              <a:rPr lang="ru-RU" sz="2000" i="1" dirty="0" smtClean="0">
                <a:solidFill>
                  <a:srgbClr val="C00000"/>
                </a:solidFill>
                <a:latin typeface="+mn-lt"/>
              </a:rPr>
              <a:t>С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. </a:t>
            </a:r>
            <a:br>
              <a:rPr lang="ru-RU" sz="2000" b="0" dirty="0" smtClean="0">
                <a:solidFill>
                  <a:schemeClr val="bg2"/>
                </a:solidFill>
                <a:latin typeface="+mn-lt"/>
              </a:rPr>
            </a:b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Получим задачу </a:t>
            </a:r>
            <a:r>
              <a:rPr lang="ru-RU" sz="2000" b="0" dirty="0">
                <a:solidFill>
                  <a:schemeClr val="bg2"/>
                </a:solidFill>
                <a:latin typeface="+mn-lt"/>
              </a:rPr>
              <a:t>(2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) и </a:t>
            </a:r>
            <a:r>
              <a:rPr lang="ru-RU" sz="2000" b="0" dirty="0">
                <a:solidFill>
                  <a:schemeClr val="bg2"/>
                </a:solidFill>
                <a:latin typeface="+mn-lt"/>
              </a:rPr>
              <a:t>н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айдём её решение</a:t>
            </a:r>
            <a:r>
              <a:rPr lang="ru-RU" sz="2000" b="0" dirty="0">
                <a:solidFill>
                  <a:schemeClr val="bg2"/>
                </a:solidFill>
                <a:latin typeface="+mn-lt"/>
              </a:rPr>
              <a:t>.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 </a:t>
            </a:r>
            <a:br>
              <a:rPr lang="ru-RU" sz="2000" b="0" dirty="0" smtClean="0">
                <a:solidFill>
                  <a:schemeClr val="bg2"/>
                </a:solidFill>
                <a:latin typeface="+mn-lt"/>
              </a:rPr>
            </a:b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В нём </a:t>
            </a:r>
            <a:r>
              <a:rPr lang="ru-RU" sz="2000" b="0" dirty="0">
                <a:solidFill>
                  <a:schemeClr val="bg2"/>
                </a:solidFill>
                <a:latin typeface="+mn-lt"/>
              </a:rPr>
              <a:t>удалим все рёбра 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со </a:t>
            </a:r>
            <a:r>
              <a:rPr lang="ru-RU" sz="2000" b="0" dirty="0">
                <a:solidFill>
                  <a:schemeClr val="bg2"/>
                </a:solidFill>
              </a:rPr>
              <a:t>строго </a:t>
            </a:r>
            <a:r>
              <a:rPr lang="ru-RU" sz="2000" b="0" dirty="0" smtClean="0">
                <a:solidFill>
                  <a:schemeClr val="bg2"/>
                </a:solidFill>
              </a:rPr>
              <a:t>положительными исходными 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весами, а рёбра исходно нулевого веса оставим в любом числе. </a:t>
            </a:r>
            <a:br>
              <a:rPr lang="ru-RU" sz="2000" b="0" dirty="0" smtClean="0">
                <a:solidFill>
                  <a:schemeClr val="bg2"/>
                </a:solidFill>
                <a:latin typeface="+mn-lt"/>
              </a:rPr>
            </a:b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Например, удалим все рёбра с исходно нулевым весом. </a:t>
            </a:r>
            <a:br>
              <a:rPr lang="ru-RU" sz="2000" b="0" dirty="0" smtClean="0">
                <a:solidFill>
                  <a:schemeClr val="bg2"/>
                </a:solidFill>
                <a:latin typeface="+mn-lt"/>
              </a:rPr>
            </a:b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Получим решение задачи (1).</a:t>
            </a:r>
            <a:r>
              <a:rPr lang="ru-RU" sz="2000" b="0" smtClean="0">
                <a:solidFill>
                  <a:schemeClr val="bg2"/>
                </a:solidFill>
                <a:latin typeface="+mn-lt"/>
              </a:rPr>
              <a:t/>
            </a:r>
            <a:br>
              <a:rPr lang="ru-RU" sz="2000" b="0" smtClean="0">
                <a:solidFill>
                  <a:schemeClr val="bg2"/>
                </a:solidFill>
                <a:latin typeface="+mn-lt"/>
              </a:rPr>
            </a:br>
            <a:r>
              <a:rPr lang="ru-RU" sz="2000" b="0" smtClean="0">
                <a:solidFill>
                  <a:schemeClr val="bg2"/>
                </a:solidFill>
                <a:latin typeface="+mn-lt"/>
              </a:rPr>
              <a:t>Алгоритм 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изложен кроме выбора </a:t>
            </a:r>
            <a:r>
              <a:rPr lang="ru-RU" sz="2000" dirty="0" smtClean="0">
                <a:solidFill>
                  <a:srgbClr val="C00000"/>
                </a:solidFill>
                <a:latin typeface="+mn-lt"/>
              </a:rPr>
              <a:t>начальной расстановки</a:t>
            </a:r>
            <a:r>
              <a:rPr lang="ru-RU" sz="2000" b="0" dirty="0" smtClean="0">
                <a:solidFill>
                  <a:schemeClr val="bg2"/>
                </a:solidFill>
                <a:latin typeface="+mn-lt"/>
              </a:rPr>
              <a:t> по дереву.</a:t>
            </a:r>
            <a:endParaRPr sz="2000" b="0" dirty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715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>
            <a:spLocks noGrp="1"/>
          </p:cNvSpPr>
          <p:nvPr>
            <p:ph type="body" idx="1"/>
          </p:nvPr>
        </p:nvSpPr>
        <p:spPr>
          <a:xfrm>
            <a:off x="2285774" y="515825"/>
            <a:ext cx="6858225" cy="3101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29032"/>
              <a:buNone/>
            </a:pPr>
            <a:r>
              <a:rPr lang="ru" b="1"/>
              <a:t>(1)</a:t>
            </a:r>
            <a:r>
              <a:rPr lang="ru"/>
              <a:t> Выравниваем имена в листовых структурах=в листьях, для чего добавляем отсутствующие имена в виде петель. Тогда: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29032"/>
              <a:buNone/>
            </a:pPr>
            <a:r>
              <a:rPr lang="ru"/>
              <a:t>                                                                 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29032"/>
              <a:buNone/>
            </a:pPr>
            <a:r>
              <a:rPr lang="ru"/>
              <a:t>                                                                  ; цена события «добавить </a:t>
            </a:r>
            <a:r>
              <a:rPr lang="ru" i="1"/>
              <a:t>k</a:t>
            </a:r>
            <a:r>
              <a:rPr lang="ru"/>
              <a:t>» = </a:t>
            </a:r>
            <a:r>
              <a:rPr lang="ru" b="1" i="1">
                <a:solidFill>
                  <a:srgbClr val="00B050"/>
                </a:solidFill>
              </a:rPr>
              <a:t>cut</a:t>
            </a:r>
            <a:r>
              <a:rPr lang="ru"/>
              <a:t>,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0599"/>
              <a:buNone/>
            </a:pPr>
            <a:r>
              <a:rPr lang="ru"/>
              <a:t>                    </a:t>
            </a:r>
            <a:r>
              <a:rPr lang="ru" sz="2100" b="1"/>
              <a:t></a:t>
            </a:r>
            <a:endParaRPr sz="2100" b="1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29032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29032"/>
              <a:buNone/>
            </a:pPr>
            <a:r>
              <a:rPr lang="ru"/>
              <a:t>                        </a:t>
            </a:r>
            <a:r>
              <a:rPr lang="ru" sz="2100" b="1"/>
              <a:t></a:t>
            </a:r>
            <a:r>
              <a:rPr lang="ru"/>
              <a:t>                                    ; цена события «удалить k» = </a:t>
            </a:r>
            <a:r>
              <a:rPr lang="ru" b="1" i="1">
                <a:solidFill>
                  <a:srgbClr val="00B050"/>
                </a:solidFill>
              </a:rPr>
              <a:t>join</a:t>
            </a:r>
            <a:r>
              <a:rPr lang="ru"/>
              <a:t>,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29032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29032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29032"/>
              <a:buNone/>
            </a:pPr>
            <a:r>
              <a:rPr lang="ru"/>
              <a:t>также остаются операции   (не с петлей/изол. ребром) </a:t>
            </a:r>
            <a:r>
              <a:rPr lang="ru" b="1" i="1">
                <a:solidFill>
                  <a:srgbClr val="00B050"/>
                </a:solidFill>
              </a:rPr>
              <a:t>cut</a:t>
            </a:r>
            <a:r>
              <a:rPr lang="ru"/>
              <a:t> и </a:t>
            </a:r>
            <a:r>
              <a:rPr lang="ru" b="1" i="1">
                <a:solidFill>
                  <a:srgbClr val="00B050"/>
                </a:solidFill>
              </a:rPr>
              <a:t>join</a:t>
            </a:r>
            <a:r>
              <a:rPr lang="ru"/>
              <a:t>    с их исходными ценами.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29032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29032"/>
              <a:buNone/>
            </a:pPr>
            <a:r>
              <a:rPr lang="ru"/>
              <a:t>Во внутренних вершинах разрешаем только имена=ребра, которые присутствуют хотя бы в одном листе.</a:t>
            </a:r>
            <a:endParaRPr/>
          </a:p>
        </p:txBody>
      </p:sp>
      <p:grpSp>
        <p:nvGrpSpPr>
          <p:cNvPr id="94" name="Google Shape;94;p2"/>
          <p:cNvGrpSpPr/>
          <p:nvPr/>
        </p:nvGrpSpPr>
        <p:grpSpPr>
          <a:xfrm>
            <a:off x="266475" y="577325"/>
            <a:ext cx="1859400" cy="1398325"/>
            <a:chOff x="37875" y="729725"/>
            <a:chExt cx="1859400" cy="1398325"/>
          </a:xfrm>
        </p:grpSpPr>
        <p:sp>
          <p:nvSpPr>
            <p:cNvPr id="95" name="Google Shape;95;p2"/>
            <p:cNvSpPr txBox="1"/>
            <p:nvPr/>
          </p:nvSpPr>
          <p:spPr>
            <a:xfrm>
              <a:off x="913492" y="729725"/>
              <a:ext cx="311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ru"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r</a:t>
              </a: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96" name="Google Shape;96;p2"/>
            <p:cNvSpPr txBox="1"/>
            <p:nvPr/>
          </p:nvSpPr>
          <p:spPr>
            <a:xfrm>
              <a:off x="1585873" y="1178375"/>
              <a:ext cx="311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ru"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v</a:t>
              </a: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grpSp>
          <p:nvGrpSpPr>
            <p:cNvPr id="97" name="Google Shape;97;p2"/>
            <p:cNvGrpSpPr/>
            <p:nvPr/>
          </p:nvGrpSpPr>
          <p:grpSpPr>
            <a:xfrm>
              <a:off x="37875" y="1036650"/>
              <a:ext cx="1859400" cy="1091400"/>
              <a:chOff x="37875" y="1036650"/>
              <a:chExt cx="1859400" cy="1091400"/>
            </a:xfrm>
          </p:grpSpPr>
          <p:cxnSp>
            <p:nvCxnSpPr>
              <p:cNvPr id="98" name="Google Shape;98;p2"/>
              <p:cNvCxnSpPr/>
              <p:nvPr/>
            </p:nvCxnSpPr>
            <p:spPr>
              <a:xfrm flipH="1">
                <a:off x="886575" y="1036650"/>
                <a:ext cx="293100" cy="109140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stealth" w="med" len="med"/>
              </a:ln>
            </p:spPr>
          </p:cxnSp>
          <p:cxnSp>
            <p:nvCxnSpPr>
              <p:cNvPr id="99" name="Google Shape;99;p2"/>
              <p:cNvCxnSpPr/>
              <p:nvPr/>
            </p:nvCxnSpPr>
            <p:spPr>
              <a:xfrm flipH="1">
                <a:off x="431775" y="1051800"/>
                <a:ext cx="747900" cy="106110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stealth" w="med" len="med"/>
              </a:ln>
            </p:spPr>
          </p:cxnSp>
          <p:cxnSp>
            <p:nvCxnSpPr>
              <p:cNvPr id="100" name="Google Shape;100;p2"/>
              <p:cNvCxnSpPr/>
              <p:nvPr/>
            </p:nvCxnSpPr>
            <p:spPr>
              <a:xfrm flipH="1">
                <a:off x="37875" y="1036650"/>
                <a:ext cx="1141800" cy="104100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stealth" w="med" len="med"/>
              </a:ln>
            </p:spPr>
          </p:cxnSp>
          <p:cxnSp>
            <p:nvCxnSpPr>
              <p:cNvPr id="101" name="Google Shape;101;p2"/>
              <p:cNvCxnSpPr/>
              <p:nvPr/>
            </p:nvCxnSpPr>
            <p:spPr>
              <a:xfrm>
                <a:off x="1179675" y="1036650"/>
                <a:ext cx="434400" cy="46500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stealth" w="med" len="med"/>
              </a:ln>
            </p:spPr>
          </p:cxnSp>
          <p:cxnSp>
            <p:nvCxnSpPr>
              <p:cNvPr id="102" name="Google Shape;102;p2"/>
              <p:cNvCxnSpPr/>
              <p:nvPr/>
            </p:nvCxnSpPr>
            <p:spPr>
              <a:xfrm>
                <a:off x="1614075" y="1501650"/>
                <a:ext cx="283200" cy="62640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stealth" w="med" len="med"/>
              </a:ln>
            </p:spPr>
          </p:cxnSp>
          <p:cxnSp>
            <p:nvCxnSpPr>
              <p:cNvPr id="103" name="Google Shape;103;p2"/>
              <p:cNvCxnSpPr/>
              <p:nvPr/>
            </p:nvCxnSpPr>
            <p:spPr>
              <a:xfrm flipH="1">
                <a:off x="1401975" y="1501650"/>
                <a:ext cx="212100" cy="61650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stealth" w="med" len="med"/>
              </a:ln>
            </p:spPr>
          </p:cxnSp>
        </p:grpSp>
        <p:sp>
          <p:nvSpPr>
            <p:cNvPr id="104" name="Google Shape;104;p2"/>
            <p:cNvSpPr/>
            <p:nvPr/>
          </p:nvSpPr>
          <p:spPr>
            <a:xfrm>
              <a:off x="1143900" y="1026675"/>
              <a:ext cx="81000" cy="70800"/>
            </a:xfrm>
            <a:prstGeom prst="ellipse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5" name="Google Shape;105;p2"/>
          <p:cNvSpPr txBox="1"/>
          <p:nvPr/>
        </p:nvSpPr>
        <p:spPr>
          <a:xfrm>
            <a:off x="0" y="23225"/>
            <a:ext cx="9144000" cy="492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Дано любое </a:t>
            </a:r>
            <a:r>
              <a:rPr lang="ru" sz="2000" b="1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дерево</a:t>
            </a:r>
            <a:r>
              <a:rPr lang="ru" sz="2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, в его листьях даны </a:t>
            </a:r>
            <a:r>
              <a:rPr lang="ru" sz="2000" b="1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структуры</a:t>
            </a:r>
            <a:r>
              <a:rPr lang="ru" sz="2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без петель. </a:t>
            </a:r>
            <a:r>
              <a:rPr lang="ru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Алгоритм</a:t>
            </a:r>
            <a:r>
              <a:rPr lang="r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20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106" name="Google Shape;106;p2"/>
          <p:cNvGrpSpPr/>
          <p:nvPr/>
        </p:nvGrpSpPr>
        <p:grpSpPr>
          <a:xfrm>
            <a:off x="3685343" y="1471595"/>
            <a:ext cx="560604" cy="923400"/>
            <a:chOff x="2497471" y="1966531"/>
            <a:chExt cx="560604" cy="923400"/>
          </a:xfrm>
        </p:grpSpPr>
        <p:grpSp>
          <p:nvGrpSpPr>
            <p:cNvPr id="107" name="Google Shape;107;p2"/>
            <p:cNvGrpSpPr/>
            <p:nvPr/>
          </p:nvGrpSpPr>
          <p:grpSpPr>
            <a:xfrm>
              <a:off x="2497471" y="1966531"/>
              <a:ext cx="485403" cy="923400"/>
              <a:chOff x="1153496" y="2390931"/>
              <a:chExt cx="485403" cy="923400"/>
            </a:xfrm>
          </p:grpSpPr>
          <p:sp>
            <p:nvSpPr>
              <p:cNvPr id="108" name="Google Shape;108;p2"/>
              <p:cNvSpPr/>
              <p:nvPr/>
            </p:nvSpPr>
            <p:spPr>
              <a:xfrm rot="8102100">
                <a:off x="1222568" y="2644763"/>
                <a:ext cx="347260" cy="339199"/>
              </a:xfrm>
              <a:prstGeom prst="teardrop">
                <a:avLst>
                  <a:gd name="adj" fmla="val 87031"/>
                </a:avLst>
              </a:prstGeom>
              <a:solidFill>
                <a:schemeClr val="lt1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" name="Google Shape;109;p2"/>
              <p:cNvSpPr txBox="1"/>
              <p:nvPr/>
            </p:nvSpPr>
            <p:spPr>
              <a:xfrm>
                <a:off x="1225246" y="2390931"/>
                <a:ext cx="182100" cy="923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4800"/>
                  <a:buFont typeface="Arial"/>
                  <a:buNone/>
                </a:pPr>
                <a:r>
                  <a:rPr lang="ru" sz="4800" b="0" i="0" u="none" strike="noStrike" cap="none">
                    <a:solidFill>
                      <a:schemeClr val="dk2"/>
                    </a:solidFill>
                    <a:latin typeface="Lato"/>
                    <a:ea typeface="Lato"/>
                    <a:cs typeface="Lato"/>
                    <a:sym typeface="Lato"/>
                  </a:rPr>
                  <a:t>.</a:t>
                </a:r>
                <a:endParaRPr sz="4800" b="0" i="0" u="none" strike="noStrike" cap="none">
                  <a:solidFill>
                    <a:schemeClr val="dk2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  <p:sp>
          <p:nvSpPr>
            <p:cNvPr id="110" name="Google Shape;110;p2"/>
            <p:cNvSpPr txBox="1"/>
            <p:nvPr/>
          </p:nvSpPr>
          <p:spPr>
            <a:xfrm>
              <a:off x="2881975" y="2228125"/>
              <a:ext cx="1761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ru" sz="1400" b="0" i="0" u="none" strike="noStrike" cap="none">
                  <a:solidFill>
                    <a:schemeClr val="dk2"/>
                  </a:solidFill>
                  <a:latin typeface="Lato"/>
                  <a:ea typeface="Lato"/>
                  <a:cs typeface="Lato"/>
                  <a:sym typeface="Lato"/>
                </a:rPr>
                <a:t>k</a:t>
              </a:r>
              <a:endPara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111" name="Google Shape;111;p2"/>
          <p:cNvGrpSpPr/>
          <p:nvPr/>
        </p:nvGrpSpPr>
        <p:grpSpPr>
          <a:xfrm>
            <a:off x="2452333" y="1765650"/>
            <a:ext cx="636600" cy="400200"/>
            <a:chOff x="3468075" y="1461200"/>
            <a:chExt cx="636600" cy="400200"/>
          </a:xfrm>
        </p:grpSpPr>
        <p:cxnSp>
          <p:nvCxnSpPr>
            <p:cNvPr id="112" name="Google Shape;112;p2"/>
            <p:cNvCxnSpPr/>
            <p:nvPr/>
          </p:nvCxnSpPr>
          <p:spPr>
            <a:xfrm>
              <a:off x="3468075" y="1784550"/>
              <a:ext cx="636600" cy="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oval" w="med" len="med"/>
              <a:tailEnd type="oval" w="med" len="med"/>
            </a:ln>
          </p:spPr>
        </p:cxnSp>
        <p:sp>
          <p:nvSpPr>
            <p:cNvPr id="113" name="Google Shape;113;p2"/>
            <p:cNvSpPr txBox="1"/>
            <p:nvPr/>
          </p:nvSpPr>
          <p:spPr>
            <a:xfrm>
              <a:off x="3634850" y="1461200"/>
              <a:ext cx="181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ru" sz="1400" b="0" i="0" u="none" strike="noStrike" cap="none">
                  <a:solidFill>
                    <a:schemeClr val="dk2"/>
                  </a:solidFill>
                  <a:latin typeface="Lato"/>
                  <a:ea typeface="Lato"/>
                  <a:cs typeface="Lato"/>
                  <a:sym typeface="Lato"/>
                </a:rPr>
                <a:t>k</a:t>
              </a:r>
              <a:endPara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114" name="Google Shape;114;p2"/>
          <p:cNvGrpSpPr/>
          <p:nvPr/>
        </p:nvGrpSpPr>
        <p:grpSpPr>
          <a:xfrm>
            <a:off x="2421271" y="1030755"/>
            <a:ext cx="560604" cy="923400"/>
            <a:chOff x="2497471" y="1966531"/>
            <a:chExt cx="560604" cy="923400"/>
          </a:xfrm>
        </p:grpSpPr>
        <p:grpSp>
          <p:nvGrpSpPr>
            <p:cNvPr id="115" name="Google Shape;115;p2"/>
            <p:cNvGrpSpPr/>
            <p:nvPr/>
          </p:nvGrpSpPr>
          <p:grpSpPr>
            <a:xfrm>
              <a:off x="2497471" y="1966531"/>
              <a:ext cx="485403" cy="923400"/>
              <a:chOff x="1153496" y="2390931"/>
              <a:chExt cx="485403" cy="923400"/>
            </a:xfrm>
          </p:grpSpPr>
          <p:sp>
            <p:nvSpPr>
              <p:cNvPr id="116" name="Google Shape;116;p2"/>
              <p:cNvSpPr/>
              <p:nvPr/>
            </p:nvSpPr>
            <p:spPr>
              <a:xfrm rot="8102100">
                <a:off x="1222568" y="2644763"/>
                <a:ext cx="347260" cy="339199"/>
              </a:xfrm>
              <a:prstGeom prst="teardrop">
                <a:avLst>
                  <a:gd name="adj" fmla="val 87031"/>
                </a:avLst>
              </a:prstGeom>
              <a:solidFill>
                <a:schemeClr val="lt1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7" name="Google Shape;117;p2"/>
              <p:cNvSpPr txBox="1"/>
              <p:nvPr/>
            </p:nvSpPr>
            <p:spPr>
              <a:xfrm>
                <a:off x="1225246" y="2390931"/>
                <a:ext cx="182100" cy="923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4800"/>
                  <a:buFont typeface="Arial"/>
                  <a:buNone/>
                </a:pPr>
                <a:r>
                  <a:rPr lang="ru" sz="4800" b="0" i="0" u="none" strike="noStrike" cap="none">
                    <a:solidFill>
                      <a:schemeClr val="dk2"/>
                    </a:solidFill>
                    <a:latin typeface="Lato"/>
                    <a:ea typeface="Lato"/>
                    <a:cs typeface="Lato"/>
                    <a:sym typeface="Lato"/>
                  </a:rPr>
                  <a:t>.</a:t>
                </a:r>
                <a:endParaRPr sz="4800" b="0" i="0" u="none" strike="noStrike" cap="none">
                  <a:solidFill>
                    <a:schemeClr val="dk2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  <p:sp>
          <p:nvSpPr>
            <p:cNvPr id="118" name="Google Shape;118;p2"/>
            <p:cNvSpPr txBox="1"/>
            <p:nvPr/>
          </p:nvSpPr>
          <p:spPr>
            <a:xfrm>
              <a:off x="2881975" y="2228125"/>
              <a:ext cx="1761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ru" sz="1400" b="0" i="0" u="none" strike="noStrike" cap="none">
                  <a:solidFill>
                    <a:schemeClr val="dk2"/>
                  </a:solidFill>
                  <a:latin typeface="Lato"/>
                  <a:ea typeface="Lato"/>
                  <a:cs typeface="Lato"/>
                  <a:sym typeface="Lato"/>
                </a:rPr>
                <a:t>k</a:t>
              </a:r>
              <a:endPara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119" name="Google Shape;119;p2"/>
          <p:cNvGrpSpPr/>
          <p:nvPr/>
        </p:nvGrpSpPr>
        <p:grpSpPr>
          <a:xfrm>
            <a:off x="3608855" y="1092249"/>
            <a:ext cx="636600" cy="400200"/>
            <a:chOff x="3468075" y="1461200"/>
            <a:chExt cx="636600" cy="400200"/>
          </a:xfrm>
        </p:grpSpPr>
        <p:cxnSp>
          <p:nvCxnSpPr>
            <p:cNvPr id="120" name="Google Shape;120;p2"/>
            <p:cNvCxnSpPr/>
            <p:nvPr/>
          </p:nvCxnSpPr>
          <p:spPr>
            <a:xfrm>
              <a:off x="3468075" y="1784550"/>
              <a:ext cx="636600" cy="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oval" w="med" len="med"/>
              <a:tailEnd type="oval" w="med" len="med"/>
            </a:ln>
          </p:spPr>
        </p:cxnSp>
        <p:sp>
          <p:nvSpPr>
            <p:cNvPr id="121" name="Google Shape;121;p2"/>
            <p:cNvSpPr txBox="1"/>
            <p:nvPr/>
          </p:nvSpPr>
          <p:spPr>
            <a:xfrm>
              <a:off x="3634850" y="1461200"/>
              <a:ext cx="181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ru" sz="1400" b="0" i="0" u="none" strike="noStrike" cap="none">
                  <a:solidFill>
                    <a:schemeClr val="dk2"/>
                  </a:solidFill>
                  <a:latin typeface="Lato"/>
                  <a:ea typeface="Lato"/>
                  <a:cs typeface="Lato"/>
                  <a:sym typeface="Lato"/>
                </a:rPr>
                <a:t>k</a:t>
              </a:r>
              <a:endPara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sp>
        <p:nvSpPr>
          <p:cNvPr id="122" name="Google Shape;122;p2"/>
          <p:cNvSpPr txBox="1"/>
          <p:nvPr/>
        </p:nvSpPr>
        <p:spPr>
          <a:xfrm>
            <a:off x="0" y="3536625"/>
            <a:ext cx="91440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-- </a:t>
            </a:r>
            <a:r>
              <a:rPr lang="ru" sz="1800" b="0" i="0" u="none" strike="noStrike" cap="none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пара </a:t>
            </a:r>
            <a:r>
              <a:rPr lang="ru" sz="1800" b="0" i="1" u="none" strike="noStrike" cap="none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краёв рёбер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в листе </a:t>
            </a:r>
            <a:r>
              <a:rPr lang="ru" sz="18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v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ru" sz="1800" b="1" i="0" u="none" strike="noStrike" cap="none">
                <a:solidFill>
                  <a:srgbClr val="00B050"/>
                </a:solidFill>
                <a:latin typeface="Lato"/>
                <a:ea typeface="Lato"/>
                <a:cs typeface="Lato"/>
                <a:sym typeface="Lato"/>
              </a:rPr>
              <a:t>=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в листовой структуре </a:t>
            </a:r>
            <a:r>
              <a:rPr lang="ru" sz="18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ru" sz="1800" b="1" i="1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, т.е.  </a:t>
            </a:r>
            <a:r>
              <a:rPr lang="ru" sz="18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-- пара вершин в мн-е (= полном без петель графе) </a:t>
            </a:r>
            <a:r>
              <a:rPr lang="ru" sz="18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М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 из </a:t>
            </a:r>
            <a:r>
              <a:rPr lang="ru" sz="1800" b="1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всех </a:t>
            </a:r>
            <a:r>
              <a:rPr lang="ru" sz="1800" b="1" i="1" u="none" strike="noStrike" cap="none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краёв рёбер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в любом листе=любой вершине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Между </a:t>
            </a:r>
            <a:r>
              <a:rPr lang="ru" sz="1800" b="1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структурами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ru" sz="1800" b="1" i="1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ru" sz="18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и </a:t>
            </a:r>
            <a:r>
              <a:rPr lang="ru" sz="1800" b="1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пар</a:t>
            </a:r>
            <a:r>
              <a:rPr lang="ru" sz="1800" b="1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о</a:t>
            </a:r>
            <a:r>
              <a:rPr lang="ru" sz="1800" b="1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сочетаниями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ru" sz="1800" b="1" i="1" u="none" strike="noStrike" cap="none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Р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 в </a:t>
            </a:r>
            <a:r>
              <a:rPr lang="ru" sz="18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М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 имеется биекция по правилу: склейка вершин в </a:t>
            </a:r>
            <a:r>
              <a:rPr lang="ru" sz="1800" b="1" i="1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ru" sz="1800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соответствует ребру в </a:t>
            </a:r>
            <a:r>
              <a:rPr lang="ru" sz="18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М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 между краями этого ребра.</a:t>
            </a:r>
            <a:endParaRPr sz="18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3" name="Google Shape;123;p2"/>
          <p:cNvSpPr/>
          <p:nvPr/>
        </p:nvSpPr>
        <p:spPr>
          <a:xfrm>
            <a:off x="-1" y="2165850"/>
            <a:ext cx="2314323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Любое дерево, напр-р, такое: оно называется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2-star дерево.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016875" cy="1505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ru"/>
              <a:t>Паросочетание на </a:t>
            </a:r>
            <a:r>
              <a:rPr lang="ru" b="1" i="1">
                <a:solidFill>
                  <a:srgbClr val="00B050"/>
                </a:solidFill>
              </a:rPr>
              <a:t>M</a:t>
            </a:r>
            <a:r>
              <a:rPr lang="ru"/>
              <a:t> определяет структуру, и наоборот:</a:t>
            </a:r>
            <a:endParaRPr/>
          </a:p>
          <a:p>
            <a:pPr marL="0" lvl="0" indent="0" algn="l" rtl="0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ru"/>
              <a:t>1) структура </a:t>
            </a:r>
            <a:r>
              <a:rPr lang="ru" b="1" i="1">
                <a:solidFill>
                  <a:srgbClr val="00B050"/>
                </a:solidFill>
              </a:rPr>
              <a:t>a</a:t>
            </a:r>
            <a:r>
              <a:rPr lang="ru"/>
              <a:t> → паросочетание </a:t>
            </a:r>
            <a:r>
              <a:rPr lang="ru" b="1" i="1">
                <a:solidFill>
                  <a:srgbClr val="C00000"/>
                </a:solidFill>
              </a:rPr>
              <a:t>P </a:t>
            </a:r>
            <a:r>
              <a:rPr lang="ru"/>
              <a:t>: допустим в графе </a:t>
            </a:r>
            <a:r>
              <a:rPr lang="ru" b="1" i="1">
                <a:solidFill>
                  <a:srgbClr val="C00000"/>
                </a:solidFill>
              </a:rPr>
              <a:t>P</a:t>
            </a:r>
            <a:r>
              <a:rPr lang="ru"/>
              <a:t> есть вершина степени 2. По по </a:t>
            </a:r>
            <a:r>
              <a:rPr lang="ru" b="1" i="1">
                <a:solidFill>
                  <a:srgbClr val="C00000"/>
                </a:solidFill>
              </a:rPr>
              <a:t>P</a:t>
            </a:r>
            <a:r>
              <a:rPr lang="ru"/>
              <a:t> вернёмся к структуре </a:t>
            </a:r>
            <a:r>
              <a:rPr lang="ru" b="1" i="1">
                <a:solidFill>
                  <a:srgbClr val="00B050"/>
                </a:solidFill>
              </a:rPr>
              <a:t>a</a:t>
            </a:r>
            <a:r>
              <a:rPr lang="ru"/>
              <a:t>. В структуре 1, 2, 3 - края ребер, в </a:t>
            </a:r>
            <a:r>
              <a:rPr lang="ru" b="1" i="1">
                <a:solidFill>
                  <a:srgbClr val="C00000"/>
                </a:solidFill>
              </a:rPr>
              <a:t>P</a:t>
            </a:r>
            <a:r>
              <a:rPr lang="ru"/>
              <a:t> эти края отождествлены ⇒ в структуре есть вершина степени 3, противоречие.</a:t>
            </a:r>
            <a:endParaRPr/>
          </a:p>
        </p:txBody>
      </p:sp>
      <p:cxnSp>
        <p:nvCxnSpPr>
          <p:cNvPr id="129" name="Google Shape;129;p3"/>
          <p:cNvCxnSpPr/>
          <p:nvPr/>
        </p:nvCxnSpPr>
        <p:spPr>
          <a:xfrm rot="6072142" flipH="1">
            <a:off x="1017174" y="2237057"/>
            <a:ext cx="532750" cy="598175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130" name="Google Shape;130;p3"/>
          <p:cNvCxnSpPr/>
          <p:nvPr/>
        </p:nvCxnSpPr>
        <p:spPr>
          <a:xfrm rot="-4727301">
            <a:off x="1128981" y="1823569"/>
            <a:ext cx="445910" cy="565463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131" name="Google Shape;131;p3"/>
          <p:cNvSpPr txBox="1"/>
          <p:nvPr/>
        </p:nvSpPr>
        <p:spPr>
          <a:xfrm>
            <a:off x="796475" y="2192725"/>
            <a:ext cx="391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endParaRPr sz="14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2" name="Google Shape;132;p3"/>
          <p:cNvSpPr txBox="1"/>
          <p:nvPr/>
        </p:nvSpPr>
        <p:spPr>
          <a:xfrm>
            <a:off x="1503150" y="1906200"/>
            <a:ext cx="467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endParaRPr sz="14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3" name="Google Shape;133;p3"/>
          <p:cNvSpPr txBox="1"/>
          <p:nvPr/>
        </p:nvSpPr>
        <p:spPr>
          <a:xfrm>
            <a:off x="1177475" y="2649925"/>
            <a:ext cx="467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3</a:t>
            </a:r>
            <a:endParaRPr sz="14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4" name="Google Shape;134;p3"/>
          <p:cNvSpPr txBox="1"/>
          <p:nvPr/>
        </p:nvSpPr>
        <p:spPr>
          <a:xfrm>
            <a:off x="0" y="1370992"/>
            <a:ext cx="1830487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Паросочетание </a:t>
            </a:r>
            <a:r>
              <a:rPr lang="ru" sz="1800" b="1" i="1" u="none" strike="noStrike" cap="none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:</a:t>
            </a:r>
            <a:endParaRPr sz="14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5" name="Google Shape;135;p3"/>
          <p:cNvSpPr txBox="1"/>
          <p:nvPr/>
        </p:nvSpPr>
        <p:spPr>
          <a:xfrm>
            <a:off x="2164259" y="1374254"/>
            <a:ext cx="1317981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Структура  </a:t>
            </a:r>
            <a:r>
              <a:rPr lang="ru" sz="1800" b="1" i="1" u="none" strike="noStrike" cap="none">
                <a:solidFill>
                  <a:srgbClr val="00B050"/>
                </a:solidFill>
                <a:latin typeface="Lato"/>
                <a:ea typeface="Lato"/>
                <a:cs typeface="Lato"/>
                <a:sym typeface="Lato"/>
              </a:rPr>
              <a:t>a</a:t>
            </a:r>
            <a:r>
              <a:rPr lang="ru"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:</a:t>
            </a:r>
            <a:endParaRPr sz="14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36" name="Google Shape;136;p3"/>
          <p:cNvCxnSpPr/>
          <p:nvPr/>
        </p:nvCxnSpPr>
        <p:spPr>
          <a:xfrm flipH="1">
            <a:off x="2764350" y="2388225"/>
            <a:ext cx="369600" cy="326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137" name="Google Shape;137;p3"/>
          <p:cNvSpPr/>
          <p:nvPr/>
        </p:nvSpPr>
        <p:spPr>
          <a:xfrm>
            <a:off x="2442965" y="2649925"/>
            <a:ext cx="397575" cy="511075"/>
          </a:xfrm>
          <a:custGeom>
            <a:avLst/>
            <a:gdLst/>
            <a:ahLst/>
            <a:cxnLst/>
            <a:rect l="l" t="t" r="r" b="b"/>
            <a:pathLst>
              <a:path w="15903" h="20443" extrusionOk="0">
                <a:moveTo>
                  <a:pt x="4159" y="20443"/>
                </a:moveTo>
                <a:cubicBezTo>
                  <a:pt x="2756" y="18573"/>
                  <a:pt x="-1479" y="15253"/>
                  <a:pt x="679" y="14354"/>
                </a:cubicBezTo>
                <a:cubicBezTo>
                  <a:pt x="4295" y="12847"/>
                  <a:pt x="11473" y="18589"/>
                  <a:pt x="12423" y="14789"/>
                </a:cubicBezTo>
                <a:cubicBezTo>
                  <a:pt x="13340" y="11121"/>
                  <a:pt x="4237" y="8365"/>
                  <a:pt x="6334" y="5219"/>
                </a:cubicBezTo>
                <a:cubicBezTo>
                  <a:pt x="7817" y="2995"/>
                  <a:pt x="11542" y="6435"/>
                  <a:pt x="14163" y="6959"/>
                </a:cubicBezTo>
                <a:cubicBezTo>
                  <a:pt x="16508" y="7428"/>
                  <a:pt x="13512" y="0"/>
                  <a:pt x="15903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38" name="Google Shape;138;p3"/>
          <p:cNvCxnSpPr/>
          <p:nvPr/>
        </p:nvCxnSpPr>
        <p:spPr>
          <a:xfrm rot="8100000" flipH="1">
            <a:off x="3463633" y="2067575"/>
            <a:ext cx="369534" cy="32625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139" name="Google Shape;139;p3"/>
          <p:cNvSpPr/>
          <p:nvPr/>
        </p:nvSpPr>
        <p:spPr>
          <a:xfrm>
            <a:off x="3549247" y="1724900"/>
            <a:ext cx="277375" cy="304475"/>
          </a:xfrm>
          <a:custGeom>
            <a:avLst/>
            <a:gdLst/>
            <a:ahLst/>
            <a:cxnLst/>
            <a:rect l="l" t="t" r="r" b="b"/>
            <a:pathLst>
              <a:path w="11095" h="12179" extrusionOk="0">
                <a:moveTo>
                  <a:pt x="5136" y="12179"/>
                </a:moveTo>
                <a:cubicBezTo>
                  <a:pt x="3301" y="10868"/>
                  <a:pt x="-1056" y="9156"/>
                  <a:pt x="352" y="7394"/>
                </a:cubicBezTo>
                <a:cubicBezTo>
                  <a:pt x="2527" y="4674"/>
                  <a:pt x="8328" y="9422"/>
                  <a:pt x="10791" y="6959"/>
                </a:cubicBezTo>
                <a:cubicBezTo>
                  <a:pt x="12543" y="5207"/>
                  <a:pt x="5704" y="0"/>
                  <a:pt x="8181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40" name="Google Shape;140;p3"/>
          <p:cNvCxnSpPr/>
          <p:nvPr/>
        </p:nvCxnSpPr>
        <p:spPr>
          <a:xfrm rot="-4517232" flipH="1">
            <a:off x="3342745" y="2704307"/>
            <a:ext cx="369723" cy="325991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141" name="Google Shape;141;p3"/>
          <p:cNvSpPr/>
          <p:nvPr/>
        </p:nvSpPr>
        <p:spPr>
          <a:xfrm>
            <a:off x="3632874" y="2977918"/>
            <a:ext cx="327500" cy="288775"/>
          </a:xfrm>
          <a:custGeom>
            <a:avLst/>
            <a:gdLst/>
            <a:ahLst/>
            <a:cxnLst/>
            <a:rect l="l" t="t" r="r" b="b"/>
            <a:pathLst>
              <a:path w="13100" h="11551" extrusionOk="0">
                <a:moveTo>
                  <a:pt x="51" y="2945"/>
                </a:moveTo>
                <a:cubicBezTo>
                  <a:pt x="2073" y="1597"/>
                  <a:pt x="5924" y="-1404"/>
                  <a:pt x="7011" y="770"/>
                </a:cubicBezTo>
                <a:cubicBezTo>
                  <a:pt x="8791" y="4331"/>
                  <a:pt x="-2329" y="7959"/>
                  <a:pt x="486" y="10774"/>
                </a:cubicBezTo>
                <a:cubicBezTo>
                  <a:pt x="3704" y="13992"/>
                  <a:pt x="8550" y="5555"/>
                  <a:pt x="13100" y="5555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42" name="Google Shape;142;p3"/>
          <p:cNvCxnSpPr/>
          <p:nvPr/>
        </p:nvCxnSpPr>
        <p:spPr>
          <a:xfrm>
            <a:off x="3133950" y="2415375"/>
            <a:ext cx="315300" cy="27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43" name="Google Shape;143;p3"/>
          <p:cNvCxnSpPr/>
          <p:nvPr/>
        </p:nvCxnSpPr>
        <p:spPr>
          <a:xfrm>
            <a:off x="3101325" y="2409975"/>
            <a:ext cx="532800" cy="21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44" name="Google Shape;144;p3"/>
          <p:cNvSpPr txBox="1"/>
          <p:nvPr/>
        </p:nvSpPr>
        <p:spPr>
          <a:xfrm>
            <a:off x="3742650" y="2431875"/>
            <a:ext cx="1587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отождествляются</a:t>
            </a:r>
            <a:endParaRPr sz="14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45" name="Google Shape;145;p3"/>
          <p:cNvCxnSpPr/>
          <p:nvPr/>
        </p:nvCxnSpPr>
        <p:spPr>
          <a:xfrm>
            <a:off x="3623250" y="2583975"/>
            <a:ext cx="195600" cy="480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6" name="Google Shape;146;p3"/>
          <p:cNvSpPr txBox="1"/>
          <p:nvPr/>
        </p:nvSpPr>
        <p:spPr>
          <a:xfrm>
            <a:off x="2916700" y="2050875"/>
            <a:ext cx="195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endParaRPr sz="14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7" name="Google Shape;147;p3"/>
          <p:cNvSpPr txBox="1"/>
          <p:nvPr/>
        </p:nvSpPr>
        <p:spPr>
          <a:xfrm>
            <a:off x="3179550" y="2515800"/>
            <a:ext cx="467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endParaRPr sz="14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8" name="Google Shape;148;p3"/>
          <p:cNvSpPr txBox="1"/>
          <p:nvPr/>
        </p:nvSpPr>
        <p:spPr>
          <a:xfrm>
            <a:off x="3387275" y="2116525"/>
            <a:ext cx="467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3</a:t>
            </a:r>
            <a:endParaRPr sz="14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49" name="Google Shape;149;p3"/>
          <p:cNvCxnSpPr/>
          <p:nvPr/>
        </p:nvCxnSpPr>
        <p:spPr>
          <a:xfrm rot="6072142" flipH="1">
            <a:off x="6351174" y="2465657"/>
            <a:ext cx="532750" cy="598175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150" name="Google Shape;150;p3"/>
          <p:cNvCxnSpPr/>
          <p:nvPr/>
        </p:nvCxnSpPr>
        <p:spPr>
          <a:xfrm rot="-4727301">
            <a:off x="6462981" y="2052169"/>
            <a:ext cx="445910" cy="565463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151" name="Google Shape;151;p3"/>
          <p:cNvSpPr txBox="1"/>
          <p:nvPr/>
        </p:nvSpPr>
        <p:spPr>
          <a:xfrm>
            <a:off x="5568325" y="2427375"/>
            <a:ext cx="108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1 = 2 = 3</a:t>
            </a:r>
            <a:endParaRPr sz="14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52" name="Google Shape;152;p3"/>
          <p:cNvCxnSpPr/>
          <p:nvPr/>
        </p:nvCxnSpPr>
        <p:spPr>
          <a:xfrm>
            <a:off x="5906150" y="2149075"/>
            <a:ext cx="500100" cy="3153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med" len="med"/>
            <a:tailEnd type="none" w="sm" len="sm"/>
          </a:ln>
        </p:spPr>
      </p:cxnSp>
      <p:sp>
        <p:nvSpPr>
          <p:cNvPr id="153" name="Google Shape;153;p3"/>
          <p:cNvSpPr/>
          <p:nvPr/>
        </p:nvSpPr>
        <p:spPr>
          <a:xfrm>
            <a:off x="5420636" y="1898950"/>
            <a:ext cx="550775" cy="490525"/>
          </a:xfrm>
          <a:custGeom>
            <a:avLst/>
            <a:gdLst/>
            <a:ahLst/>
            <a:cxnLst/>
            <a:rect l="l" t="t" r="r" b="b"/>
            <a:pathLst>
              <a:path w="22031" h="19621" extrusionOk="0">
                <a:moveTo>
                  <a:pt x="2022" y="0"/>
                </a:moveTo>
                <a:cubicBezTo>
                  <a:pt x="1333" y="6197"/>
                  <a:pt x="-1969" y="13914"/>
                  <a:pt x="2022" y="18704"/>
                </a:cubicBezTo>
                <a:cubicBezTo>
                  <a:pt x="6450" y="24018"/>
                  <a:pt x="6620" y="2983"/>
                  <a:pt x="13331" y="1305"/>
                </a:cubicBezTo>
                <a:cubicBezTo>
                  <a:pt x="16361" y="547"/>
                  <a:pt x="14860" y="7566"/>
                  <a:pt x="16811" y="10005"/>
                </a:cubicBezTo>
                <a:cubicBezTo>
                  <a:pt x="17913" y="11382"/>
                  <a:pt x="22031" y="12639"/>
                  <a:pt x="22031" y="10875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3"/>
          <p:cNvSpPr/>
          <p:nvPr/>
        </p:nvSpPr>
        <p:spPr>
          <a:xfrm>
            <a:off x="6841325" y="1740129"/>
            <a:ext cx="267200" cy="426425"/>
          </a:xfrm>
          <a:custGeom>
            <a:avLst/>
            <a:gdLst/>
            <a:ahLst/>
            <a:cxnLst/>
            <a:rect l="l" t="t" r="r" b="b"/>
            <a:pathLst>
              <a:path w="10688" h="17057" extrusionOk="0">
                <a:moveTo>
                  <a:pt x="0" y="94"/>
                </a:moveTo>
                <a:cubicBezTo>
                  <a:pt x="3587" y="94"/>
                  <a:pt x="8449" y="-281"/>
                  <a:pt x="10439" y="2703"/>
                </a:cubicBezTo>
                <a:cubicBezTo>
                  <a:pt x="12203" y="5349"/>
                  <a:pt x="1666" y="7414"/>
                  <a:pt x="3915" y="9663"/>
                </a:cubicBezTo>
                <a:cubicBezTo>
                  <a:pt x="5183" y="10931"/>
                  <a:pt x="7866" y="9700"/>
                  <a:pt x="9134" y="10968"/>
                </a:cubicBezTo>
                <a:cubicBezTo>
                  <a:pt x="10368" y="12202"/>
                  <a:pt x="10096" y="15140"/>
                  <a:pt x="8699" y="16187"/>
                </a:cubicBezTo>
                <a:cubicBezTo>
                  <a:pt x="8696" y="16189"/>
                  <a:pt x="6962" y="17056"/>
                  <a:pt x="6960" y="17057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3"/>
          <p:cNvSpPr/>
          <p:nvPr/>
        </p:nvSpPr>
        <p:spPr>
          <a:xfrm>
            <a:off x="6195464" y="3054152"/>
            <a:ext cx="667600" cy="214950"/>
          </a:xfrm>
          <a:custGeom>
            <a:avLst/>
            <a:gdLst/>
            <a:ahLst/>
            <a:cxnLst/>
            <a:rect l="l" t="t" r="r" b="b"/>
            <a:pathLst>
              <a:path w="26704" h="8598" extrusionOk="0">
                <a:moveTo>
                  <a:pt x="171" y="8598"/>
                </a:moveTo>
                <a:cubicBezTo>
                  <a:pt x="-78" y="7105"/>
                  <a:pt x="-17" y="4000"/>
                  <a:pt x="1476" y="4249"/>
                </a:cubicBezTo>
                <a:cubicBezTo>
                  <a:pt x="3587" y="4601"/>
                  <a:pt x="5942" y="9074"/>
                  <a:pt x="7130" y="7293"/>
                </a:cubicBezTo>
                <a:cubicBezTo>
                  <a:pt x="8417" y="5363"/>
                  <a:pt x="5055" y="1371"/>
                  <a:pt x="7130" y="334"/>
                </a:cubicBezTo>
                <a:cubicBezTo>
                  <a:pt x="9428" y="-815"/>
                  <a:pt x="12032" y="1886"/>
                  <a:pt x="14525" y="2509"/>
                </a:cubicBezTo>
                <a:cubicBezTo>
                  <a:pt x="17425" y="3234"/>
                  <a:pt x="20235" y="334"/>
                  <a:pt x="23224" y="334"/>
                </a:cubicBezTo>
                <a:cubicBezTo>
                  <a:pt x="24384" y="334"/>
                  <a:pt x="26185" y="1372"/>
                  <a:pt x="26704" y="334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3"/>
          <p:cNvSpPr txBox="1"/>
          <p:nvPr/>
        </p:nvSpPr>
        <p:spPr>
          <a:xfrm>
            <a:off x="0" y="3357556"/>
            <a:ext cx="9144000" cy="1569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2)  паросочетание </a:t>
            </a:r>
            <a:r>
              <a:rPr lang="ru" sz="1800" b="1" i="1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 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→ структура </a:t>
            </a:r>
            <a:r>
              <a:rPr lang="ru" sz="1800" b="1" i="1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ru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: с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труктура должна состоять из цепей/циклов, включая изолированные ребра/петли; и каждый край ребра в цепи склеен не более чем с одним другим краем ребра, края изолированного ребра несклеены, края петли склеены друг с другом ⇒ в </a:t>
            </a:r>
            <a:r>
              <a:rPr lang="ru" sz="1800" b="1" i="1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каждая вершина имеет степень ≤1, так как </a:t>
            </a:r>
            <a:r>
              <a:rPr lang="ru" sz="1800" b="1" i="1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– паросочетание. Поэтому </a:t>
            </a:r>
            <a:r>
              <a:rPr lang="ru" sz="1800" b="1" i="1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ru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– структура.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18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4"/>
          <p:cNvSpPr txBox="1"/>
          <p:nvPr/>
        </p:nvSpPr>
        <p:spPr>
          <a:xfrm>
            <a:off x="0" y="406"/>
            <a:ext cx="9200644" cy="1431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i="1" u="none" strike="noStrike" cap="none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0" i="0" u="none" strike="noStrike" cap="none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-сценарий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(</a:t>
            </a:r>
            <a:r>
              <a:rPr lang="ru" sz="1800" b="1" i="0" u="none" strike="noStrike" cap="none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спецификация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ru" sz="18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) ⇌ по всем внутренних вершинам дерева: в каждой внутренней вершине </a:t>
            </a:r>
            <a:r>
              <a:rPr lang="ru" sz="1800" b="1" i="1" u="none" strike="noStrike" cap="none">
                <a:solidFill>
                  <a:srgbClr val="00B050"/>
                </a:solidFill>
                <a:latin typeface="Lato"/>
                <a:ea typeface="Lato"/>
                <a:cs typeface="Lato"/>
                <a:sym typeface="Lato"/>
              </a:rPr>
              <a:t>v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паре </a:t>
            </a:r>
            <a:r>
              <a:rPr lang="ru" sz="1800" b="1" i="1" u="none" strike="noStrike" cap="none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приписываем </a:t>
            </a:r>
            <a:r>
              <a:rPr lang="ru" sz="1800" b="1" i="0" u="none" strike="noStrike" cap="none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+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= «она склеена» или </a:t>
            </a:r>
            <a:r>
              <a:rPr lang="ru" sz="1800" b="1" i="0" u="none" strike="noStrike" cap="none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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 = «она несклеена».  А в листьях для любого </a:t>
            </a:r>
            <a:r>
              <a:rPr lang="ru" sz="1800" b="1" i="1" u="none" strike="noStrike" cap="none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спецификация уже задана.</a:t>
            </a:r>
            <a:endParaRPr sz="18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162" name="Google Shape;162;p4"/>
          <p:cNvGrpSpPr/>
          <p:nvPr/>
        </p:nvGrpSpPr>
        <p:grpSpPr>
          <a:xfrm>
            <a:off x="224601" y="3068138"/>
            <a:ext cx="721310" cy="415650"/>
            <a:chOff x="3907334" y="2597302"/>
            <a:chExt cx="721310" cy="415650"/>
          </a:xfrm>
        </p:grpSpPr>
        <p:cxnSp>
          <p:nvCxnSpPr>
            <p:cNvPr id="163" name="Google Shape;163;p4"/>
            <p:cNvCxnSpPr/>
            <p:nvPr/>
          </p:nvCxnSpPr>
          <p:spPr>
            <a:xfrm>
              <a:off x="3907334" y="2597302"/>
              <a:ext cx="717600" cy="4002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oval" w="med" len="med"/>
              <a:tailEnd type="oval" w="med" len="med"/>
            </a:ln>
          </p:spPr>
        </p:cxnSp>
        <p:cxnSp>
          <p:nvCxnSpPr>
            <p:cNvPr id="164" name="Google Shape;164;p4"/>
            <p:cNvCxnSpPr/>
            <p:nvPr/>
          </p:nvCxnSpPr>
          <p:spPr>
            <a:xfrm>
              <a:off x="3911044" y="2612752"/>
              <a:ext cx="717600" cy="4002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stealth" w="med" len="med"/>
            </a:ln>
          </p:spPr>
        </p:cxnSp>
      </p:grpSp>
      <p:sp>
        <p:nvSpPr>
          <p:cNvPr id="165" name="Google Shape;165;p4"/>
          <p:cNvSpPr txBox="1"/>
          <p:nvPr/>
        </p:nvSpPr>
        <p:spPr>
          <a:xfrm>
            <a:off x="526115" y="2745155"/>
            <a:ext cx="8617885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1 событие с </a:t>
            </a:r>
            <a:r>
              <a:rPr lang="ru" sz="1800" b="1" i="1" u="none" strike="noStrike" cap="none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p 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= </a:t>
            </a:r>
            <a:r>
              <a:rPr lang="ru" sz="1800" b="0" i="0" u="sng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по разному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в </a:t>
            </a:r>
            <a:r>
              <a:rPr lang="ru" sz="18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v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и в </a:t>
            </a:r>
            <a:r>
              <a:rPr lang="ru" sz="18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v</a:t>
            </a:r>
            <a:r>
              <a:rPr lang="ru" sz="1600" b="1" i="1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ru" sz="16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: 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в </a:t>
            </a:r>
            <a:r>
              <a:rPr lang="ru" sz="1800" b="1" i="1" u="none" strike="noStrike" cap="none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p 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ребро есть/нет; склейка/расклейка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                                                                                                                                       на (</a:t>
            </a:r>
            <a:r>
              <a:rPr lang="ru" sz="18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v,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ru" sz="18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v</a:t>
            </a:r>
            <a:r>
              <a:rPr lang="ru" sz="1600" b="1" i="1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ru" sz="16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)  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есть/нет. </a:t>
            </a:r>
            <a:r>
              <a:rPr lang="ru" sz="1800" b="1" i="1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b="1" i="1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6" name="Google Shape;166;p4"/>
          <p:cNvSpPr txBox="1"/>
          <p:nvPr/>
        </p:nvSpPr>
        <p:spPr>
          <a:xfrm>
            <a:off x="16184" y="2965181"/>
            <a:ext cx="311372" cy="400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1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v</a:t>
            </a:r>
            <a:endParaRPr sz="1400" b="1" i="1" u="none" strike="noStrike" cap="non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7" name="Google Shape;167;p4"/>
          <p:cNvSpPr/>
          <p:nvPr/>
        </p:nvSpPr>
        <p:spPr>
          <a:xfrm>
            <a:off x="755012" y="3429389"/>
            <a:ext cx="34496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v</a:t>
            </a:r>
            <a:r>
              <a:rPr lang="ru" sz="1400" b="1" i="1" u="none" strike="noStrike" cap="none" baseline="-25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4"/>
          <p:cNvSpPr/>
          <p:nvPr/>
        </p:nvSpPr>
        <p:spPr>
          <a:xfrm>
            <a:off x="16184" y="4325593"/>
            <a:ext cx="9127816" cy="50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i="0" u="none" strike="noStrike" cap="none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Цена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ru" sz="1800" b="1" i="1" u="none" strike="noStrike" cap="none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-сценария ⇌ суммарная цена всех событий с </a:t>
            </a:r>
            <a:r>
              <a:rPr lang="ru" sz="1800" b="1" i="1" u="none" strike="noStrike" cap="none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по дереву.</a:t>
            </a:r>
            <a:endParaRPr sz="1800" b="1" i="1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5"/>
          <p:cNvSpPr txBox="1">
            <a:spLocks noGrp="1"/>
          </p:cNvSpPr>
          <p:nvPr>
            <p:ph type="body" idx="1"/>
          </p:nvPr>
        </p:nvSpPr>
        <p:spPr>
          <a:xfrm>
            <a:off x="311700" y="6100"/>
            <a:ext cx="8520600" cy="48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"/>
              <a:t>Варианты событий:</a:t>
            </a:r>
            <a:endParaRPr/>
          </a:p>
        </p:txBody>
      </p:sp>
      <p:pic>
        <p:nvPicPr>
          <p:cNvPr id="174" name="Google Shape;174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49425" y="114400"/>
            <a:ext cx="2914650" cy="8191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5" name="Google Shape;175;p5"/>
          <p:cNvGrpSpPr/>
          <p:nvPr/>
        </p:nvGrpSpPr>
        <p:grpSpPr>
          <a:xfrm>
            <a:off x="225302" y="2414861"/>
            <a:ext cx="1459473" cy="1222939"/>
            <a:chOff x="4416302" y="1043261"/>
            <a:chExt cx="1459473" cy="1222939"/>
          </a:xfrm>
        </p:grpSpPr>
        <p:cxnSp>
          <p:nvCxnSpPr>
            <p:cNvPr id="176" name="Google Shape;176;p5"/>
            <p:cNvCxnSpPr/>
            <p:nvPr/>
          </p:nvCxnSpPr>
          <p:spPr>
            <a:xfrm>
              <a:off x="4644909" y="1043261"/>
              <a:ext cx="319800" cy="720300"/>
            </a:xfrm>
            <a:prstGeom prst="straightConnector1">
              <a:avLst/>
            </a:prstGeom>
            <a:noFill/>
            <a:ln w="19050" cap="flat" cmpd="sng">
              <a:solidFill>
                <a:srgbClr val="5E696C"/>
              </a:solidFill>
              <a:prstDash val="solid"/>
              <a:round/>
              <a:headEnd type="oval" w="sm" len="sm"/>
              <a:tailEnd type="oval" w="med" len="med"/>
            </a:ln>
          </p:spPr>
        </p:cxnSp>
        <p:cxnSp>
          <p:nvCxnSpPr>
            <p:cNvPr id="177" name="Google Shape;177;p5"/>
            <p:cNvCxnSpPr/>
            <p:nvPr/>
          </p:nvCxnSpPr>
          <p:spPr>
            <a:xfrm>
              <a:off x="4956281" y="1708808"/>
              <a:ext cx="744000" cy="157200"/>
            </a:xfrm>
            <a:prstGeom prst="straightConnector1">
              <a:avLst/>
            </a:prstGeom>
            <a:noFill/>
            <a:ln w="19050" cap="flat" cmpd="sng">
              <a:solidFill>
                <a:srgbClr val="5E696C"/>
              </a:solidFill>
              <a:prstDash val="solid"/>
              <a:round/>
              <a:headEnd type="none" w="sm" len="sm"/>
              <a:tailEnd type="oval" w="sm" len="sm"/>
            </a:ln>
          </p:spPr>
        </p:cxnSp>
        <p:sp>
          <p:nvSpPr>
            <p:cNvPr id="178" name="Google Shape;178;p5"/>
            <p:cNvSpPr txBox="1"/>
            <p:nvPr/>
          </p:nvSpPr>
          <p:spPr>
            <a:xfrm>
              <a:off x="4416302" y="1203307"/>
              <a:ext cx="311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ru" sz="1400" b="1" i="1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1</a:t>
              </a:r>
              <a:endParaRPr sz="1400" b="1" i="1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79" name="Google Shape;179;p5"/>
            <p:cNvSpPr txBox="1"/>
            <p:nvPr/>
          </p:nvSpPr>
          <p:spPr>
            <a:xfrm>
              <a:off x="5172583" y="1363360"/>
              <a:ext cx="311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ru" sz="1400" b="1" i="1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2</a:t>
              </a:r>
              <a:endParaRPr sz="1400" b="1" i="1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80" name="Google Shape;180;p5"/>
            <p:cNvSpPr txBox="1"/>
            <p:nvPr/>
          </p:nvSpPr>
          <p:spPr>
            <a:xfrm>
              <a:off x="5483975" y="1866000"/>
              <a:ext cx="391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1" u="none" strike="noStrike" cap="none" baseline="-250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sp>
        <p:nvSpPr>
          <p:cNvPr id="181" name="Google Shape;181;p5"/>
          <p:cNvSpPr/>
          <p:nvPr/>
        </p:nvSpPr>
        <p:spPr>
          <a:xfrm>
            <a:off x="1598725" y="2734950"/>
            <a:ext cx="580500" cy="1572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5"/>
          <p:cNvCxnSpPr/>
          <p:nvPr/>
        </p:nvCxnSpPr>
        <p:spPr>
          <a:xfrm>
            <a:off x="2511309" y="2262461"/>
            <a:ext cx="319800" cy="720300"/>
          </a:xfrm>
          <a:prstGeom prst="straightConnector1">
            <a:avLst/>
          </a:prstGeom>
          <a:noFill/>
          <a:ln w="19050" cap="flat" cmpd="sng">
            <a:solidFill>
              <a:srgbClr val="5E696C"/>
            </a:solidFill>
            <a:prstDash val="solid"/>
            <a:round/>
            <a:headEnd type="oval" w="sm" len="sm"/>
            <a:tailEnd type="oval" w="med" len="med"/>
          </a:ln>
        </p:spPr>
      </p:cxnSp>
      <p:cxnSp>
        <p:nvCxnSpPr>
          <p:cNvPr id="183" name="Google Shape;183;p5"/>
          <p:cNvCxnSpPr/>
          <p:nvPr/>
        </p:nvCxnSpPr>
        <p:spPr>
          <a:xfrm>
            <a:off x="3203681" y="3080408"/>
            <a:ext cx="744000" cy="157200"/>
          </a:xfrm>
          <a:prstGeom prst="straightConnector1">
            <a:avLst/>
          </a:prstGeom>
          <a:noFill/>
          <a:ln w="19050" cap="flat" cmpd="sng">
            <a:solidFill>
              <a:srgbClr val="5E696C"/>
            </a:solidFill>
            <a:prstDash val="solid"/>
            <a:round/>
            <a:headEnd type="oval" w="sm" len="sm"/>
            <a:tailEnd type="oval" w="sm" len="sm"/>
          </a:ln>
        </p:spPr>
      </p:cxnSp>
      <p:sp>
        <p:nvSpPr>
          <p:cNvPr id="184" name="Google Shape;184;p5"/>
          <p:cNvSpPr txBox="1"/>
          <p:nvPr/>
        </p:nvSpPr>
        <p:spPr>
          <a:xfrm>
            <a:off x="2282702" y="2422507"/>
            <a:ext cx="31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1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endParaRPr sz="1400" b="1" i="1" u="none" strike="noStrike" cap="non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5" name="Google Shape;185;p5"/>
          <p:cNvSpPr txBox="1"/>
          <p:nvPr/>
        </p:nvSpPr>
        <p:spPr>
          <a:xfrm>
            <a:off x="3419983" y="2734960"/>
            <a:ext cx="31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1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endParaRPr sz="1400" b="1" i="1" u="none" strike="noStrike" cap="non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6" name="Google Shape;186;p5"/>
          <p:cNvSpPr txBox="1"/>
          <p:nvPr/>
        </p:nvSpPr>
        <p:spPr>
          <a:xfrm>
            <a:off x="2530049" y="2822700"/>
            <a:ext cx="53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1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r>
              <a:rPr lang="ru" sz="1400" b="1" i="1" u="none" strike="noStrike" cap="none" baseline="-250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endParaRPr sz="1400" b="1" i="1" u="none" strike="noStrike" cap="none" baseline="-250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7" name="Google Shape;187;p5"/>
          <p:cNvSpPr txBox="1"/>
          <p:nvPr/>
        </p:nvSpPr>
        <p:spPr>
          <a:xfrm>
            <a:off x="2967874" y="2958900"/>
            <a:ext cx="53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1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r>
              <a:rPr lang="ru" sz="1400" b="1" i="1" u="none" strike="noStrike" cap="none" baseline="-250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endParaRPr sz="1400" b="1" i="1" u="none" strike="noStrike" cap="none" baseline="-250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8" name="Google Shape;188;p5"/>
          <p:cNvSpPr txBox="1"/>
          <p:nvPr/>
        </p:nvSpPr>
        <p:spPr>
          <a:xfrm>
            <a:off x="2025" y="971550"/>
            <a:ext cx="51465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" sz="15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join/cut, не связанные с добавлением/удалением ребер:</a:t>
            </a:r>
            <a:endParaRPr sz="15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" sz="15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(склейка/расклейка в цепях и циклах)</a:t>
            </a:r>
            <a:endParaRPr sz="15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9" name="Google Shape;189;p5"/>
          <p:cNvSpPr txBox="1"/>
          <p:nvPr/>
        </p:nvSpPr>
        <p:spPr>
          <a:xfrm>
            <a:off x="63400" y="1584500"/>
            <a:ext cx="529980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в структуре </a:t>
            </a:r>
            <a:r>
              <a:rPr lang="ru" sz="1800" b="1" i="1" u="none" strike="noStrike" cap="none">
                <a:solidFill>
                  <a:srgbClr val="00B050"/>
                </a:solidFill>
                <a:latin typeface="Lato"/>
                <a:ea typeface="Lato"/>
                <a:cs typeface="Lato"/>
                <a:sym typeface="Lato"/>
              </a:rPr>
              <a:t>a</a:t>
            </a:r>
            <a:r>
              <a:rPr lang="ru"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: </a:t>
            </a:r>
            <a:endParaRPr sz="14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0" name="Google Shape;190;p5"/>
          <p:cNvSpPr txBox="1"/>
          <p:nvPr/>
        </p:nvSpPr>
        <p:spPr>
          <a:xfrm>
            <a:off x="-3966" y="3583532"/>
            <a:ext cx="1825575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В множестве </a:t>
            </a:r>
            <a:r>
              <a:rPr lang="ru" sz="1800" b="1" i="1" u="none" strike="noStrike" cap="none">
                <a:solidFill>
                  <a:srgbClr val="00B050"/>
                </a:solidFill>
                <a:latin typeface="Lato"/>
                <a:ea typeface="Lato"/>
                <a:cs typeface="Lato"/>
                <a:sym typeface="Lato"/>
              </a:rPr>
              <a:t>M</a:t>
            </a:r>
            <a:r>
              <a:rPr lang="ru"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:</a:t>
            </a:r>
            <a:endParaRPr sz="14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1" name="Google Shape;191;p5"/>
          <p:cNvSpPr txBox="1"/>
          <p:nvPr/>
        </p:nvSpPr>
        <p:spPr>
          <a:xfrm>
            <a:off x="160850" y="3067150"/>
            <a:ext cx="1141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1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r>
              <a:rPr lang="ru" sz="1400" b="1" i="1" u="none" strike="noStrike" cap="none" baseline="-250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r>
              <a:rPr lang="ru" sz="1400" b="1" i="1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= 2</a:t>
            </a:r>
            <a:r>
              <a:rPr lang="ru" sz="1400" b="1" i="1" u="none" strike="noStrike" cap="none" baseline="-250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endParaRPr sz="1400" b="1" i="1" u="none" strike="noStrike" cap="none" baseline="-250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92" name="Google Shape;192;p5"/>
          <p:cNvCxnSpPr/>
          <p:nvPr/>
        </p:nvCxnSpPr>
        <p:spPr>
          <a:xfrm rot="10800000" flipH="1">
            <a:off x="976825" y="4379800"/>
            <a:ext cx="804600" cy="2067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193" name="Google Shape;193;p5"/>
          <p:cNvSpPr txBox="1"/>
          <p:nvPr/>
        </p:nvSpPr>
        <p:spPr>
          <a:xfrm>
            <a:off x="1748674" y="4330500"/>
            <a:ext cx="53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1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r>
              <a:rPr lang="ru" sz="1400" b="1" i="1" u="none" strike="noStrike" cap="none" baseline="-250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endParaRPr sz="1400" b="1" i="1" u="none" strike="noStrike" cap="none" baseline="-250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4" name="Google Shape;194;p5"/>
          <p:cNvSpPr txBox="1"/>
          <p:nvPr/>
        </p:nvSpPr>
        <p:spPr>
          <a:xfrm>
            <a:off x="625049" y="4346700"/>
            <a:ext cx="53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1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r>
              <a:rPr lang="ru" sz="1400" b="1" i="1" u="none" strike="noStrike" cap="none" baseline="-250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endParaRPr sz="1400" b="1" i="1" u="none" strike="noStrike" cap="none" baseline="-250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5" name="Google Shape;195;p5"/>
          <p:cNvSpPr/>
          <p:nvPr/>
        </p:nvSpPr>
        <p:spPr>
          <a:xfrm>
            <a:off x="1979725" y="4321950"/>
            <a:ext cx="580500" cy="1572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6" name="Google Shape;196;p5"/>
          <p:cNvCxnSpPr/>
          <p:nvPr/>
        </p:nvCxnSpPr>
        <p:spPr>
          <a:xfrm>
            <a:off x="3108175" y="4292900"/>
            <a:ext cx="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oval" w="med" len="med"/>
          </a:ln>
        </p:spPr>
      </p:cxnSp>
      <p:cxnSp>
        <p:nvCxnSpPr>
          <p:cNvPr id="197" name="Google Shape;197;p5"/>
          <p:cNvCxnSpPr/>
          <p:nvPr/>
        </p:nvCxnSpPr>
        <p:spPr>
          <a:xfrm>
            <a:off x="3717125" y="4521250"/>
            <a:ext cx="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med" len="med"/>
            <a:tailEnd type="none" w="sm" len="sm"/>
          </a:ln>
        </p:spPr>
      </p:cxnSp>
      <p:sp>
        <p:nvSpPr>
          <p:cNvPr id="198" name="Google Shape;198;p5"/>
          <p:cNvSpPr txBox="1"/>
          <p:nvPr/>
        </p:nvSpPr>
        <p:spPr>
          <a:xfrm>
            <a:off x="2834849" y="4270500"/>
            <a:ext cx="53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1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r>
              <a:rPr lang="ru" sz="1400" b="1" i="1" u="none" strike="noStrike" cap="none" baseline="-250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endParaRPr sz="1400" b="1" i="1" u="none" strike="noStrike" cap="none" baseline="-250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9" name="Google Shape;199;p5"/>
          <p:cNvSpPr txBox="1"/>
          <p:nvPr/>
        </p:nvSpPr>
        <p:spPr>
          <a:xfrm>
            <a:off x="3653674" y="4482900"/>
            <a:ext cx="53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1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r>
              <a:rPr lang="ru" sz="1400" b="1" i="1" u="none" strike="noStrike" cap="none" baseline="-250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endParaRPr sz="1400" b="1" i="1" u="none" strike="noStrike" cap="none" baseline="-250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00" name="Google Shape;200;p5"/>
          <p:cNvSpPr/>
          <p:nvPr/>
        </p:nvSpPr>
        <p:spPr>
          <a:xfrm>
            <a:off x="424802" y="2030575"/>
            <a:ext cx="414500" cy="369725"/>
          </a:xfrm>
          <a:custGeom>
            <a:avLst/>
            <a:gdLst/>
            <a:ahLst/>
            <a:cxnLst/>
            <a:rect l="l" t="t" r="r" b="b"/>
            <a:pathLst>
              <a:path w="16580" h="14789" extrusionOk="0">
                <a:moveTo>
                  <a:pt x="1621" y="14789"/>
                </a:moveTo>
                <a:cubicBezTo>
                  <a:pt x="1080" y="13525"/>
                  <a:pt x="-655" y="11847"/>
                  <a:pt x="317" y="10874"/>
                </a:cubicBezTo>
                <a:cubicBezTo>
                  <a:pt x="2574" y="8615"/>
                  <a:pt x="7229" y="12210"/>
                  <a:pt x="9886" y="10439"/>
                </a:cubicBezTo>
                <a:cubicBezTo>
                  <a:pt x="10858" y="9791"/>
                  <a:pt x="9673" y="7932"/>
                  <a:pt x="10321" y="6960"/>
                </a:cubicBezTo>
                <a:cubicBezTo>
                  <a:pt x="11289" y="5507"/>
                  <a:pt x="14306" y="7759"/>
                  <a:pt x="15540" y="6525"/>
                </a:cubicBezTo>
                <a:cubicBezTo>
                  <a:pt x="17092" y="4973"/>
                  <a:pt x="16410" y="2194"/>
                  <a:pt x="16410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5"/>
          <p:cNvSpPr/>
          <p:nvPr/>
        </p:nvSpPr>
        <p:spPr>
          <a:xfrm>
            <a:off x="1498375" y="3237445"/>
            <a:ext cx="424100" cy="143500"/>
          </a:xfrm>
          <a:custGeom>
            <a:avLst/>
            <a:gdLst/>
            <a:ahLst/>
            <a:cxnLst/>
            <a:rect l="l" t="t" r="r" b="b"/>
            <a:pathLst>
              <a:path w="16964" h="5740" extrusionOk="0">
                <a:moveTo>
                  <a:pt x="0" y="876"/>
                </a:moveTo>
                <a:cubicBezTo>
                  <a:pt x="2450" y="604"/>
                  <a:pt x="5651" y="-867"/>
                  <a:pt x="7395" y="876"/>
                </a:cubicBezTo>
                <a:cubicBezTo>
                  <a:pt x="8790" y="2270"/>
                  <a:pt x="8962" y="5183"/>
                  <a:pt x="10875" y="5661"/>
                </a:cubicBezTo>
                <a:cubicBezTo>
                  <a:pt x="12133" y="5976"/>
                  <a:pt x="11356" y="2496"/>
                  <a:pt x="12614" y="2181"/>
                </a:cubicBezTo>
                <a:cubicBezTo>
                  <a:pt x="14415" y="1730"/>
                  <a:pt x="15303" y="4831"/>
                  <a:pt x="16964" y="5661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5"/>
          <p:cNvSpPr/>
          <p:nvPr/>
        </p:nvSpPr>
        <p:spPr>
          <a:xfrm>
            <a:off x="2523830" y="1887827"/>
            <a:ext cx="235975" cy="360225"/>
          </a:xfrm>
          <a:custGeom>
            <a:avLst/>
            <a:gdLst/>
            <a:ahLst/>
            <a:cxnLst/>
            <a:rect l="l" t="t" r="r" b="b"/>
            <a:pathLst>
              <a:path w="9439" h="14409" extrusionOk="0">
                <a:moveTo>
                  <a:pt x="739" y="14409"/>
                </a:moveTo>
                <a:cubicBezTo>
                  <a:pt x="-230" y="12957"/>
                  <a:pt x="-279" y="10158"/>
                  <a:pt x="1174" y="9190"/>
                </a:cubicBezTo>
                <a:cubicBezTo>
                  <a:pt x="2867" y="8061"/>
                  <a:pt x="6135" y="10448"/>
                  <a:pt x="7264" y="8755"/>
                </a:cubicBezTo>
                <a:cubicBezTo>
                  <a:pt x="9084" y="6025"/>
                  <a:pt x="-492" y="4978"/>
                  <a:pt x="304" y="1795"/>
                </a:cubicBezTo>
                <a:cubicBezTo>
                  <a:pt x="1050" y="-1189"/>
                  <a:pt x="6363" y="490"/>
                  <a:pt x="9439" y="49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5"/>
          <p:cNvSpPr/>
          <p:nvPr/>
        </p:nvSpPr>
        <p:spPr>
          <a:xfrm>
            <a:off x="3945075" y="2726525"/>
            <a:ext cx="334675" cy="500225"/>
          </a:xfrm>
          <a:custGeom>
            <a:avLst/>
            <a:gdLst/>
            <a:ahLst/>
            <a:cxnLst/>
            <a:rect l="l" t="t" r="r" b="b"/>
            <a:pathLst>
              <a:path w="13387" h="20009" extrusionOk="0">
                <a:moveTo>
                  <a:pt x="0" y="20009"/>
                </a:moveTo>
                <a:cubicBezTo>
                  <a:pt x="297" y="17035"/>
                  <a:pt x="705" y="12854"/>
                  <a:pt x="3480" y="11744"/>
                </a:cubicBezTo>
                <a:cubicBezTo>
                  <a:pt x="4557" y="11313"/>
                  <a:pt x="5995" y="12387"/>
                  <a:pt x="6960" y="11744"/>
                </a:cubicBezTo>
                <a:cubicBezTo>
                  <a:pt x="8547" y="10686"/>
                  <a:pt x="4742" y="7438"/>
                  <a:pt x="6090" y="6090"/>
                </a:cubicBezTo>
                <a:cubicBezTo>
                  <a:pt x="7743" y="4437"/>
                  <a:pt x="12004" y="9051"/>
                  <a:pt x="13049" y="6960"/>
                </a:cubicBezTo>
                <a:cubicBezTo>
                  <a:pt x="14095" y="4869"/>
                  <a:pt x="12179" y="2338"/>
                  <a:pt x="12179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5"/>
          <p:cNvSpPr/>
          <p:nvPr/>
        </p:nvSpPr>
        <p:spPr>
          <a:xfrm>
            <a:off x="1596650" y="4097150"/>
            <a:ext cx="171375" cy="282750"/>
          </a:xfrm>
          <a:custGeom>
            <a:avLst/>
            <a:gdLst/>
            <a:ahLst/>
            <a:cxnLst/>
            <a:rect l="l" t="t" r="r" b="b"/>
            <a:pathLst>
              <a:path w="6855" h="11310" extrusionOk="0">
                <a:moveTo>
                  <a:pt x="6525" y="11310"/>
                </a:moveTo>
                <a:cubicBezTo>
                  <a:pt x="4182" y="11310"/>
                  <a:pt x="0" y="11043"/>
                  <a:pt x="0" y="8700"/>
                </a:cubicBezTo>
                <a:cubicBezTo>
                  <a:pt x="0" y="8214"/>
                  <a:pt x="30" y="8100"/>
                  <a:pt x="435" y="7830"/>
                </a:cubicBezTo>
                <a:cubicBezTo>
                  <a:pt x="2141" y="6693"/>
                  <a:pt x="5388" y="8666"/>
                  <a:pt x="6525" y="6960"/>
                </a:cubicBezTo>
                <a:cubicBezTo>
                  <a:pt x="7844" y="4981"/>
                  <a:pt x="1111" y="3432"/>
                  <a:pt x="2175" y="1305"/>
                </a:cubicBezTo>
                <a:cubicBezTo>
                  <a:pt x="2790" y="75"/>
                  <a:pt x="4714" y="0"/>
                  <a:pt x="6090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5"/>
          <p:cNvSpPr/>
          <p:nvPr/>
        </p:nvSpPr>
        <p:spPr>
          <a:xfrm>
            <a:off x="1003839" y="4575625"/>
            <a:ext cx="212200" cy="434975"/>
          </a:xfrm>
          <a:custGeom>
            <a:avLst/>
            <a:gdLst/>
            <a:ahLst/>
            <a:cxnLst/>
            <a:rect l="l" t="t" r="r" b="b"/>
            <a:pathLst>
              <a:path w="8488" h="17399" extrusionOk="0">
                <a:moveTo>
                  <a:pt x="224" y="0"/>
                </a:moveTo>
                <a:cubicBezTo>
                  <a:pt x="224" y="2194"/>
                  <a:pt x="-662" y="5209"/>
                  <a:pt x="1094" y="6525"/>
                </a:cubicBezTo>
                <a:cubicBezTo>
                  <a:pt x="2496" y="7576"/>
                  <a:pt x="6304" y="6999"/>
                  <a:pt x="5879" y="8699"/>
                </a:cubicBezTo>
                <a:cubicBezTo>
                  <a:pt x="5372" y="10728"/>
                  <a:pt x="1892" y="11890"/>
                  <a:pt x="2399" y="13919"/>
                </a:cubicBezTo>
                <a:cubicBezTo>
                  <a:pt x="2966" y="16187"/>
                  <a:pt x="6150" y="17399"/>
                  <a:pt x="8488" y="17399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5"/>
          <p:cNvSpPr/>
          <p:nvPr/>
        </p:nvSpPr>
        <p:spPr>
          <a:xfrm>
            <a:off x="2988550" y="3955800"/>
            <a:ext cx="187650" cy="347975"/>
          </a:xfrm>
          <a:custGeom>
            <a:avLst/>
            <a:gdLst/>
            <a:ahLst/>
            <a:cxnLst/>
            <a:rect l="l" t="t" r="r" b="b"/>
            <a:pathLst>
              <a:path w="7506" h="13919" extrusionOk="0">
                <a:moveTo>
                  <a:pt x="6525" y="13919"/>
                </a:moveTo>
                <a:cubicBezTo>
                  <a:pt x="4545" y="12929"/>
                  <a:pt x="2508" y="10411"/>
                  <a:pt x="3045" y="8264"/>
                </a:cubicBezTo>
                <a:cubicBezTo>
                  <a:pt x="3594" y="6067"/>
                  <a:pt x="7839" y="5266"/>
                  <a:pt x="7395" y="3045"/>
                </a:cubicBezTo>
                <a:cubicBezTo>
                  <a:pt x="6872" y="431"/>
                  <a:pt x="2666" y="0"/>
                  <a:pt x="0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5"/>
          <p:cNvSpPr/>
          <p:nvPr/>
        </p:nvSpPr>
        <p:spPr>
          <a:xfrm>
            <a:off x="3760625" y="4314650"/>
            <a:ext cx="348825" cy="217475"/>
          </a:xfrm>
          <a:custGeom>
            <a:avLst/>
            <a:gdLst/>
            <a:ahLst/>
            <a:cxnLst/>
            <a:rect l="l" t="t" r="r" b="b"/>
            <a:pathLst>
              <a:path w="13953" h="8699" extrusionOk="0">
                <a:moveTo>
                  <a:pt x="0" y="8699"/>
                </a:moveTo>
                <a:cubicBezTo>
                  <a:pt x="759" y="7181"/>
                  <a:pt x="3427" y="5941"/>
                  <a:pt x="4785" y="6959"/>
                </a:cubicBezTo>
                <a:cubicBezTo>
                  <a:pt x="5441" y="7451"/>
                  <a:pt x="6685" y="6023"/>
                  <a:pt x="6524" y="5219"/>
                </a:cubicBezTo>
                <a:cubicBezTo>
                  <a:pt x="6410" y="4650"/>
                  <a:pt x="5944" y="3479"/>
                  <a:pt x="6524" y="3479"/>
                </a:cubicBezTo>
                <a:cubicBezTo>
                  <a:pt x="9056" y="3479"/>
                  <a:pt x="11693" y="8315"/>
                  <a:pt x="13484" y="6524"/>
                </a:cubicBezTo>
                <a:cubicBezTo>
                  <a:pt x="15025" y="4983"/>
                  <a:pt x="11740" y="0"/>
                  <a:pt x="13919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5"/>
          <p:cNvSpPr/>
          <p:nvPr/>
        </p:nvSpPr>
        <p:spPr>
          <a:xfrm>
            <a:off x="6427025" y="2593425"/>
            <a:ext cx="580500" cy="1572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5"/>
          <p:cNvSpPr txBox="1"/>
          <p:nvPr/>
        </p:nvSpPr>
        <p:spPr>
          <a:xfrm>
            <a:off x="4982725" y="982425"/>
            <a:ext cx="46800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ru" sz="15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удаление/добавление ребер в структуре:</a:t>
            </a:r>
            <a:endParaRPr sz="15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0" name="Google Shape;210;p5"/>
          <p:cNvSpPr txBox="1"/>
          <p:nvPr/>
        </p:nvSpPr>
        <p:spPr>
          <a:xfrm>
            <a:off x="5026874" y="1584500"/>
            <a:ext cx="1514849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в структуре </a:t>
            </a:r>
            <a:r>
              <a:rPr lang="ru" sz="1800" b="1" i="1" u="none" strike="noStrike" cap="none">
                <a:solidFill>
                  <a:srgbClr val="00B050"/>
                </a:solidFill>
                <a:latin typeface="Lato"/>
                <a:ea typeface="Lato"/>
                <a:cs typeface="Lato"/>
                <a:sym typeface="Lato"/>
              </a:rPr>
              <a:t>a</a:t>
            </a:r>
            <a:r>
              <a:rPr lang="ru" sz="1400" b="1" i="1" u="none" strike="noStrike" cap="none">
                <a:solidFill>
                  <a:srgbClr val="00B05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ru"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:</a:t>
            </a:r>
            <a:endParaRPr sz="14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1" name="Google Shape;211;p5"/>
          <p:cNvSpPr txBox="1"/>
          <p:nvPr/>
        </p:nvSpPr>
        <p:spPr>
          <a:xfrm>
            <a:off x="5044099" y="3583532"/>
            <a:ext cx="1963425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в множестве </a:t>
            </a:r>
            <a:r>
              <a:rPr lang="ru" sz="1800" b="1" i="1" u="none" strike="noStrike" cap="none">
                <a:solidFill>
                  <a:srgbClr val="00B050"/>
                </a:solidFill>
                <a:latin typeface="Lato"/>
                <a:ea typeface="Lato"/>
                <a:cs typeface="Lato"/>
                <a:sym typeface="Lato"/>
              </a:rPr>
              <a:t>M </a:t>
            </a:r>
            <a:r>
              <a:rPr lang="ru"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:</a:t>
            </a:r>
            <a:endParaRPr sz="14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212" name="Google Shape;212;p5"/>
          <p:cNvCxnSpPr/>
          <p:nvPr/>
        </p:nvCxnSpPr>
        <p:spPr>
          <a:xfrm rot="10800000" flipH="1">
            <a:off x="5500325" y="4314475"/>
            <a:ext cx="804600" cy="2067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213" name="Google Shape;213;p5"/>
          <p:cNvSpPr txBox="1"/>
          <p:nvPr/>
        </p:nvSpPr>
        <p:spPr>
          <a:xfrm>
            <a:off x="6272174" y="4265175"/>
            <a:ext cx="53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1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r>
              <a:rPr lang="ru" sz="1400" b="1" i="1" u="none" strike="noStrike" cap="none" baseline="-250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endParaRPr sz="1400" b="1" i="1" u="none" strike="noStrike" cap="none" baseline="-250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4" name="Google Shape;214;p5"/>
          <p:cNvSpPr txBox="1"/>
          <p:nvPr/>
        </p:nvSpPr>
        <p:spPr>
          <a:xfrm>
            <a:off x="5148549" y="4281375"/>
            <a:ext cx="53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1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r>
              <a:rPr lang="ru" sz="1400" b="1" i="1" u="none" strike="noStrike" cap="none" baseline="-250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endParaRPr sz="1400" b="1" i="1" u="none" strike="noStrike" cap="none" baseline="-250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5" name="Google Shape;215;p5"/>
          <p:cNvSpPr/>
          <p:nvPr/>
        </p:nvSpPr>
        <p:spPr>
          <a:xfrm>
            <a:off x="6503225" y="4256625"/>
            <a:ext cx="580500" cy="1572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6" name="Google Shape;216;p5"/>
          <p:cNvCxnSpPr/>
          <p:nvPr/>
        </p:nvCxnSpPr>
        <p:spPr>
          <a:xfrm>
            <a:off x="7631675" y="4227575"/>
            <a:ext cx="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oval" w="med" len="med"/>
          </a:ln>
        </p:spPr>
      </p:cxnSp>
      <p:cxnSp>
        <p:nvCxnSpPr>
          <p:cNvPr id="217" name="Google Shape;217;p5"/>
          <p:cNvCxnSpPr/>
          <p:nvPr/>
        </p:nvCxnSpPr>
        <p:spPr>
          <a:xfrm>
            <a:off x="8240625" y="4455925"/>
            <a:ext cx="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med" len="med"/>
            <a:tailEnd type="none" w="sm" len="sm"/>
          </a:ln>
        </p:spPr>
      </p:cxnSp>
      <p:sp>
        <p:nvSpPr>
          <p:cNvPr id="218" name="Google Shape;218;p5"/>
          <p:cNvSpPr txBox="1"/>
          <p:nvPr/>
        </p:nvSpPr>
        <p:spPr>
          <a:xfrm>
            <a:off x="7358349" y="4205175"/>
            <a:ext cx="53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1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r>
              <a:rPr lang="ru" sz="1400" b="1" i="1" u="none" strike="noStrike" cap="none" baseline="-250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endParaRPr sz="1400" b="1" i="1" u="none" strike="noStrike" cap="none" baseline="-250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19" name="Google Shape;219;p5"/>
          <p:cNvSpPr txBox="1"/>
          <p:nvPr/>
        </p:nvSpPr>
        <p:spPr>
          <a:xfrm>
            <a:off x="8177174" y="4417575"/>
            <a:ext cx="53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1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r>
              <a:rPr lang="ru" sz="1400" b="1" i="1" u="none" strike="noStrike" cap="none" baseline="-250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endParaRPr sz="1400" b="1" i="1" u="none" strike="noStrike" cap="none" baseline="-250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0" name="Google Shape;220;p5"/>
          <p:cNvSpPr/>
          <p:nvPr/>
        </p:nvSpPr>
        <p:spPr>
          <a:xfrm rot="9087107">
            <a:off x="5233300" y="2110261"/>
            <a:ext cx="837417" cy="783187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1" name="Google Shape;221;p5"/>
          <p:cNvCxnSpPr/>
          <p:nvPr/>
        </p:nvCxnSpPr>
        <p:spPr>
          <a:xfrm>
            <a:off x="5418775" y="3023850"/>
            <a:ext cx="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med" len="med"/>
            <a:tailEnd type="none" w="sm" len="sm"/>
          </a:ln>
        </p:spPr>
      </p:cxnSp>
      <p:sp>
        <p:nvSpPr>
          <p:cNvPr id="222" name="Google Shape;222;p5"/>
          <p:cNvSpPr txBox="1"/>
          <p:nvPr/>
        </p:nvSpPr>
        <p:spPr>
          <a:xfrm>
            <a:off x="5149725" y="3006675"/>
            <a:ext cx="1141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1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r>
              <a:rPr lang="ru" sz="1400" b="1" i="1" u="none" strike="noStrike" cap="none" baseline="-250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r>
              <a:rPr lang="ru" sz="1400" b="1" i="1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= 1</a:t>
            </a:r>
            <a:r>
              <a:rPr lang="ru" sz="1400" b="1" i="1" u="none" strike="noStrike" cap="none" baseline="-250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endParaRPr sz="1400" b="1" i="1" u="none" strike="noStrike" cap="none" baseline="-250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3" name="Google Shape;223;p5"/>
          <p:cNvSpPr txBox="1"/>
          <p:nvPr/>
        </p:nvSpPr>
        <p:spPr>
          <a:xfrm>
            <a:off x="5102102" y="1889107"/>
            <a:ext cx="31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1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endParaRPr sz="1400" b="1" i="1" u="none" strike="noStrike" cap="non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224" name="Google Shape;224;p5"/>
          <p:cNvCxnSpPr/>
          <p:nvPr/>
        </p:nvCxnSpPr>
        <p:spPr>
          <a:xfrm rot="10800000" flipH="1">
            <a:off x="7668725" y="2116375"/>
            <a:ext cx="783000" cy="793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225" name="Google Shape;225;p5"/>
          <p:cNvSpPr txBox="1"/>
          <p:nvPr/>
        </p:nvSpPr>
        <p:spPr>
          <a:xfrm>
            <a:off x="7406849" y="2822700"/>
            <a:ext cx="53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1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r>
              <a:rPr lang="ru" sz="1400" b="1" i="1" u="none" strike="noStrike" cap="none" baseline="-250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endParaRPr sz="1400" b="1" i="1" u="none" strike="noStrike" cap="none" baseline="-250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6" name="Google Shape;226;p5"/>
          <p:cNvSpPr txBox="1"/>
          <p:nvPr/>
        </p:nvSpPr>
        <p:spPr>
          <a:xfrm>
            <a:off x="8473649" y="2060700"/>
            <a:ext cx="53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1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r>
              <a:rPr lang="ru" sz="1400" b="1" i="1" u="none" strike="noStrike" cap="none" baseline="-250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endParaRPr sz="1400" b="1" i="1" u="none" strike="noStrike" cap="none" baseline="-250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7" name="Google Shape;227;p5"/>
          <p:cNvSpPr txBox="1"/>
          <p:nvPr/>
        </p:nvSpPr>
        <p:spPr>
          <a:xfrm>
            <a:off x="7921502" y="1965307"/>
            <a:ext cx="31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1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endParaRPr sz="1400" b="1" i="1" u="none" strike="noStrike" cap="non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6"/>
          <p:cNvSpPr txBox="1">
            <a:spLocks noGrp="1"/>
          </p:cNvSpPr>
          <p:nvPr>
            <p:ph type="body" idx="1"/>
          </p:nvPr>
        </p:nvSpPr>
        <p:spPr>
          <a:xfrm>
            <a:off x="-1" y="0"/>
            <a:ext cx="9136975" cy="141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" sz="1400" b="1"/>
              <a:t>(2)</a:t>
            </a:r>
            <a:r>
              <a:rPr lang="ru" sz="1400"/>
              <a:t> возможны любые расстановки </a:t>
            </a:r>
            <a:r>
              <a:rPr lang="ru" sz="1400" b="1" i="1"/>
              <a:t>S</a:t>
            </a:r>
            <a:r>
              <a:rPr lang="ru" sz="1400"/>
              <a:t> = { </a:t>
            </a:r>
            <a:r>
              <a:rPr lang="ru" sz="1400" b="1" i="1"/>
              <a:t>p</a:t>
            </a:r>
            <a:r>
              <a:rPr lang="ru" sz="1400"/>
              <a:t>-сценарий | </a:t>
            </a:r>
            <a:r>
              <a:rPr lang="ru" sz="1400" b="1" i="1"/>
              <a:t>p</a:t>
            </a:r>
            <a:r>
              <a:rPr lang="ru" sz="1400"/>
              <a:t> }. Такое </a:t>
            </a:r>
            <a:r>
              <a:rPr lang="ru" sz="1400" b="1" i="1"/>
              <a:t>S</a:t>
            </a:r>
            <a:r>
              <a:rPr lang="ru" sz="1400"/>
              <a:t> задаёт расстановку </a:t>
            </a:r>
            <a:r>
              <a:rPr lang="ru" sz="1400" u="sng"/>
              <a:t>графов</a:t>
            </a:r>
            <a:r>
              <a:rPr lang="ru" sz="1400"/>
              <a:t> (не обязательно структутр) по дереву. В частности, по </a:t>
            </a:r>
            <a:r>
              <a:rPr lang="ru" sz="1400" b="1" i="1">
                <a:solidFill>
                  <a:srgbClr val="FF0000"/>
                </a:solidFill>
              </a:rPr>
              <a:t>P</a:t>
            </a:r>
            <a:r>
              <a:rPr lang="ru" sz="1400" b="1" i="1"/>
              <a:t> </a:t>
            </a:r>
            <a:r>
              <a:rPr lang="ru" sz="1400"/>
              <a:t>– любому </a:t>
            </a:r>
            <a:r>
              <a:rPr lang="ru" sz="1400">
                <a:solidFill>
                  <a:srgbClr val="FF0000"/>
                </a:solidFill>
              </a:rPr>
              <a:t>парасочетанию</a:t>
            </a:r>
            <a:r>
              <a:rPr lang="ru" sz="1400"/>
              <a:t> в </a:t>
            </a:r>
            <a:r>
              <a:rPr lang="ru" sz="1400" b="1" i="1"/>
              <a:t>M </a:t>
            </a:r>
            <a:r>
              <a:rPr lang="ru" sz="1400"/>
              <a:t>образуем  </a:t>
            </a:r>
            <a:r>
              <a:rPr lang="ru" sz="1400" b="1" i="1"/>
              <a:t>S = s</a:t>
            </a:r>
            <a:r>
              <a:rPr lang="ru" sz="1400"/>
              <a:t>(</a:t>
            </a:r>
            <a:r>
              <a:rPr lang="ru" sz="1400" b="1" i="1">
                <a:solidFill>
                  <a:srgbClr val="FF0000"/>
                </a:solidFill>
              </a:rPr>
              <a:t>P</a:t>
            </a:r>
            <a:r>
              <a:rPr lang="ru" sz="1400"/>
              <a:t>) = {</a:t>
            </a:r>
            <a:r>
              <a:rPr lang="ru" sz="1400" b="1" i="1"/>
              <a:t>p</a:t>
            </a:r>
            <a:r>
              <a:rPr lang="ru" sz="1400"/>
              <a:t>-сценарий | согласно </a:t>
            </a:r>
            <a:r>
              <a:rPr lang="ru" sz="1400" b="1" i="1">
                <a:solidFill>
                  <a:srgbClr val="FF0000"/>
                </a:solidFill>
              </a:rPr>
              <a:t>P</a:t>
            </a:r>
            <a:r>
              <a:rPr lang="ru" sz="1400">
                <a:solidFill>
                  <a:srgbClr val="FF0000"/>
                </a:solidFill>
              </a:rPr>
              <a:t> в </a:t>
            </a:r>
            <a:r>
              <a:rPr lang="ru" sz="1400" b="1" i="1">
                <a:solidFill>
                  <a:srgbClr val="FF0000"/>
                </a:solidFill>
              </a:rPr>
              <a:t>r</a:t>
            </a:r>
            <a:r>
              <a:rPr lang="ru" sz="1400"/>
              <a:t>, а вниз от </a:t>
            </a:r>
            <a:r>
              <a:rPr lang="ru" sz="1400" b="1" i="1">
                <a:solidFill>
                  <a:srgbClr val="FF0000"/>
                </a:solidFill>
              </a:rPr>
              <a:t>P</a:t>
            </a:r>
            <a:r>
              <a:rPr lang="ru" sz="1400"/>
              <a:t> как-то однозначно}, а </a:t>
            </a:r>
            <a:r>
              <a:rPr lang="ru" sz="1400" b="1" i="1"/>
              <a:t>c</a:t>
            </a:r>
            <a:r>
              <a:rPr lang="ru" sz="1400"/>
              <a:t>(</a:t>
            </a:r>
            <a:r>
              <a:rPr lang="ru" sz="1400" b="1" i="1">
                <a:solidFill>
                  <a:srgbClr val="FF0000"/>
                </a:solidFill>
              </a:rPr>
              <a:t>P</a:t>
            </a:r>
            <a:r>
              <a:rPr lang="ru" sz="1400"/>
              <a:t>) - суммарная цена этих </a:t>
            </a:r>
            <a:r>
              <a:rPr lang="ru" sz="1400" b="1" i="1"/>
              <a:t>p</a:t>
            </a:r>
            <a:r>
              <a:rPr lang="ru" sz="1400"/>
              <a:t>-сценариев вдоль всего дерева.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" sz="1400" u="sng"/>
              <a:t>Прямой ход</a:t>
            </a:r>
            <a:r>
              <a:rPr lang="ru" sz="1400"/>
              <a:t> алгоритма: вычисляем </a:t>
            </a:r>
            <a:r>
              <a:rPr lang="ru" sz="1400" b="1" i="1"/>
              <a:t>p</a:t>
            </a:r>
            <a:r>
              <a:rPr lang="ru" sz="1400" b="1" i="1" baseline="-25000"/>
              <a:t>v-yes   </a:t>
            </a:r>
            <a:r>
              <a:rPr lang="ru" sz="1400"/>
              <a:t>и </a:t>
            </a:r>
            <a:r>
              <a:rPr lang="ru" sz="1400" b="1" i="1"/>
              <a:t>p</a:t>
            </a:r>
            <a:r>
              <a:rPr lang="ru" sz="1400" b="1" i="1" baseline="-25000"/>
              <a:t>v-no </a:t>
            </a:r>
            <a:r>
              <a:rPr lang="ru" sz="1400"/>
              <a:t> для всех </a:t>
            </a:r>
            <a:r>
              <a:rPr lang="ru" sz="1400" b="1" i="1"/>
              <a:t>p</a:t>
            </a:r>
            <a:r>
              <a:rPr lang="ru" sz="1400"/>
              <a:t> и </a:t>
            </a:r>
            <a:r>
              <a:rPr lang="ru" sz="1400" b="1" i="1"/>
              <a:t>v</a:t>
            </a:r>
            <a:r>
              <a:rPr lang="ru" sz="1400"/>
              <a:t>. </a:t>
            </a:r>
            <a:r>
              <a:rPr lang="ru" sz="1400">
                <a:solidFill>
                  <a:schemeClr val="dk2"/>
                </a:solidFill>
              </a:rPr>
              <a:t>Базис: </a:t>
            </a:r>
            <a:r>
              <a:rPr lang="ru" sz="1400" i="1">
                <a:solidFill>
                  <a:schemeClr val="dk2"/>
                </a:solidFill>
              </a:rPr>
              <a:t>p</a:t>
            </a:r>
            <a:r>
              <a:rPr lang="ru" sz="1400" b="1" i="1" baseline="-25000"/>
              <a:t>v-</a:t>
            </a:r>
            <a:r>
              <a:rPr lang="ru" sz="1400" i="1" baseline="-25000">
                <a:solidFill>
                  <a:schemeClr val="dk2"/>
                </a:solidFill>
              </a:rPr>
              <a:t>yes</a:t>
            </a:r>
            <a:r>
              <a:rPr lang="ru" sz="1400">
                <a:solidFill>
                  <a:schemeClr val="dk2"/>
                </a:solidFill>
              </a:rPr>
              <a:t> = 0 if </a:t>
            </a:r>
            <a:r>
              <a:rPr lang="ru" sz="1400" i="1">
                <a:solidFill>
                  <a:schemeClr val="dk2"/>
                </a:solidFill>
              </a:rPr>
              <a:t>p</a:t>
            </a:r>
            <a:r>
              <a:rPr lang="ru" sz="1400">
                <a:solidFill>
                  <a:schemeClr val="dk2"/>
                </a:solidFill>
              </a:rPr>
              <a:t> is joined at </a:t>
            </a:r>
            <a:r>
              <a:rPr lang="ru" sz="1400" b="1" i="1">
                <a:solidFill>
                  <a:schemeClr val="dk2"/>
                </a:solidFill>
              </a:rPr>
              <a:t>v</a:t>
            </a:r>
            <a:r>
              <a:rPr lang="ru" sz="1400">
                <a:solidFill>
                  <a:schemeClr val="dk2"/>
                </a:solidFill>
              </a:rPr>
              <a:t> and </a:t>
            </a:r>
            <a:r>
              <a:rPr lang="ru" sz="1400" i="1">
                <a:solidFill>
                  <a:schemeClr val="dk2"/>
                </a:solidFill>
              </a:rPr>
              <a:t>p</a:t>
            </a:r>
            <a:r>
              <a:rPr lang="ru" sz="1400" b="1" i="1" baseline="-25000"/>
              <a:t>v-</a:t>
            </a:r>
            <a:r>
              <a:rPr lang="ru" sz="1400" i="1" baseline="-25000">
                <a:solidFill>
                  <a:schemeClr val="dk2"/>
                </a:solidFill>
              </a:rPr>
              <a:t>yes</a:t>
            </a:r>
            <a:r>
              <a:rPr lang="ru" sz="1400">
                <a:solidFill>
                  <a:schemeClr val="dk2"/>
                </a:solidFill>
              </a:rPr>
              <a:t> = </a:t>
            </a:r>
            <a:r>
              <a:rPr lang="ru" sz="1400"/>
              <a:t>∞</a:t>
            </a:r>
            <a:r>
              <a:rPr lang="ru" sz="1400">
                <a:solidFill>
                  <a:schemeClr val="dk2"/>
                </a:solidFill>
              </a:rPr>
              <a:t> if it is not joined. Similarly, </a:t>
            </a:r>
            <a:r>
              <a:rPr lang="ru" sz="1400" i="1">
                <a:solidFill>
                  <a:schemeClr val="dk2"/>
                </a:solidFill>
              </a:rPr>
              <a:t>p</a:t>
            </a:r>
            <a:r>
              <a:rPr lang="ru" sz="1400" b="1" i="1" baseline="-25000"/>
              <a:t>v-</a:t>
            </a:r>
            <a:r>
              <a:rPr lang="ru" sz="1400" i="1" baseline="-25000">
                <a:solidFill>
                  <a:schemeClr val="dk2"/>
                </a:solidFill>
              </a:rPr>
              <a:t>no</a:t>
            </a:r>
            <a:r>
              <a:rPr lang="ru" sz="1400">
                <a:solidFill>
                  <a:schemeClr val="dk2"/>
                </a:solidFill>
              </a:rPr>
              <a:t> = 0 if </a:t>
            </a:r>
            <a:r>
              <a:rPr lang="ru" sz="1400" i="1">
                <a:solidFill>
                  <a:schemeClr val="dk2"/>
                </a:solidFill>
              </a:rPr>
              <a:t>p</a:t>
            </a:r>
            <a:r>
              <a:rPr lang="ru" sz="1400">
                <a:solidFill>
                  <a:schemeClr val="dk2"/>
                </a:solidFill>
              </a:rPr>
              <a:t> is not joined at </a:t>
            </a:r>
            <a:r>
              <a:rPr lang="ru" sz="1400" b="1" i="1">
                <a:solidFill>
                  <a:schemeClr val="dk2"/>
                </a:solidFill>
              </a:rPr>
              <a:t>v </a:t>
            </a:r>
            <a:r>
              <a:rPr lang="ru" sz="1400">
                <a:solidFill>
                  <a:schemeClr val="dk2"/>
                </a:solidFill>
              </a:rPr>
              <a:t>and </a:t>
            </a:r>
            <a:r>
              <a:rPr lang="ru" sz="1400"/>
              <a:t>∞</a:t>
            </a:r>
            <a:r>
              <a:rPr lang="ru" sz="1400">
                <a:solidFill>
                  <a:schemeClr val="dk2"/>
                </a:solidFill>
              </a:rPr>
              <a:t> if it is joined. </a:t>
            </a:r>
            <a:endParaRPr sz="1400">
              <a:solidFill>
                <a:schemeClr val="dk2"/>
              </a:solidFill>
            </a:endParaRPr>
          </a:p>
        </p:txBody>
      </p:sp>
      <p:grpSp>
        <p:nvGrpSpPr>
          <p:cNvPr id="233" name="Google Shape;233;p6"/>
          <p:cNvGrpSpPr/>
          <p:nvPr/>
        </p:nvGrpSpPr>
        <p:grpSpPr>
          <a:xfrm>
            <a:off x="395145" y="1681848"/>
            <a:ext cx="1041858" cy="1335617"/>
            <a:chOff x="708400" y="1661600"/>
            <a:chExt cx="1213580" cy="1446725"/>
          </a:xfrm>
        </p:grpSpPr>
        <p:grpSp>
          <p:nvGrpSpPr>
            <p:cNvPr id="234" name="Google Shape;234;p6"/>
            <p:cNvGrpSpPr/>
            <p:nvPr/>
          </p:nvGrpSpPr>
          <p:grpSpPr>
            <a:xfrm>
              <a:off x="708400" y="1661600"/>
              <a:ext cx="775050" cy="833700"/>
              <a:chOff x="708400" y="1661600"/>
              <a:chExt cx="775050" cy="833700"/>
            </a:xfrm>
          </p:grpSpPr>
          <p:cxnSp>
            <p:nvCxnSpPr>
              <p:cNvPr id="235" name="Google Shape;235;p6"/>
              <p:cNvCxnSpPr/>
              <p:nvPr/>
            </p:nvCxnSpPr>
            <p:spPr>
              <a:xfrm>
                <a:off x="942275" y="1843475"/>
                <a:ext cx="411000" cy="55770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2"/>
                </a:solidFill>
                <a:prstDash val="solid"/>
                <a:round/>
                <a:headEnd type="oval" w="med" len="med"/>
                <a:tailEnd type="stealth" w="med" len="med"/>
              </a:ln>
            </p:spPr>
          </p:cxnSp>
          <p:sp>
            <p:nvSpPr>
              <p:cNvPr id="236" name="Google Shape;236;p6"/>
              <p:cNvSpPr txBox="1"/>
              <p:nvPr/>
            </p:nvSpPr>
            <p:spPr>
              <a:xfrm>
                <a:off x="708400" y="1661600"/>
                <a:ext cx="190800" cy="433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lang="ru" sz="1400" b="1" i="1" u="none" strike="noStrike" cap="none">
                    <a:solidFill>
                      <a:schemeClr val="dk2"/>
                    </a:solidFill>
                    <a:latin typeface="Lato"/>
                    <a:ea typeface="Lato"/>
                    <a:cs typeface="Lato"/>
                    <a:sym typeface="Lato"/>
                  </a:rPr>
                  <a:t>v</a:t>
                </a:r>
                <a:endParaRPr sz="1400" b="1" i="1" u="none" strike="noStrike" cap="none">
                  <a:solidFill>
                    <a:schemeClr val="dk2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237" name="Google Shape;237;p6"/>
              <p:cNvSpPr txBox="1"/>
              <p:nvPr/>
            </p:nvSpPr>
            <p:spPr>
              <a:xfrm>
                <a:off x="1292650" y="2061800"/>
                <a:ext cx="190800" cy="433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lang="ru" sz="1400" b="1" i="1" u="none" strike="noStrike" cap="none">
                    <a:solidFill>
                      <a:schemeClr val="dk2"/>
                    </a:solidFill>
                    <a:latin typeface="Lato"/>
                    <a:ea typeface="Lato"/>
                    <a:cs typeface="Lato"/>
                    <a:sym typeface="Lato"/>
                  </a:rPr>
                  <a:t>w</a:t>
                </a:r>
                <a:endParaRPr sz="1400" b="1" i="1" u="none" strike="noStrike" cap="none">
                  <a:solidFill>
                    <a:schemeClr val="dk2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  <p:sp>
          <p:nvSpPr>
            <p:cNvPr id="238" name="Google Shape;238;p6"/>
            <p:cNvSpPr/>
            <p:nvPr/>
          </p:nvSpPr>
          <p:spPr>
            <a:xfrm>
              <a:off x="1356100" y="2378275"/>
              <a:ext cx="565880" cy="679535"/>
            </a:xfrm>
            <a:custGeom>
              <a:avLst/>
              <a:gdLst/>
              <a:ahLst/>
              <a:cxnLst/>
              <a:rect l="l" t="t" r="r" b="b"/>
              <a:pathLst>
                <a:path w="16168" h="23139" extrusionOk="0">
                  <a:moveTo>
                    <a:pt x="0" y="504"/>
                  </a:moveTo>
                  <a:cubicBezTo>
                    <a:pt x="2306" y="504"/>
                    <a:pt x="6872" y="-994"/>
                    <a:pt x="6872" y="1312"/>
                  </a:cubicBezTo>
                  <a:cubicBezTo>
                    <a:pt x="6872" y="4526"/>
                    <a:pt x="-166" y="6722"/>
                    <a:pt x="1617" y="9396"/>
                  </a:cubicBezTo>
                  <a:cubicBezTo>
                    <a:pt x="3566" y="12319"/>
                    <a:pt x="9642" y="6104"/>
                    <a:pt x="12126" y="8588"/>
                  </a:cubicBezTo>
                  <a:cubicBezTo>
                    <a:pt x="14115" y="10577"/>
                    <a:pt x="8139" y="14332"/>
                    <a:pt x="9701" y="16672"/>
                  </a:cubicBezTo>
                  <a:cubicBezTo>
                    <a:pt x="11039" y="18677"/>
                    <a:pt x="16168" y="17496"/>
                    <a:pt x="16168" y="19906"/>
                  </a:cubicBezTo>
                  <a:cubicBezTo>
                    <a:pt x="16168" y="20984"/>
                    <a:pt x="16168" y="22061"/>
                    <a:pt x="16168" y="23139"/>
                  </a:cubicBezTo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6"/>
            <p:cNvSpPr/>
            <p:nvPr/>
          </p:nvSpPr>
          <p:spPr>
            <a:xfrm>
              <a:off x="1110985" y="2400975"/>
              <a:ext cx="270950" cy="707350"/>
            </a:xfrm>
            <a:custGeom>
              <a:avLst/>
              <a:gdLst/>
              <a:ahLst/>
              <a:cxnLst/>
              <a:rect l="l" t="t" r="r" b="b"/>
              <a:pathLst>
                <a:path w="10838" h="28294" extrusionOk="0">
                  <a:moveTo>
                    <a:pt x="8593" y="0"/>
                  </a:moveTo>
                  <a:cubicBezTo>
                    <a:pt x="7482" y="1666"/>
                    <a:pt x="11510" y="3868"/>
                    <a:pt x="10614" y="5659"/>
                  </a:cubicBezTo>
                  <a:cubicBezTo>
                    <a:pt x="9384" y="8117"/>
                    <a:pt x="4473" y="5333"/>
                    <a:pt x="2530" y="7276"/>
                  </a:cubicBezTo>
                  <a:cubicBezTo>
                    <a:pt x="1336" y="8470"/>
                    <a:pt x="3943" y="10371"/>
                    <a:pt x="4955" y="11722"/>
                  </a:cubicBezTo>
                  <a:cubicBezTo>
                    <a:pt x="5990" y="13103"/>
                    <a:pt x="9790" y="15124"/>
                    <a:pt x="8188" y="15764"/>
                  </a:cubicBezTo>
                  <a:cubicBezTo>
                    <a:pt x="6182" y="16566"/>
                    <a:pt x="3249" y="13834"/>
                    <a:pt x="1721" y="15360"/>
                  </a:cubicBezTo>
                  <a:cubicBezTo>
                    <a:pt x="708" y="16372"/>
                    <a:pt x="4314" y="16908"/>
                    <a:pt x="4955" y="18189"/>
                  </a:cubicBezTo>
                  <a:cubicBezTo>
                    <a:pt x="5570" y="19418"/>
                    <a:pt x="5324" y="21524"/>
                    <a:pt x="4146" y="22231"/>
                  </a:cubicBezTo>
                  <a:cubicBezTo>
                    <a:pt x="2985" y="22927"/>
                    <a:pt x="370" y="21307"/>
                    <a:pt x="104" y="22635"/>
                  </a:cubicBezTo>
                  <a:cubicBezTo>
                    <a:pt x="-310" y="24703"/>
                    <a:pt x="2934" y="26185"/>
                    <a:pt x="2934" y="28294"/>
                  </a:cubicBezTo>
                </a:path>
              </a:pathLst>
            </a:cu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240" name="Google Shape;240;p6"/>
          <p:cNvCxnSpPr/>
          <p:nvPr/>
        </p:nvCxnSpPr>
        <p:spPr>
          <a:xfrm>
            <a:off x="1948500" y="2027075"/>
            <a:ext cx="565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241" name="Google Shape;241;p6"/>
          <p:cNvSpPr txBox="1"/>
          <p:nvPr/>
        </p:nvSpPr>
        <p:spPr>
          <a:xfrm>
            <a:off x="2024713" y="1626875"/>
            <a:ext cx="60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400" b="1" i="1" u="none" strike="noStrike" cap="none" baseline="-25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v-yes</a:t>
            </a:r>
            <a:endParaRPr sz="1400" b="1" i="1" u="none" strike="noStrike" cap="none" baseline="-25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2" name="Google Shape;242;p6"/>
          <p:cNvSpPr txBox="1"/>
          <p:nvPr/>
        </p:nvSpPr>
        <p:spPr>
          <a:xfrm>
            <a:off x="3068587" y="1626875"/>
            <a:ext cx="581309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400" b="1" i="1" u="none" strike="noStrike" cap="none" baseline="-25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v-no</a:t>
            </a:r>
            <a:endParaRPr sz="1400" b="1" i="1" u="none" strike="noStrike" cap="none" baseline="-25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243" name="Google Shape;243;p6"/>
          <p:cNvGrpSpPr/>
          <p:nvPr/>
        </p:nvGrpSpPr>
        <p:grpSpPr>
          <a:xfrm>
            <a:off x="2797200" y="1857725"/>
            <a:ext cx="1027875" cy="338700"/>
            <a:chOff x="2209500" y="2571750"/>
            <a:chExt cx="1027875" cy="338700"/>
          </a:xfrm>
        </p:grpSpPr>
        <p:cxnSp>
          <p:nvCxnSpPr>
            <p:cNvPr id="244" name="Google Shape;244;p6"/>
            <p:cNvCxnSpPr/>
            <p:nvPr/>
          </p:nvCxnSpPr>
          <p:spPr>
            <a:xfrm>
              <a:off x="2402425" y="2741100"/>
              <a:ext cx="565800" cy="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245" name="Google Shape;245;p6"/>
            <p:cNvSpPr txBox="1"/>
            <p:nvPr/>
          </p:nvSpPr>
          <p:spPr>
            <a:xfrm>
              <a:off x="2209500" y="2571750"/>
              <a:ext cx="3345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" sz="1000" b="1" i="0" u="none" strike="noStrike" cap="none">
                  <a:solidFill>
                    <a:schemeClr val="dk2"/>
                  </a:solidFill>
                  <a:latin typeface="Lato"/>
                  <a:ea typeface="Lato"/>
                  <a:cs typeface="Lato"/>
                  <a:sym typeface="Lato"/>
                </a:rPr>
                <a:t>·</a:t>
              </a:r>
              <a:endParaRPr sz="1000" b="1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246" name="Google Shape;246;p6"/>
            <p:cNvSpPr txBox="1"/>
            <p:nvPr/>
          </p:nvSpPr>
          <p:spPr>
            <a:xfrm>
              <a:off x="2902875" y="2571750"/>
              <a:ext cx="3345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ru" sz="1000" b="0" i="0" u="none" strike="noStrike" cap="none">
                  <a:solidFill>
                    <a:schemeClr val="dk2"/>
                  </a:solidFill>
                  <a:latin typeface="Lato"/>
                  <a:ea typeface="Lato"/>
                  <a:cs typeface="Lato"/>
                  <a:sym typeface="Lato"/>
                </a:rPr>
                <a:t>x</a:t>
              </a:r>
              <a:endParaRPr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sp>
        <p:nvSpPr>
          <p:cNvPr id="247" name="Google Shape;247;p6"/>
          <p:cNvSpPr txBox="1"/>
          <p:nvPr/>
        </p:nvSpPr>
        <p:spPr>
          <a:xfrm>
            <a:off x="3954775" y="1770650"/>
            <a:ext cx="5182200" cy="128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9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⎧</a:t>
            </a:r>
            <a:r>
              <a:rPr lang="ru" sz="18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u="none" strike="noStrike" cap="none" baseline="-25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v-yes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= </a:t>
            </a:r>
            <a:r>
              <a:rPr lang="ru" sz="1800" b="0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min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(</a:t>
            </a:r>
            <a:r>
              <a:rPr lang="ru" sz="18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u="none" strike="noStrike" cap="none" baseline="-25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w-yes    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, </a:t>
            </a:r>
            <a:r>
              <a:rPr lang="ru" sz="18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u="none" strike="noStrike" cap="none" baseline="-25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w-no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+ </a:t>
            </a:r>
            <a:r>
              <a:rPr lang="ru" sz="1800" b="0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c</a:t>
            </a:r>
            <a:r>
              <a:rPr lang="ru" sz="1800" b="0" i="1" u="none" strike="noStrike" cap="none" baseline="-25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),               ∑</a:t>
            </a:r>
            <a:endParaRPr sz="18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⎨</a:t>
            </a:r>
            <a:r>
              <a:rPr lang="ru" sz="18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u="none" strike="noStrike" cap="none" baseline="-25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v-no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= </a:t>
            </a:r>
            <a:r>
              <a:rPr lang="ru" sz="1800" b="0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min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(</a:t>
            </a:r>
            <a:r>
              <a:rPr lang="ru" sz="18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u="none" strike="noStrike" cap="none" baseline="-25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w-yes</a:t>
            </a:r>
            <a:r>
              <a:rPr lang="ru" sz="1800" b="0" i="0" u="none" strike="noStrike" cap="none" baseline="-25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+ </a:t>
            </a:r>
            <a:r>
              <a:rPr lang="ru" sz="1800" b="0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c</a:t>
            </a:r>
            <a:r>
              <a:rPr lang="ru" sz="1800" b="0" i="1" u="none" strike="noStrike" cap="none" baseline="-25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r>
              <a:rPr lang="ru" sz="1800" b="0" i="0" u="none" strike="noStrike" cap="none" baseline="-25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  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, </a:t>
            </a:r>
            <a:r>
              <a:rPr lang="ru" sz="18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u="none" strike="noStrike" cap="none" baseline="-25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w-no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),               ∑</a:t>
            </a:r>
            <a:endParaRPr sz="18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⎩</a:t>
            </a:r>
            <a:endParaRPr sz="18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8" name="Google Shape;248;p6"/>
          <p:cNvSpPr txBox="1"/>
          <p:nvPr/>
        </p:nvSpPr>
        <p:spPr>
          <a:xfrm>
            <a:off x="7629954" y="2551850"/>
            <a:ext cx="565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ru"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</a:t>
            </a:r>
            <a:endParaRPr sz="10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9" name="Google Shape;249;p6"/>
          <p:cNvSpPr txBox="1"/>
          <p:nvPr/>
        </p:nvSpPr>
        <p:spPr>
          <a:xfrm>
            <a:off x="7629954" y="2027075"/>
            <a:ext cx="485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ru" sz="10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</a:t>
            </a:r>
            <a:endParaRPr sz="10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250" name="Google Shape;250;p6"/>
          <p:cNvCxnSpPr/>
          <p:nvPr/>
        </p:nvCxnSpPr>
        <p:spPr>
          <a:xfrm>
            <a:off x="5490750" y="1653200"/>
            <a:ext cx="111300" cy="202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1" name="Google Shape;251;p6"/>
          <p:cNvCxnSpPr/>
          <p:nvPr/>
        </p:nvCxnSpPr>
        <p:spPr>
          <a:xfrm>
            <a:off x="6490225" y="2815275"/>
            <a:ext cx="111300" cy="202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2" name="Google Shape;252;p6"/>
          <p:cNvCxnSpPr/>
          <p:nvPr/>
        </p:nvCxnSpPr>
        <p:spPr>
          <a:xfrm flipH="1">
            <a:off x="6432325" y="1622875"/>
            <a:ext cx="28500" cy="232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3" name="Google Shape;253;p6"/>
          <p:cNvCxnSpPr/>
          <p:nvPr/>
        </p:nvCxnSpPr>
        <p:spPr>
          <a:xfrm flipH="1">
            <a:off x="5532150" y="2800125"/>
            <a:ext cx="28500" cy="232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4" name="Google Shape;254;p6"/>
          <p:cNvSpPr txBox="1"/>
          <p:nvPr/>
        </p:nvSpPr>
        <p:spPr>
          <a:xfrm>
            <a:off x="4561078" y="1201704"/>
            <a:ext cx="145620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ru"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“</a:t>
            </a:r>
            <a:r>
              <a:rPr lang="ru" sz="18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u="none" strike="noStrike" cap="none" baseline="-25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v-yes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→ </a:t>
            </a:r>
            <a:r>
              <a:rPr lang="ru" sz="18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yes</a:t>
            </a:r>
            <a:r>
              <a:rPr lang="ru"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”</a:t>
            </a:r>
            <a:endParaRPr sz="13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5" name="Google Shape;255;p6"/>
          <p:cNvSpPr txBox="1"/>
          <p:nvPr/>
        </p:nvSpPr>
        <p:spPr>
          <a:xfrm>
            <a:off x="6498772" y="2894969"/>
            <a:ext cx="145620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ru"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“</a:t>
            </a:r>
            <a:r>
              <a:rPr lang="ru" sz="18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u="none" strike="noStrike" cap="none" baseline="-25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v-no</a:t>
            </a:r>
            <a:r>
              <a:rPr lang="ru" sz="18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→ no</a:t>
            </a:r>
            <a:r>
              <a:rPr lang="ru"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”</a:t>
            </a:r>
            <a:endParaRPr sz="13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6" name="Google Shape;256;p6"/>
          <p:cNvSpPr txBox="1"/>
          <p:nvPr/>
        </p:nvSpPr>
        <p:spPr>
          <a:xfrm>
            <a:off x="6404628" y="1161240"/>
            <a:ext cx="145620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ru"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“</a:t>
            </a:r>
            <a:r>
              <a:rPr lang="ru" sz="18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u="none" strike="noStrike" cap="none" baseline="-25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v-yes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→ </a:t>
            </a:r>
            <a:r>
              <a:rPr lang="ru" sz="18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no</a:t>
            </a:r>
            <a:r>
              <a:rPr lang="ru"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”</a:t>
            </a:r>
            <a:endParaRPr sz="13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7" name="Google Shape;257;p6"/>
          <p:cNvSpPr txBox="1"/>
          <p:nvPr/>
        </p:nvSpPr>
        <p:spPr>
          <a:xfrm>
            <a:off x="4948428" y="2877325"/>
            <a:ext cx="145620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ru"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“</a:t>
            </a:r>
            <a:r>
              <a:rPr lang="ru" sz="18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u="none" strike="noStrike" cap="none" baseline="-25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v-no</a:t>
            </a:r>
            <a:r>
              <a:rPr lang="ru" sz="18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→ yes</a:t>
            </a:r>
            <a:r>
              <a:rPr lang="ru"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”</a:t>
            </a:r>
            <a:endParaRPr sz="13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58" name="Google Shape;258;p6"/>
          <p:cNvSpPr txBox="1"/>
          <p:nvPr/>
        </p:nvSpPr>
        <p:spPr>
          <a:xfrm>
            <a:off x="1734796" y="2259500"/>
            <a:ext cx="2157654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знаем: </a:t>
            </a:r>
            <a:r>
              <a:rPr lang="ru" sz="18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u="none" strike="noStrike" cap="none" baseline="-25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w-yes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и </a:t>
            </a:r>
            <a:r>
              <a:rPr lang="ru" sz="18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u="none" strike="noStrike" cap="none" baseline="-25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w-no</a:t>
            </a:r>
            <a:r>
              <a:rPr lang="ru" sz="18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1800" b="0" i="0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259" name="Google Shape;259;p6"/>
          <p:cNvCxnSpPr/>
          <p:nvPr/>
        </p:nvCxnSpPr>
        <p:spPr>
          <a:xfrm>
            <a:off x="3366025" y="2739075"/>
            <a:ext cx="223200" cy="389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60" name="Google Shape;260;p6"/>
          <p:cNvCxnSpPr/>
          <p:nvPr/>
        </p:nvCxnSpPr>
        <p:spPr>
          <a:xfrm flipH="1">
            <a:off x="2558725" y="2739075"/>
            <a:ext cx="197700" cy="4299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1" name="Google Shape;261;p6"/>
          <p:cNvSpPr txBox="1"/>
          <p:nvPr/>
        </p:nvSpPr>
        <p:spPr>
          <a:xfrm>
            <a:off x="772348" y="3186850"/>
            <a:ext cx="2406977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ru"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минимальная сум. цена </a:t>
            </a:r>
            <a:r>
              <a:rPr lang="ru" sz="14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-сценария от </a:t>
            </a:r>
            <a:r>
              <a:rPr lang="ru" sz="14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</a:t>
            </a:r>
            <a:r>
              <a:rPr lang="ru"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при </a:t>
            </a:r>
            <a:r>
              <a:rPr lang="ru" sz="14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yes</a:t>
            </a:r>
            <a:endParaRPr sz="1400" b="1" i="1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62" name="Google Shape;262;p6"/>
          <p:cNvSpPr txBox="1"/>
          <p:nvPr/>
        </p:nvSpPr>
        <p:spPr>
          <a:xfrm>
            <a:off x="3179324" y="3294550"/>
            <a:ext cx="1381754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-//- от </a:t>
            </a:r>
            <a:r>
              <a:rPr lang="ru" sz="14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</a:t>
            </a:r>
            <a:r>
              <a:rPr lang="ru"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при </a:t>
            </a:r>
            <a:r>
              <a:rPr lang="ru" sz="1400" b="1" i="1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no</a:t>
            </a:r>
            <a:endParaRPr sz="1400" b="1" i="1" u="none" strike="noStrike" cap="non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63" name="Google Shape;263;p6"/>
          <p:cNvSpPr txBox="1"/>
          <p:nvPr/>
        </p:nvSpPr>
        <p:spPr>
          <a:xfrm>
            <a:off x="-125" y="4179341"/>
            <a:ext cx="91371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Вычисление идёт до </a:t>
            </a:r>
            <a:r>
              <a:rPr lang="ru" sz="1800" b="1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u="none" strike="noStrike" cap="none" baseline="-25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r-yes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и </a:t>
            </a:r>
            <a:r>
              <a:rPr lang="ru" sz="1800" b="1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u="none" strike="noStrike" cap="none" baseline="-25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r-no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-- мин. сумм. цен </a:t>
            </a:r>
            <a:r>
              <a:rPr lang="ru" sz="1800" b="1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-сценариев от </a:t>
            </a:r>
            <a:r>
              <a:rPr lang="ru" sz="1800" b="1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r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, если </a:t>
            </a:r>
            <a:r>
              <a:rPr lang="ru" sz="1800" b="1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yes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или </a:t>
            </a:r>
            <a:r>
              <a:rPr lang="ru" sz="1800" b="1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no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(в </a:t>
            </a:r>
            <a:r>
              <a:rPr lang="ru" sz="1800" b="1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r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).</a:t>
            </a:r>
            <a:endParaRPr sz="1800" b="0" i="0" u="none" strike="noStrike" cap="none"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64" name="Google Shape;264;p6"/>
          <p:cNvSpPr/>
          <p:nvPr/>
        </p:nvSpPr>
        <p:spPr>
          <a:xfrm>
            <a:off x="2910675" y="1997512"/>
            <a:ext cx="53775" cy="80114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1520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6"/>
          <p:cNvSpPr/>
          <p:nvPr/>
        </p:nvSpPr>
        <p:spPr>
          <a:xfrm>
            <a:off x="3596122" y="1995110"/>
            <a:ext cx="53775" cy="80114"/>
          </a:xfrm>
          <a:prstGeom prst="ellipse">
            <a:avLst/>
          </a:prstGeom>
          <a:solidFill>
            <a:schemeClr val="accent1"/>
          </a:solidFill>
          <a:ln w="25400" cap="flat" cmpd="sng">
            <a:solidFill>
              <a:srgbClr val="1520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6"/>
          <p:cNvSpPr/>
          <p:nvPr/>
        </p:nvSpPr>
        <p:spPr>
          <a:xfrm>
            <a:off x="5052850" y="3433019"/>
            <a:ext cx="409115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Индукции в прямом ходе снизу вверх,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в обратном – сверху вниз: </a:t>
            </a:r>
            <a:r>
              <a:rPr lang="ru" sz="1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дано  вычислим</a:t>
            </a:r>
            <a:r>
              <a:rPr lang="ru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7"/>
          <p:cNvSpPr txBox="1"/>
          <p:nvPr/>
        </p:nvSpPr>
        <p:spPr>
          <a:xfrm>
            <a:off x="0" y="1422436"/>
            <a:ext cx="9135900" cy="3785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Лемма 1а. Пусть </a:t>
            </a:r>
            <a:r>
              <a:rPr lang="ru" sz="1800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u="none" strike="noStrike" cap="none" baseline="-25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0</a:t>
            </a:r>
            <a:r>
              <a:rPr lang="ru" sz="180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пустое паросочетание в </a:t>
            </a:r>
            <a:r>
              <a:rPr lang="ru" sz="1800" b="1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M</a:t>
            </a:r>
            <a:r>
              <a:rPr lang="ru" sz="180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. Для любой структуры </a:t>
            </a:r>
            <a:r>
              <a:rPr lang="ru" sz="1800" b="1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выполняется </a:t>
            </a:r>
            <a:r>
              <a:rPr lang="ru" sz="1800" b="1" i="1" u="none" strike="noStrike" cap="none" dirty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c</a:t>
            </a:r>
            <a:r>
              <a:rPr lang="ru" sz="1800" i="0" u="none" strike="noStrike" cap="none" dirty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ru" sz="1800" b="1" i="1" u="none" strike="noStrike" cap="none" dirty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i="0" u="none" strike="noStrike" cap="none" dirty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)</a:t>
            </a:r>
            <a:r>
              <a:rPr lang="ru" sz="180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= </a:t>
            </a:r>
            <a:r>
              <a:rPr lang="ru" sz="1800" b="1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c</a:t>
            </a:r>
            <a:r>
              <a:rPr lang="ru" sz="180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ru" sz="1800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u="none" strike="noStrike" cap="none" baseline="-25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0</a:t>
            </a:r>
            <a:r>
              <a:rPr lang="ru" sz="180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) + </a:t>
            </a:r>
            <a:r>
              <a:rPr lang="ru" sz="1800" b="1" i="1" u="none" strike="noStrike" cap="none" dirty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w</a:t>
            </a:r>
            <a:r>
              <a:rPr lang="ru" sz="1800" i="0" u="none" strike="noStrike" cap="none" dirty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ru" sz="1800" b="1" i="1" u="none" strike="noStrike" cap="none" dirty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i="0" u="none" strike="noStrike" cap="none" dirty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)</a:t>
            </a:r>
            <a:r>
              <a:rPr lang="ru" sz="180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, где </a:t>
            </a:r>
            <a:r>
              <a:rPr lang="ru" sz="1800" b="1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w</a:t>
            </a:r>
            <a:r>
              <a:rPr lang="ru" sz="180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ru" sz="1800" b="1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) вес структуры </a:t>
            </a:r>
            <a:r>
              <a:rPr lang="ru" sz="1800" b="1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. Поэтому минимум суммарной цены </a:t>
            </a:r>
            <a:r>
              <a:rPr lang="ru" sz="1800" b="1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c</a:t>
            </a:r>
            <a:r>
              <a:rPr lang="ru" sz="180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ru" sz="1800" b="1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) расстановки </a:t>
            </a:r>
            <a:r>
              <a:rPr lang="ru" sz="1800" b="1" i="1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s</a:t>
            </a:r>
            <a:r>
              <a:rPr lang="ru" sz="180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ru" sz="1800" b="1" i="1" u="none" strike="noStrike" cap="none" dirty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u="none" strike="noStrike" cap="none" baseline="-25000" dirty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 r</a:t>
            </a:r>
            <a:r>
              <a:rPr lang="ru" sz="180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) достигается на минимальном паросочетании </a:t>
            </a:r>
            <a:r>
              <a:rPr lang="ru" sz="1800" b="1" i="1" u="none" strike="noStrike" cap="none" dirty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u="none" strike="noStrike" cap="none" baseline="-25000" dirty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 r</a:t>
            </a:r>
            <a:r>
              <a:rPr lang="ru" sz="180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1800" i="0" u="none" strike="noStrike" cap="none"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i="0" u="none" strike="noStrike" cap="none"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Доказательство.                                                                            </a:t>
            </a:r>
            <a:r>
              <a:rPr lang="ru" sz="1800" i="0" u="none" strike="noStrike" cap="none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         ,                                                                 </a:t>
            </a:r>
            <a:r>
              <a:rPr lang="ru" sz="180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Вычитая </a:t>
            </a:r>
            <a:r>
              <a:rPr lang="ru" sz="1800" i="0" u="none" strike="noStrike" cap="none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получим </a:t>
            </a:r>
            <a:endParaRPr sz="1800" i="0" u="none" strike="noStrike" cap="none"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i="0" u="none" strike="noStrike" cap="none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                                                                                                                             ,                                                                         .</a:t>
            </a:r>
            <a:endParaRPr sz="1800" i="0" u="none" strike="noStrike" cap="none"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lvl="0">
              <a:lnSpc>
                <a:spcPct val="150000"/>
              </a:lnSpc>
            </a:pPr>
            <a:endParaRPr lang="ru" sz="1800" i="0" u="none" strike="noStrike" cap="none" dirty="0" smtClean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lvl="0">
              <a:lnSpc>
                <a:spcPct val="150000"/>
              </a:lnSpc>
            </a:pPr>
            <a:r>
              <a:rPr lang="ru" sz="1800" i="0" u="none" strike="noStrike" cap="none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Здесь </a:t>
            </a:r>
            <a:r>
              <a:rPr lang="ru" sz="1800" b="1" i="1" u="none" strike="noStrike" cap="none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u="none" strike="noStrike" cap="none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Euclid Math Two"/>
              </a:rPr>
              <a:t></a:t>
            </a:r>
            <a:r>
              <a:rPr lang="ru" sz="1800" b="1" i="1" u="none" strike="noStrike" cap="none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i="0" u="none" strike="noStrike" cap="none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ru" sz="180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означает, что </a:t>
            </a:r>
            <a:r>
              <a:rPr lang="ru-RU" sz="18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ребро </a:t>
            </a:r>
            <a:r>
              <a:rPr lang="ru" sz="1800" b="1" i="1" u="none" strike="noStrike" cap="none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i="0" u="none" strike="noStrike" cap="none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ru" sz="180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принадлежит паросочетанию </a:t>
            </a:r>
            <a:r>
              <a:rPr lang="ru" sz="1800" b="1" i="1" u="none" strike="noStrike" cap="none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u="none" strike="noStrike" cap="none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,  а </a:t>
            </a:r>
            <a:r>
              <a:rPr lang="ru" sz="1800" b="1" i="1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Euclid Symbol"/>
              </a:rPr>
              <a:t></a:t>
            </a:r>
            <a:r>
              <a:rPr lang="ru" sz="1800" b="1" i="1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– не принад-т </a:t>
            </a:r>
            <a:endParaRPr sz="1800" i="0" u="none" strike="noStrike" cap="none"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72" name="Google Shape;272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33906" y="2803064"/>
            <a:ext cx="3501207" cy="624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59463" y="2872428"/>
            <a:ext cx="2292350" cy="587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566453" y="3722577"/>
            <a:ext cx="4105396" cy="583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910408" y="3719094"/>
            <a:ext cx="3118472" cy="50136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913590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40000"/>
              </a:lnSpc>
            </a:pPr>
            <a:r>
              <a:rPr lang="ru-RU" sz="1800" b="1" dirty="0" smtClean="0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(3)</a:t>
            </a:r>
            <a:r>
              <a:rPr lang="ru-RU" sz="1800" dirty="0" smtClean="0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 В </a:t>
            </a:r>
            <a:r>
              <a:rPr lang="ru-RU" sz="1800" dirty="0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корне </a:t>
            </a:r>
            <a:r>
              <a:rPr lang="ru-RU" sz="1800" b="1" i="1" dirty="0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r</a:t>
            </a:r>
            <a:r>
              <a:rPr lang="ru-RU" sz="1800" dirty="0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 берём минимальное </a:t>
            </a:r>
            <a:r>
              <a:rPr lang="ru-RU" sz="1800" b="1" dirty="0" err="1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паросочетание</a:t>
            </a:r>
            <a:r>
              <a:rPr lang="ru-RU" sz="1800" dirty="0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 </a:t>
            </a:r>
            <a:r>
              <a:rPr lang="ru-RU" sz="1800" b="1" i="1" dirty="0" err="1">
                <a:solidFill>
                  <a:srgbClr val="FF0000"/>
                </a:solidFill>
                <a:latin typeface="+mn-lt"/>
              </a:rPr>
              <a:t>P</a:t>
            </a:r>
            <a:r>
              <a:rPr lang="ru-RU" sz="1800" b="1" i="1" baseline="-25000" dirty="0" err="1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r</a:t>
            </a:r>
            <a:r>
              <a:rPr lang="ru-RU" sz="1800" b="1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1800" dirty="0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с </a:t>
            </a:r>
            <a:r>
              <a:rPr lang="ru-RU" sz="1800" b="1" dirty="0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весами</a:t>
            </a:r>
            <a:r>
              <a:rPr lang="ru-RU" sz="1800" dirty="0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 </a:t>
            </a:r>
            <a:r>
              <a:rPr lang="ru-RU" sz="1800" b="1" i="1" dirty="0" err="1">
                <a:solidFill>
                  <a:srgbClr val="FF0000"/>
                </a:solidFill>
                <a:latin typeface="+mn-lt"/>
                <a:ea typeface="Lato"/>
                <a:cs typeface="Lato"/>
                <a:sym typeface="Lato"/>
              </a:rPr>
              <a:t>p</a:t>
            </a:r>
            <a:r>
              <a:rPr lang="ru-RU" sz="1800" b="1" i="1" baseline="-25000" dirty="0" err="1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r-</a:t>
            </a:r>
            <a:r>
              <a:rPr lang="ru-RU" sz="1800" b="1" i="1" baseline="-25000" dirty="0" err="1">
                <a:solidFill>
                  <a:srgbClr val="FF0000"/>
                </a:solidFill>
                <a:latin typeface="+mn-lt"/>
                <a:ea typeface="Lato"/>
                <a:cs typeface="Lato"/>
                <a:sym typeface="Lato"/>
              </a:rPr>
              <a:t>yes</a:t>
            </a:r>
            <a:r>
              <a:rPr lang="ru-RU" sz="1800" b="1" i="1" dirty="0">
                <a:solidFill>
                  <a:srgbClr val="FF0000"/>
                </a:solidFill>
                <a:latin typeface="+mn-lt"/>
                <a:ea typeface="Lato"/>
                <a:cs typeface="Lato"/>
                <a:sym typeface="Lato"/>
              </a:rPr>
              <a:t> — </a:t>
            </a:r>
            <a:r>
              <a:rPr lang="ru-RU" sz="1800" b="1" i="1" dirty="0" err="1">
                <a:solidFill>
                  <a:srgbClr val="FF0000"/>
                </a:solidFill>
                <a:latin typeface="+mn-lt"/>
                <a:ea typeface="Lato"/>
                <a:cs typeface="Lato"/>
                <a:sym typeface="Lato"/>
              </a:rPr>
              <a:t>p</a:t>
            </a:r>
            <a:r>
              <a:rPr lang="ru-RU" sz="1800" b="1" i="1" baseline="-25000" dirty="0" err="1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r-</a:t>
            </a:r>
            <a:r>
              <a:rPr lang="ru-RU" sz="1800" b="1" i="1" baseline="-25000" dirty="0" err="1">
                <a:solidFill>
                  <a:srgbClr val="FF0000"/>
                </a:solidFill>
                <a:latin typeface="+mn-lt"/>
                <a:ea typeface="Lato"/>
                <a:cs typeface="Lato"/>
                <a:sym typeface="Lato"/>
              </a:rPr>
              <a:t>no</a:t>
            </a:r>
            <a:r>
              <a:rPr lang="ru-RU" sz="1800" dirty="0">
                <a:solidFill>
                  <a:srgbClr val="FF0000"/>
                </a:solidFill>
                <a:latin typeface="+mn-lt"/>
                <a:ea typeface="Lato"/>
                <a:cs typeface="Lato"/>
                <a:sym typeface="Lato"/>
              </a:rPr>
              <a:t>  </a:t>
            </a:r>
            <a:endParaRPr lang="ru-RU" sz="1800" dirty="0" smtClean="0">
              <a:solidFill>
                <a:srgbClr val="FF0000"/>
              </a:solidFill>
              <a:latin typeface="+mn-lt"/>
              <a:ea typeface="Lato"/>
              <a:cs typeface="Lato"/>
              <a:sym typeface="Lato"/>
            </a:endParaRPr>
          </a:p>
          <a:p>
            <a:pPr lvl="0">
              <a:lnSpc>
                <a:spcPct val="140000"/>
              </a:lnSpc>
            </a:pPr>
            <a:r>
              <a:rPr lang="ru-RU" sz="1800" dirty="0">
                <a:solidFill>
                  <a:srgbClr val="FF0000"/>
                </a:solidFill>
                <a:latin typeface="+mn-lt"/>
                <a:ea typeface="Lato"/>
                <a:cs typeface="Lato"/>
                <a:sym typeface="Lato"/>
              </a:rPr>
              <a:t> </a:t>
            </a:r>
            <a:r>
              <a:rPr lang="ru-RU" sz="1800" dirty="0" smtClean="0">
                <a:solidFill>
                  <a:srgbClr val="FF0000"/>
                </a:solidFill>
                <a:latin typeface="+mn-lt"/>
                <a:ea typeface="Lato"/>
                <a:cs typeface="Lato"/>
                <a:sym typeface="Lato"/>
              </a:rPr>
              <a:t>                                                            </a:t>
            </a:r>
            <a:r>
              <a:rPr lang="ru-RU" sz="1800" dirty="0" smtClean="0">
                <a:solidFill>
                  <a:schemeClr val="bg2"/>
                </a:solidFill>
                <a:latin typeface="+mn-lt"/>
                <a:ea typeface="Lato"/>
                <a:cs typeface="Lato"/>
                <a:sym typeface="Lato"/>
              </a:rPr>
              <a:t>(с </a:t>
            </a:r>
            <a:r>
              <a:rPr lang="ru-RU" sz="1800" dirty="0" smtClean="0">
                <a:solidFill>
                  <a:srgbClr val="FF0000"/>
                </a:solidFill>
                <a:latin typeface="+mn-lt"/>
                <a:ea typeface="Lato"/>
                <a:cs typeface="Lato"/>
                <a:sym typeface="Lato"/>
              </a:rPr>
              <a:t>любым</a:t>
            </a:r>
            <a:r>
              <a:rPr lang="ru-RU" sz="1800" dirty="0" smtClean="0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 </a:t>
            </a:r>
            <a:r>
              <a:rPr lang="ru-RU" sz="1800" dirty="0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числом нулевых по весу </a:t>
            </a:r>
            <a:r>
              <a:rPr lang="ru-RU" sz="1800" dirty="0" smtClean="0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рёбер).</a:t>
            </a:r>
          </a:p>
          <a:p>
            <a:pPr lvl="0"/>
            <a:endParaRPr lang="ru-RU" sz="1800" dirty="0">
              <a:solidFill>
                <a:schemeClr val="dk2"/>
              </a:solidFill>
              <a:latin typeface="+mn-lt"/>
              <a:ea typeface="Lato"/>
              <a:cs typeface="Lato"/>
              <a:sym typeface="Lato"/>
            </a:endParaRPr>
          </a:p>
          <a:p>
            <a:pPr lvl="0"/>
            <a:r>
              <a:rPr lang="ru-RU" sz="1800" b="1" dirty="0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(4)</a:t>
            </a:r>
            <a:r>
              <a:rPr lang="ru-RU" sz="1800" dirty="0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 </a:t>
            </a:r>
            <a:r>
              <a:rPr lang="ru-RU" sz="1800" dirty="0" smtClean="0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Обратным </a:t>
            </a:r>
            <a:r>
              <a:rPr lang="ru-RU" sz="1800" dirty="0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ходом по указанным ссылкам получим расстановку </a:t>
            </a:r>
            <a:r>
              <a:rPr lang="ru-RU" sz="1800" b="1" i="1" dirty="0">
                <a:latin typeface="+mn-lt"/>
              </a:rPr>
              <a:t>S</a:t>
            </a:r>
            <a:r>
              <a:rPr lang="ru-RU" sz="1800" dirty="0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  </a:t>
            </a:r>
            <a:r>
              <a:rPr lang="ru-RU" sz="1800" u="sng" dirty="0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графов</a:t>
            </a:r>
            <a:r>
              <a:rPr lang="ru-RU" sz="1800" dirty="0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"/>
          <p:cNvSpPr txBox="1"/>
          <p:nvPr/>
        </p:nvSpPr>
        <p:spPr>
          <a:xfrm>
            <a:off x="12222" y="3081"/>
            <a:ext cx="9192552" cy="309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Лемма 1b. Только теперь пусть исходное дерево 2-star. Тогда </a:t>
            </a:r>
            <a:r>
              <a:rPr lang="ru" sz="1800" b="1" i="1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ru" sz="1800" b="1" i="1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800" b="1" i="1" u="none" strike="noStrike" cap="none" baseline="-25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r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 в вершине </a:t>
            </a:r>
            <a:r>
              <a:rPr lang="ru" sz="1800" b="1" i="1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 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является структурой. Поэтому </a:t>
            </a:r>
            <a:r>
              <a:rPr lang="ru" sz="1800" b="1" i="1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ru" sz="1800" b="1" i="1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800" b="1" i="1" u="none" strike="noStrike" cap="none" baseline="-25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r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 минимальная расстановка для исходных данных в листьях. И, таким образом, задача </a:t>
            </a:r>
            <a:r>
              <a:rPr lang="ru" sz="1800" b="0" i="1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SCJ</a:t>
            </a:r>
            <a:r>
              <a:rPr lang="ru" sz="1800" b="0" i="0" u="none" strike="noStrike" cap="none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реконструкции решена. </a:t>
            </a:r>
            <a:endParaRPr sz="1800" b="0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50000"/>
              </a:lnSpc>
            </a:pP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Доказательство. 2-star дерево показано слева, это – очень частный случай дерева: кроме корня </a:t>
            </a:r>
            <a:r>
              <a:rPr lang="ru" sz="1800" b="1" i="1" u="none" strike="noStrike" cap="none" dirty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r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имеется ровно одна внутренняя вершина </a:t>
            </a:r>
            <a:r>
              <a:rPr lang="ru" sz="1800" b="1" i="1" u="none" strike="noStrike" cap="none" dirty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u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. И только о ней спрашивается, образует ли </a:t>
            </a:r>
            <a:r>
              <a:rPr lang="ru" sz="18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r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ru" sz="1800" b="1" i="1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r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в </a:t>
            </a:r>
            <a:r>
              <a:rPr lang="ru" sz="1800" b="1" i="1" u="none" strike="noStrike" cap="none" dirty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u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структуру? Допустим, что нет, т.е. </a:t>
            </a:r>
            <a:r>
              <a:rPr lang="ru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 </a:t>
            </a:r>
            <a:r>
              <a:rPr lang="ru" sz="1800" b="1" i="1" u="none" strike="noStrike" cap="none" dirty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u 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существует вершина </a:t>
            </a:r>
            <a:r>
              <a:rPr lang="ru" sz="1800" b="0" i="0" u="none" strike="noStrike" cap="none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r>
              <a:rPr lang="ru" sz="1800" b="0" i="0" u="none" strike="noStrike" cap="none" dirty="0" smtClean="0">
                <a:solidFill>
                  <a:srgbClr val="FF0000"/>
                </a:solidFill>
                <a:latin typeface="Lato"/>
                <a:ea typeface="Lato"/>
                <a:cs typeface="Lato"/>
                <a:sym typeface="Euclid Math Two"/>
              </a:rPr>
              <a:t></a:t>
            </a:r>
            <a:r>
              <a:rPr lang="ru" sz="1800" b="1" i="1" u="none" strike="noStrike" cap="none" dirty="0" smtClean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M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, в которой </a:t>
            </a:r>
            <a:r>
              <a:rPr lang="ru" sz="1800" b="0" i="0" u="sng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края рёбер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ru" sz="1800" b="0" i="0" u="none" strike="noStrike" cap="none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у </a:t>
            </a:r>
            <a:r>
              <a:rPr lang="ru" sz="1800" b="1" i="1" u="none" strike="noStrike" cap="none" dirty="0" smtClean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0" i="0" u="none" strike="noStrike" cap="none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и </a:t>
            </a:r>
            <a:r>
              <a:rPr lang="ru" sz="1800" b="1" i="1" u="none" strike="noStrike" cap="none" dirty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q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склеены (т.е. </a:t>
            </a:r>
            <a:r>
              <a:rPr lang="ru" sz="1800" b="0" i="0" u="none" strike="noStrike" cap="none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1=</a:t>
            </a:r>
            <a:r>
              <a:rPr lang="ru" sz="1800" b="1" i="1" u="none" strike="noStrike" cap="none" dirty="0" smtClean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u="none" strike="noStrike" cap="none" baseline="-25000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1 </a:t>
            </a:r>
            <a:r>
              <a:rPr lang="ru" sz="1800" b="1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= </a:t>
            </a:r>
            <a:r>
              <a:rPr lang="ru" sz="1800" b="1" i="1" u="none" strike="noStrike" cap="none" dirty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q</a:t>
            </a:r>
            <a:r>
              <a:rPr lang="ru" sz="1800" b="1" i="1" u="none" strike="noStrike" cap="none" baseline="-25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). Тогда </a:t>
            </a:r>
            <a:r>
              <a:rPr lang="ru-RU" sz="1800" dirty="0">
                <a:solidFill>
                  <a:schemeClr val="dk2"/>
                </a:solidFill>
              </a:rPr>
              <a:t>в дереве </a:t>
            </a:r>
            <a:r>
              <a:rPr lang="ru" sz="1800" b="0" i="0" u="none" strike="noStrike" cap="none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у</a:t>
            </a:r>
            <a:endParaRPr sz="1800" b="0" i="0" u="none" strike="noStrike" cap="none"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281" name="Google Shape;281;p8"/>
          <p:cNvGrpSpPr/>
          <p:nvPr/>
        </p:nvGrpSpPr>
        <p:grpSpPr>
          <a:xfrm>
            <a:off x="12222" y="2758661"/>
            <a:ext cx="2253509" cy="2289071"/>
            <a:chOff x="133375" y="504259"/>
            <a:chExt cx="1930200" cy="2055375"/>
          </a:xfrm>
        </p:grpSpPr>
        <p:cxnSp>
          <p:nvCxnSpPr>
            <p:cNvPr id="282" name="Google Shape;282;p8"/>
            <p:cNvCxnSpPr/>
            <p:nvPr/>
          </p:nvCxnSpPr>
          <p:spPr>
            <a:xfrm flipH="1">
              <a:off x="674425" y="743600"/>
              <a:ext cx="448200" cy="6189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oval" w="med" len="med"/>
              <a:tailEnd type="none" w="sm" len="sm"/>
            </a:ln>
          </p:spPr>
        </p:cxnSp>
        <p:cxnSp>
          <p:nvCxnSpPr>
            <p:cNvPr id="283" name="Google Shape;283;p8"/>
            <p:cNvCxnSpPr/>
            <p:nvPr/>
          </p:nvCxnSpPr>
          <p:spPr>
            <a:xfrm>
              <a:off x="1082200" y="743600"/>
              <a:ext cx="273900" cy="6468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oval" w="med" len="med"/>
            </a:ln>
          </p:spPr>
        </p:cxnSp>
        <p:cxnSp>
          <p:nvCxnSpPr>
            <p:cNvPr id="284" name="Google Shape;284;p8"/>
            <p:cNvCxnSpPr/>
            <p:nvPr/>
          </p:nvCxnSpPr>
          <p:spPr>
            <a:xfrm>
              <a:off x="1348900" y="1341200"/>
              <a:ext cx="330900" cy="4590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5" name="Google Shape;285;p8"/>
            <p:cNvCxnSpPr/>
            <p:nvPr/>
          </p:nvCxnSpPr>
          <p:spPr>
            <a:xfrm flipH="1">
              <a:off x="1114300" y="1341200"/>
              <a:ext cx="234600" cy="4803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6" name="Google Shape;286;p8"/>
            <p:cNvCxnSpPr/>
            <p:nvPr/>
          </p:nvCxnSpPr>
          <p:spPr>
            <a:xfrm>
              <a:off x="674425" y="1345700"/>
              <a:ext cx="313800" cy="4905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7" name="Google Shape;287;p8"/>
            <p:cNvCxnSpPr/>
            <p:nvPr/>
          </p:nvCxnSpPr>
          <p:spPr>
            <a:xfrm flipH="1">
              <a:off x="359725" y="1350950"/>
              <a:ext cx="314700" cy="516900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88" name="Google Shape;288;p8"/>
            <p:cNvSpPr txBox="1"/>
            <p:nvPr/>
          </p:nvSpPr>
          <p:spPr>
            <a:xfrm>
              <a:off x="674425" y="1800200"/>
              <a:ext cx="747900" cy="35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ru"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. . . . . . . .</a:t>
              </a: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289" name="Google Shape;289;p8"/>
            <p:cNvSpPr/>
            <p:nvPr/>
          </p:nvSpPr>
          <p:spPr>
            <a:xfrm>
              <a:off x="224550" y="2214225"/>
              <a:ext cx="70800" cy="60600"/>
            </a:xfrm>
            <a:prstGeom prst="ellipse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8"/>
            <p:cNvSpPr/>
            <p:nvPr/>
          </p:nvSpPr>
          <p:spPr>
            <a:xfrm>
              <a:off x="453150" y="2214225"/>
              <a:ext cx="70800" cy="60600"/>
            </a:xfrm>
            <a:prstGeom prst="ellipse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8"/>
            <p:cNvSpPr/>
            <p:nvPr/>
          </p:nvSpPr>
          <p:spPr>
            <a:xfrm>
              <a:off x="681750" y="2214225"/>
              <a:ext cx="70800" cy="60600"/>
            </a:xfrm>
            <a:prstGeom prst="ellipse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8"/>
            <p:cNvSpPr/>
            <p:nvPr/>
          </p:nvSpPr>
          <p:spPr>
            <a:xfrm>
              <a:off x="910350" y="2214225"/>
              <a:ext cx="70800" cy="60600"/>
            </a:xfrm>
            <a:prstGeom prst="ellipse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8"/>
            <p:cNvSpPr/>
            <p:nvPr/>
          </p:nvSpPr>
          <p:spPr>
            <a:xfrm>
              <a:off x="1138950" y="2214225"/>
              <a:ext cx="70800" cy="60600"/>
            </a:xfrm>
            <a:prstGeom prst="ellipse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8"/>
            <p:cNvSpPr/>
            <p:nvPr/>
          </p:nvSpPr>
          <p:spPr>
            <a:xfrm>
              <a:off x="1367550" y="2214225"/>
              <a:ext cx="70800" cy="60600"/>
            </a:xfrm>
            <a:prstGeom prst="ellipse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8"/>
            <p:cNvSpPr/>
            <p:nvPr/>
          </p:nvSpPr>
          <p:spPr>
            <a:xfrm>
              <a:off x="1596150" y="2214225"/>
              <a:ext cx="70800" cy="60600"/>
            </a:xfrm>
            <a:prstGeom prst="ellipse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8"/>
            <p:cNvSpPr/>
            <p:nvPr/>
          </p:nvSpPr>
          <p:spPr>
            <a:xfrm>
              <a:off x="1824750" y="2214225"/>
              <a:ext cx="70800" cy="60600"/>
            </a:xfrm>
            <a:prstGeom prst="ellipse">
              <a:avLst/>
            </a:pr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8"/>
            <p:cNvSpPr txBox="1"/>
            <p:nvPr/>
          </p:nvSpPr>
          <p:spPr>
            <a:xfrm>
              <a:off x="928832" y="504259"/>
              <a:ext cx="266700" cy="35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ru" sz="1400" b="1" i="1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r</a:t>
              </a:r>
              <a:endParaRPr sz="1400" b="1" i="1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298" name="Google Shape;298;p8"/>
            <p:cNvSpPr txBox="1"/>
            <p:nvPr/>
          </p:nvSpPr>
          <p:spPr>
            <a:xfrm>
              <a:off x="1302419" y="1181297"/>
              <a:ext cx="301406" cy="3592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400" b="1" i="1" u="none" strike="noStrike" cap="none">
                  <a:solidFill>
                    <a:schemeClr val="dk2"/>
                  </a:solidFill>
                  <a:latin typeface="Arial"/>
                  <a:ea typeface="Arial"/>
                  <a:cs typeface="Arial"/>
                  <a:sym typeface="Arial"/>
                </a:rPr>
                <a:t> u</a:t>
              </a:r>
              <a:endParaRPr sz="1400" b="1" i="1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299" name="Google Shape;299;p8"/>
            <p:cNvSpPr txBox="1"/>
            <p:nvPr/>
          </p:nvSpPr>
          <p:spPr>
            <a:xfrm>
              <a:off x="133375" y="2200400"/>
              <a:ext cx="1930200" cy="3592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400" b="0" i="1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1</a:t>
              </a:r>
              <a:r>
                <a:rPr lang="ru"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     </a:t>
              </a:r>
              <a:r>
                <a:rPr lang="ru" sz="1400" b="0" i="1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2</a:t>
              </a:r>
              <a:r>
                <a:rPr lang="ru"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   . . . . . . . . .</a:t>
              </a:r>
              <a:r>
                <a:rPr lang="ru" sz="1400" b="0" i="1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  <a:r>
                <a:rPr lang="ru"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 . . . . . . . . . . </a:t>
              </a:r>
              <a:r>
                <a:rPr lang="ru" sz="1400" b="0" i="1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l</a:t>
              </a:r>
              <a:r>
                <a:rPr lang="ru"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rPr>
                <a:t> </a:t>
              </a: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300" name="Google Shape;300;p8"/>
          <p:cNvGrpSpPr/>
          <p:nvPr/>
        </p:nvGrpSpPr>
        <p:grpSpPr>
          <a:xfrm>
            <a:off x="2615919" y="3048400"/>
            <a:ext cx="1183912" cy="1553750"/>
            <a:chOff x="2615919" y="3048400"/>
            <a:chExt cx="1183912" cy="1553750"/>
          </a:xfrm>
        </p:grpSpPr>
        <p:cxnSp>
          <p:nvCxnSpPr>
            <p:cNvPr id="301" name="Google Shape;301;p8"/>
            <p:cNvCxnSpPr/>
            <p:nvPr/>
          </p:nvCxnSpPr>
          <p:spPr>
            <a:xfrm rot="6072142" flipH="1">
              <a:off x="2789811" y="3602604"/>
              <a:ext cx="532750" cy="598175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oval" w="med" len="med"/>
              <a:tailEnd type="oval" w="med" len="med"/>
            </a:ln>
          </p:spPr>
        </p:cxnSp>
        <p:cxnSp>
          <p:nvCxnSpPr>
            <p:cNvPr id="302" name="Google Shape;302;p8"/>
            <p:cNvCxnSpPr/>
            <p:nvPr/>
          </p:nvCxnSpPr>
          <p:spPr>
            <a:xfrm rot="-4727301">
              <a:off x="2909414" y="3191670"/>
              <a:ext cx="445910" cy="565463"/>
            </a:xfrm>
            <a:prstGeom prst="straightConnector1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oval" w="med" len="med"/>
              <a:tailEnd type="oval" w="med" len="med"/>
            </a:ln>
          </p:spPr>
        </p:cxnSp>
        <p:sp>
          <p:nvSpPr>
            <p:cNvPr id="303" name="Google Shape;303;p8"/>
            <p:cNvSpPr txBox="1"/>
            <p:nvPr/>
          </p:nvSpPr>
          <p:spPr>
            <a:xfrm>
              <a:off x="2615919" y="3514384"/>
              <a:ext cx="3915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ru" sz="1400" b="0" i="0" u="none" strike="noStrike" cap="none">
                  <a:solidFill>
                    <a:schemeClr val="dk2"/>
                  </a:solidFill>
                  <a:latin typeface="Lato"/>
                  <a:ea typeface="Lato"/>
                  <a:cs typeface="Lato"/>
                  <a:sym typeface="Lato"/>
                </a:rPr>
                <a:t>1</a:t>
              </a:r>
              <a:endPara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04" name="Google Shape;304;p8"/>
            <p:cNvSpPr txBox="1"/>
            <p:nvPr/>
          </p:nvSpPr>
          <p:spPr>
            <a:xfrm>
              <a:off x="3332431" y="3158072"/>
              <a:ext cx="467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ru" sz="1400" b="0" i="0" u="none" strike="noStrike" cap="none">
                  <a:solidFill>
                    <a:schemeClr val="dk2"/>
                  </a:solidFill>
                  <a:latin typeface="Lato"/>
                  <a:ea typeface="Lato"/>
                  <a:cs typeface="Lato"/>
                  <a:sym typeface="Lato"/>
                </a:rPr>
                <a:t>2</a:t>
              </a:r>
              <a:endPara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05" name="Google Shape;305;p8"/>
            <p:cNvSpPr txBox="1"/>
            <p:nvPr/>
          </p:nvSpPr>
          <p:spPr>
            <a:xfrm>
              <a:off x="3098731" y="4201950"/>
              <a:ext cx="467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ru" sz="1400" b="0" i="0" u="none" strike="noStrike" cap="none">
                  <a:solidFill>
                    <a:schemeClr val="dk2"/>
                  </a:solidFill>
                  <a:latin typeface="Lato"/>
                  <a:ea typeface="Lato"/>
                  <a:cs typeface="Lato"/>
                  <a:sym typeface="Lato"/>
                </a:rPr>
                <a:t>3</a:t>
              </a:r>
              <a:endParaRPr sz="1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306" name="Google Shape;306;p8"/>
            <p:cNvSpPr/>
            <p:nvPr/>
          </p:nvSpPr>
          <p:spPr>
            <a:xfrm>
              <a:off x="2992733" y="3048400"/>
              <a:ext cx="2793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400" b="1" i="1" u="none" strike="noStrike" cap="none">
                  <a:solidFill>
                    <a:srgbClr val="C00000"/>
                  </a:solidFill>
                  <a:latin typeface="Lato"/>
                  <a:ea typeface="Lato"/>
                  <a:cs typeface="Lato"/>
                  <a:sym typeface="Lato"/>
                </a:rPr>
                <a:t>p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8"/>
            <p:cNvSpPr/>
            <p:nvPr/>
          </p:nvSpPr>
          <p:spPr>
            <a:xfrm>
              <a:off x="2811669" y="3835567"/>
              <a:ext cx="277640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400" b="1" i="1" u="none" strike="noStrike" cap="none">
                  <a:solidFill>
                    <a:srgbClr val="C00000"/>
                  </a:solidFill>
                  <a:latin typeface="Lato"/>
                  <a:ea typeface="Lato"/>
                  <a:cs typeface="Lato"/>
                  <a:sym typeface="Lato"/>
                </a:rPr>
                <a:t>q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8" name="Google Shape;308;p8"/>
          <p:cNvSpPr/>
          <p:nvPr/>
        </p:nvSpPr>
        <p:spPr>
          <a:xfrm>
            <a:off x="3681877" y="2962722"/>
            <a:ext cx="5462124" cy="2169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800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каждого соседа </a:t>
            </a:r>
            <a:r>
              <a:rPr lang="en-US" sz="1800" b="1" i="1" dirty="0" smtClean="0">
                <a:solidFill>
                  <a:schemeClr val="dk2"/>
                </a:solidFill>
              </a:rPr>
              <a:t>u</a:t>
            </a:r>
            <a:r>
              <a:rPr lang="en-US" sz="1800" dirty="0" smtClean="0">
                <a:solidFill>
                  <a:schemeClr val="dk2"/>
                </a:solidFill>
              </a:rPr>
              <a:t> </a:t>
            </a:r>
            <a:r>
              <a:rPr lang="ru-RU" sz="1800" dirty="0" smtClean="0">
                <a:solidFill>
                  <a:schemeClr val="dk2"/>
                </a:solidFill>
              </a:rPr>
              <a:t>пара </a:t>
            </a:r>
            <a:r>
              <a:rPr lang="en-US" sz="1800" b="1" i="1" dirty="0" smtClean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en-US" sz="1800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ru-RU" sz="18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или </a:t>
            </a:r>
            <a:r>
              <a:rPr lang="ru-RU" sz="1800" dirty="0">
                <a:solidFill>
                  <a:schemeClr val="dk2"/>
                </a:solidFill>
              </a:rPr>
              <a:t>пара </a:t>
            </a:r>
            <a:r>
              <a:rPr lang="en-US" sz="1800" b="1" i="1" dirty="0" smtClean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q</a:t>
            </a:r>
            <a:r>
              <a:rPr lang="ru-RU" sz="1800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ru" sz="1800" b="0" i="0" u="none" strike="noStrike" cap="none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несклеена 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(иначе </a:t>
            </a:r>
            <a:r>
              <a:rPr lang="ru" sz="18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1=</a:t>
            </a:r>
            <a:r>
              <a:rPr lang="ru" sz="1800" b="1" i="1" u="none" strike="noStrike" cap="none" dirty="0" smtClean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1" i="1" u="none" strike="noStrike" cap="none" baseline="-25000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1  </a:t>
            </a:r>
            <a:r>
              <a:rPr lang="ru" sz="1800" b="1" i="0" u="none" strike="noStrike" cap="none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= </a:t>
            </a:r>
            <a:r>
              <a:rPr lang="ru" sz="1800" b="1" i="1" u="none" strike="noStrike" cap="none" dirty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q</a:t>
            </a:r>
            <a:r>
              <a:rPr lang="ru" sz="1800" b="1" i="1" u="none" strike="noStrike" cap="none" baseline="-25000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1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). </a:t>
            </a:r>
            <a:r>
              <a:rPr lang="ru" sz="1800" b="0" i="0" u="none" strike="noStrike" cap="none" dirty="0" smtClean="0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Пусть </a:t>
            </a:r>
            <a:r>
              <a:rPr lang="ru" sz="1800" b="0" i="0" u="sng" strike="noStrike" cap="none" dirty="0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это </a:t>
            </a:r>
            <a:r>
              <a:rPr lang="ru" sz="1800" b="1" i="1" u="sng" strike="noStrike" cap="none" dirty="0">
                <a:solidFill>
                  <a:srgbClr val="C00000"/>
                </a:solidFill>
                <a:latin typeface="+mn-lt"/>
                <a:ea typeface="Lato"/>
                <a:cs typeface="Lato"/>
                <a:sym typeface="Lato"/>
              </a:rPr>
              <a:t>p </a:t>
            </a:r>
            <a:r>
              <a:rPr lang="ru" sz="1800" b="0" i="0" u="sng" strike="noStrike" cap="none" dirty="0">
                <a:solidFill>
                  <a:srgbClr val="000000"/>
                </a:solidFill>
                <a:latin typeface="+mn-lt"/>
                <a:sym typeface="Arial"/>
              </a:rPr>
              <a:t>в </a:t>
            </a:r>
            <a:r>
              <a:rPr lang="en-US" sz="1800" b="1" i="1" u="sng" strike="noStrike" cap="none" dirty="0" smtClean="0">
                <a:solidFill>
                  <a:srgbClr val="C00000"/>
                </a:solidFill>
                <a:latin typeface="+mn-lt"/>
                <a:ea typeface="Lato"/>
                <a:cs typeface="Lato"/>
                <a:sym typeface="Lato"/>
              </a:rPr>
              <a:t>r</a:t>
            </a:r>
            <a:r>
              <a:rPr lang="ru" sz="1800" b="0" i="0" u="none" strike="noStrike" cap="none" dirty="0" smtClean="0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; </a:t>
            </a:r>
            <a:r>
              <a:rPr lang="ru-RU" sz="1800" dirty="0" smtClean="0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если</a:t>
            </a:r>
            <a:r>
              <a:rPr lang="ru" sz="1800" b="0" i="0" u="none" strike="noStrike" cap="none" dirty="0" smtClean="0">
                <a:solidFill>
                  <a:schemeClr val="dk2"/>
                </a:solidFill>
                <a:latin typeface="+mn-lt"/>
                <a:ea typeface="Lato"/>
                <a:cs typeface="Lato"/>
                <a:sym typeface="Lato"/>
              </a:rPr>
              <a:t> </a:t>
            </a:r>
            <a:r>
              <a:rPr lang="ru" sz="1800" b="1" i="1" u="none" strike="noStrike" cap="none" dirty="0">
                <a:solidFill>
                  <a:srgbClr val="C00000"/>
                </a:solidFill>
                <a:latin typeface="+mn-lt"/>
                <a:ea typeface="Lato"/>
                <a:cs typeface="Lato"/>
                <a:sym typeface="Lato"/>
              </a:rPr>
              <a:t>p </a:t>
            </a:r>
            <a:r>
              <a:rPr lang="ru" sz="1800" b="0" i="0" u="none" strike="noStrike" cap="none" dirty="0">
                <a:solidFill>
                  <a:srgbClr val="00B0F0"/>
                </a:solidFill>
                <a:latin typeface="+mn-lt"/>
                <a:ea typeface="Lato"/>
                <a:cs typeface="Lato"/>
                <a:sym typeface="Lato"/>
              </a:rPr>
              <a:t>несклеен </a:t>
            </a:r>
            <a:r>
              <a:rPr lang="ru" sz="1800" b="0" i="0" u="none" strike="noStrike" cap="none" dirty="0">
                <a:solidFill>
                  <a:srgbClr val="00B0F0"/>
                </a:solidFill>
                <a:latin typeface="Lato"/>
                <a:ea typeface="Lato"/>
                <a:cs typeface="Lato"/>
                <a:sym typeface="Lato"/>
              </a:rPr>
              <a:t>ещё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в </a:t>
            </a:r>
            <a:r>
              <a:rPr lang="ru" sz="1800" b="0" i="0" u="none" strike="noStrike" cap="none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хотя бы в одном листе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, а в </a:t>
            </a:r>
            <a:r>
              <a:rPr lang="ru" sz="1800" b="1" i="1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 </a:t>
            </a:r>
            <a:r>
              <a:rPr lang="ru" sz="1800" b="1" i="1" u="none" strike="noStrike" cap="none" dirty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p 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склеен. Тогда </a:t>
            </a:r>
            <a:r>
              <a:rPr lang="ru" sz="1800" b="1" i="1" u="none" strike="noStrike" cap="none" dirty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-сценарий не минимален, так как выгоднее в </a:t>
            </a:r>
            <a:r>
              <a:rPr lang="ru" sz="1800" b="1" i="1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взять «</a:t>
            </a:r>
            <a:r>
              <a:rPr lang="ru" sz="1800" b="1" i="1" u="none" strike="noStrike" cap="none" dirty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p</a:t>
            </a:r>
            <a:r>
              <a:rPr lang="ru" sz="1800" b="0" i="0" u="none" strike="noStrike" cap="none" dirty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несклеен</a:t>
            </a:r>
            <a:r>
              <a:rPr lang="ru" sz="1800" b="0" i="0" u="none" strike="noStrike" cap="none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».</a:t>
            </a:r>
            <a:r>
              <a:rPr lang="en-US" sz="1800" b="0" i="0" u="none" strike="noStrike" cap="none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ru-RU" sz="1800" b="0" i="0" u="none" strike="noStrike" cap="none" dirty="0" smtClean="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Иначе </a:t>
            </a:r>
            <a:r>
              <a:rPr lang="ru" sz="1800" b="1" i="1" dirty="0" smtClean="0">
                <a:solidFill>
                  <a:srgbClr val="C00000"/>
                </a:solidFill>
                <a:latin typeface="Lato"/>
                <a:ea typeface="Lato"/>
                <a:cs typeface="Lato"/>
                <a:sym typeface="Lato"/>
              </a:rPr>
              <a:t>q</a:t>
            </a:r>
            <a:r>
              <a:rPr lang="ru" sz="1800" dirty="0" smtClean="0">
                <a:solidFill>
                  <a:schemeClr val="bg2"/>
                </a:solidFill>
                <a:latin typeface="Lato"/>
                <a:ea typeface="Lato"/>
                <a:cs typeface="Lato"/>
                <a:sym typeface="Lato"/>
              </a:rPr>
              <a:t> несклеен в листьях,</a:t>
            </a:r>
            <a:r>
              <a:rPr lang="ru" sz="1800" b="1" dirty="0" smtClean="0">
                <a:solidFill>
                  <a:schemeClr val="bg2"/>
                </a:solidFill>
                <a:latin typeface="Lato"/>
                <a:ea typeface="Lato"/>
                <a:cs typeface="Lato"/>
                <a:sym typeface="Euclid Symbol"/>
              </a:rPr>
              <a:t></a:t>
            </a:r>
            <a:endParaRPr sz="1800" b="1" u="none" strike="noStrike" cap="none" dirty="0">
              <a:solidFill>
                <a:schemeClr val="bg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1695</Words>
  <Application>Microsoft Office PowerPoint</Application>
  <PresentationFormat>Экран (16:9)</PresentationFormat>
  <Paragraphs>203</Paragraphs>
  <Slides>20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Lato</vt:lpstr>
      <vt:lpstr>Euclid Math Two</vt:lpstr>
      <vt:lpstr>Playfair Display</vt:lpstr>
      <vt:lpstr>Euclid Symbol</vt:lpstr>
      <vt:lpstr>Coral</vt:lpstr>
      <vt:lpstr>Задача SCJ-реконструкция для произвольного дерева с произвольными ценами и алгоритм для 2-star дерева.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Формулы для вычисления pv-yes  и pv-no  в вершине v для одного child w:</vt:lpstr>
      <vt:lpstr>Пример1 (по два цикла в каждом из трёх левых листов). Цены=1. В вершине u: pyes(u) = 0, pno(u) = 2 для p = (12,22); pyes(u)= 1, pno(u)= 1 для p = (3i,11) и p = (3i,21), где i любое; pyes = 2, pno = 0 для других p. В вершине r: pyes(r) = 3, pno(r) = 2 для p = (12,22); pyes = 3, pno = 2 для p = (32,11) и p = (32,21); pyes = 4, pno = 1 для p = (31,11) и p = (31,21); pyes = 3, pno = 1 для семи p которые склеены в r-leaf но не в u-leaf, e.g. (12,21); pyes = 4, pno = 0 для других p, e.g. (12,21). В M веса всех пар=рёбер 0, P r =; по ссылкам получим структуры в u. Справа результат: цена расстановки =14.</vt:lpstr>
      <vt:lpstr>Презентация PowerPoint</vt:lpstr>
      <vt:lpstr>Пример 2: тот же, но цены: cut=1, join=4. В вершине u: pyes(u) = 0, pno(u) = 8 для p = (12,22); pyes(u)= 1, pno(u)= 4 для p = (3i,11) и p = (3i,21), где i любое; pyes = 8, pno = 0 для других p. В вершине r: pyes(r) = 3,pno(r) = 4 для p = (12,22); pyes = 3, pno = 8 для p = (32,11) и p = (32,21); pyes = 4, pno = 4 для p = (31,11) и p = (31,21); pyes = 3, pno = 4 для семи p которые склеены в r-leaf но не в u-leaf, e.g. (12,21); и pyes = 4, pno = 0 для других p, e.g. (12,21)  В M веса: –1 for p = (12,22); –5 for p = (32,11) и p = (32,21); 0 for p = (31,11) и p = (31,21); –1 for the seven p that are joined at an r-leaf but not at a u-leaf; and 4 for other p. Паросочетание P r с весом –7 и рёбрами (32,11), (12,21), (22,31). Справа результат: цена расстановки =49.</vt:lpstr>
      <vt:lpstr>Презентация PowerPoint</vt:lpstr>
      <vt:lpstr>Задача и алгоритм SCJ-реконструкция для произвольного дерева с произвольными ценами.</vt:lpstr>
      <vt:lpstr>Дано дерево и структуры без петель в его листьях. Ищем минимальную расстановку. Алгоритм. Переходим к равному составу в листьях и по всему дереву! В расстановках разрешаются только рёбра, присутст-ие в листьях</vt:lpstr>
      <vt:lpstr>   </vt:lpstr>
      <vt:lpstr>Для каждой звезды для начальной расстановки X0  найдём (v) = c(X0v) – c(Rv ), где c(·) цена звезды, и найдём максимальную &gt;0 из этих разностей. В полученной звезде v заменим X0v на Rv и пересчитаем все  для звёзд, включающих эту v; остальные  не меняются. И повторим такой переход от полученной расстановки X1  к очередной расстановке X2, пока  остаётся строго положительным.   Лемма 2. На каждом шаге расстановка X  на звезде (с Rv в центре) по суммарной цене звезды минимальна относительно данных в корне и листьях звезды v. Доказательство. Для любого паросочетания P в v суммарная цена c(X) событий на звезде в v равна   Последняя сумма – константа, поэтому минимум c(X) достигается на паросочета-нии в v, у которого X  P минимально для весов pyes – pno , т.е. P = Rv . </vt:lpstr>
      <vt:lpstr>Поиск в M (1) минимального паросочетания с любыми весами выполняется переходом к (2) минимальному полному паросочетанию с неотрицательными весами.  Действительно, (1) минимальное паросочетание эквивалентна минимальному паросочетанию после обнуления всех положительных весов, и эквивалентна минимальному полному паросочетанию после обнуления, и эквивалентна (2) минимальному полному паросочетанию после обнуления и  добавления С=max(модуля всех этих весов).</vt:lpstr>
      <vt:lpstr>Итак, правило в Алгоритм. В графе М с заданными весами заменим положительные веса на нулевые, прибавим к полученным весам их максимальный модуль С.  Получим задачу (2) и найдём её решение.  В нём удалим все рёбра со строго положительными исходными весами, а рёбра исходно нулевого веса оставим в любом числе.  Например, удалим все рёбра с исходно нулевым весом.  Получим решение задачи (1). Алгоритм изложен кроме выбора начальной расстановки по дереву.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Vassily</cp:lastModifiedBy>
  <cp:revision>43</cp:revision>
  <dcterms:modified xsi:type="dcterms:W3CDTF">2023-03-06T18:21:33Z</dcterms:modified>
</cp:coreProperties>
</file>