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presProps.xml" ContentType="application/vnd.openxmlformats-officedocument.presentationml.presProps+xml"/>
  <Override PartName="/ppt/media/image12.wmf" ContentType="image/x-wmf"/>
  <Override PartName="/ppt/media/image1.png" ContentType="image/png"/>
  <Override PartName="/ppt/media/image2.jpeg" ContentType="image/jpeg"/>
  <Override PartName="/ppt/media/image8.png" ContentType="image/png"/>
  <Override PartName="/ppt/media/image14.wmf" ContentType="image/x-wmf"/>
  <Override PartName="/ppt/media/image3.png" ContentType="image/png"/>
  <Override PartName="/ppt/media/image15.wmf" ContentType="image/x-wmf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9.png" ContentType="image/png"/>
  <Override PartName="/ppt/media/image10.png" ContentType="image/png"/>
  <Override PartName="/ppt/media/image11.wmf" ContentType="image/x-wmf"/>
  <Override PartName="/ppt/media/image13.wmf" ContentType="image/x-wmf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  <Override PartName="/ppt/media/image24.png" ContentType="image/png"/>
  <Override PartName="/ppt/media/image25.wmf" ContentType="image/x-wmf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</p:sldIdLst>
  <p:sldSz cx="9144000" cy="51435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391320"/>
            <a:ext cx="8520120" cy="62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391320"/>
            <a:ext cx="8520120" cy="62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391320"/>
            <a:ext cx="8520120" cy="62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311760" y="391320"/>
            <a:ext cx="8520120" cy="62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311760" y="391320"/>
            <a:ext cx="8520120" cy="62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11760" y="391320"/>
            <a:ext cx="8520120" cy="62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11760" y="391320"/>
            <a:ext cx="8520120" cy="62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311760" y="391320"/>
            <a:ext cx="8520120" cy="2901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11760" y="391320"/>
            <a:ext cx="8520120" cy="62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391320"/>
            <a:ext cx="8520120" cy="62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11760" y="391320"/>
            <a:ext cx="8520120" cy="62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11760" y="391320"/>
            <a:ext cx="8520120" cy="62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11760" y="391320"/>
            <a:ext cx="8520120" cy="62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11760" y="391320"/>
            <a:ext cx="8520120" cy="62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11760" y="391320"/>
            <a:ext cx="8520120" cy="62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391320"/>
            <a:ext cx="8520120" cy="62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391320"/>
            <a:ext cx="8520120" cy="62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391320"/>
            <a:ext cx="8520120" cy="62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11760" y="391320"/>
            <a:ext cx="8520120" cy="2901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391320"/>
            <a:ext cx="8520120" cy="62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1760" y="391320"/>
            <a:ext cx="8520120" cy="62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391320"/>
            <a:ext cx="8520120" cy="62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391320"/>
            <a:ext cx="8520120" cy="6256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89000"/>
          </a:bodyPr>
          <a:p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490240" y="4681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F20EE7DC-692C-482E-BC8B-A67165CB2E69}" type="slidenum">
              <a:rPr b="0" lang="ru" sz="1000" spc="-1" strike="noStrike">
                <a:solidFill>
                  <a:srgbClr val="5e696c"/>
                </a:solidFill>
                <a:latin typeface="Lato"/>
                <a:ea typeface="Lato"/>
              </a:rPr>
              <a:t>&lt;номер&gt;</a:t>
            </a:fld>
            <a:endParaRPr b="0" lang="ru-RU" sz="10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216000" indent="-216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10;p15"/>
          <p:cNvSpPr/>
          <p:nvPr/>
        </p:nvSpPr>
        <p:spPr>
          <a:xfrm>
            <a:off x="0" y="5045760"/>
            <a:ext cx="9143640" cy="97560"/>
          </a:xfrm>
          <a:prstGeom prst="rect">
            <a:avLst/>
          </a:prstGeom>
          <a:solidFill>
            <a:schemeClr val="dk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11760" y="391320"/>
            <a:ext cx="8520120" cy="6256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89000"/>
          </a:bodyPr>
          <a:p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sldNum"/>
          </p:nvPr>
        </p:nvSpPr>
        <p:spPr>
          <a:xfrm>
            <a:off x="8490240" y="4681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C3E76EA0-6A27-4DBE-8282-7F7B73BC41A6}" type="slidenum">
              <a:rPr b="0" lang="ru" sz="1000" spc="-1" strike="noStrike">
                <a:solidFill>
                  <a:srgbClr val="5e696c"/>
                </a:solidFill>
                <a:latin typeface="Lato"/>
                <a:ea typeface="Lato"/>
              </a:rPr>
              <a:t>&lt;номер&gt;</a:t>
            </a:fld>
            <a:endParaRPr b="0" lang="ru-RU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slideLayout" Target="../slideLayouts/slideLayout1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6" Type="http://schemas.openxmlformats.org/officeDocument/2006/relationships/image" Target="../media/image14.wmf"/><Relationship Id="rId7" Type="http://schemas.openxmlformats.org/officeDocument/2006/relationships/image" Target="../media/image15.wmf"/><Relationship Id="rId8" Type="http://schemas.openxmlformats.org/officeDocument/2006/relationships/slideLayout" Target="../slideLayouts/slideLayout5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png"/><Relationship Id="rId3" Type="http://schemas.openxmlformats.org/officeDocument/2006/relationships/slideLayout" Target="../slideLayouts/slideLayout5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8" Type="http://schemas.openxmlformats.org/officeDocument/2006/relationships/slideLayout" Target="../slideLayouts/slideLayout5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image" Target="../media/image25.wmf"/><Relationship Id="rId2" Type="http://schemas.openxmlformats.org/officeDocument/2006/relationships/slideLayout" Target="../slideLayouts/slideLayout5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0" y="1014480"/>
            <a:ext cx="9143640" cy="20116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9000"/>
          </a:bodyPr>
          <a:p>
            <a:pPr algn="ctr">
              <a:lnSpc>
                <a:spcPct val="200000"/>
              </a:lnSpc>
            </a:pPr>
            <a:r>
              <a:rPr b="1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Задача SCJ</a:t>
            </a:r>
            <a:r>
              <a:rPr b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-реконструкция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 </a:t>
            </a:r>
            <a:br/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для произвольного дерева с произвольными ценами и </a:t>
            </a:r>
            <a:br/>
            <a:r>
              <a:rPr b="1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алгоритм </a:t>
            </a:r>
            <a:r>
              <a:rPr b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для</a:t>
            </a:r>
            <a:r>
              <a:rPr b="1" lang="en-US" sz="2000" spc="-1" strike="noStrike">
                <a:solidFill>
                  <a:srgbClr val="5e696c"/>
                </a:solidFill>
                <a:latin typeface="Arial"/>
                <a:ea typeface="Arial"/>
              </a:rPr>
              <a:t> </a:t>
            </a:r>
            <a:r>
              <a:rPr b="1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2-</a:t>
            </a:r>
            <a:r>
              <a:rPr b="1" i="1" lang="en-US" sz="2000" spc="-1" strike="noStrike">
                <a:solidFill>
                  <a:srgbClr val="5e696c"/>
                </a:solidFill>
                <a:latin typeface="Arial"/>
                <a:ea typeface="Arial"/>
              </a:rPr>
              <a:t>star</a:t>
            </a:r>
            <a:r>
              <a:rPr b="0" i="1" lang="en-US" sz="2000" spc="-1" strike="noStrike">
                <a:solidFill>
                  <a:srgbClr val="5e696c"/>
                </a:solidFill>
                <a:latin typeface="Arial"/>
                <a:ea typeface="Arial"/>
              </a:rPr>
              <a:t> </a:t>
            </a:r>
            <a:r>
              <a:rPr b="0" i="1" lang="ru-RU" sz="2000" spc="-1" strike="noStrike">
                <a:solidFill>
                  <a:srgbClr val="5e696c"/>
                </a:solidFill>
                <a:latin typeface="Arial"/>
                <a:ea typeface="Arial"/>
              </a:rPr>
              <a:t>дерева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"/>
          <p:cNvSpPr txBox="1"/>
          <p:nvPr/>
        </p:nvSpPr>
        <p:spPr>
          <a:xfrm>
            <a:off x="1800000" y="180000"/>
            <a:ext cx="48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Как строить алгоритм?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96" name=""/>
          <p:cNvSpPr/>
          <p:nvPr/>
        </p:nvSpPr>
        <p:spPr>
          <a:xfrm flipH="1">
            <a:off x="576000" y="1476000"/>
            <a:ext cx="36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97" name=""/>
          <p:cNvSpPr/>
          <p:nvPr/>
        </p:nvSpPr>
        <p:spPr>
          <a:xfrm>
            <a:off x="936000" y="1476000"/>
            <a:ext cx="18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98" name=""/>
          <p:cNvSpPr/>
          <p:nvPr/>
        </p:nvSpPr>
        <p:spPr>
          <a:xfrm>
            <a:off x="936000" y="936000"/>
            <a:ext cx="0" cy="540000"/>
          </a:xfrm>
          <a:prstGeom prst="line">
            <a:avLst/>
          </a:prstGeom>
          <a:ln cap="rnd" w="0">
            <a:solidFill>
              <a:srgbClr val="000000"/>
            </a:solidFill>
            <a:prstDash val="sysDot"/>
          </a:ln>
        </p:spPr>
        <p:style>
          <a:lnRef idx="0"/>
          <a:fillRef idx="0"/>
          <a:effectRef idx="0"/>
          <a:fontRef idx="minor"/>
        </p:style>
      </p:sp>
      <p:sp>
        <p:nvSpPr>
          <p:cNvPr id="499" name=""/>
          <p:cNvSpPr txBox="1"/>
          <p:nvPr/>
        </p:nvSpPr>
        <p:spPr>
          <a:xfrm>
            <a:off x="432000" y="1980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00" name=""/>
          <p:cNvSpPr txBox="1"/>
          <p:nvPr/>
        </p:nvSpPr>
        <p:spPr>
          <a:xfrm>
            <a:off x="972000" y="1980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01" name=""/>
          <p:cNvSpPr txBox="1"/>
          <p:nvPr/>
        </p:nvSpPr>
        <p:spPr>
          <a:xfrm>
            <a:off x="720000" y="1224000"/>
            <a:ext cx="324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?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02" name=""/>
          <p:cNvSpPr/>
          <p:nvPr/>
        </p:nvSpPr>
        <p:spPr>
          <a:xfrm flipH="1">
            <a:off x="3276000" y="1476000"/>
            <a:ext cx="36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03" name=""/>
          <p:cNvSpPr/>
          <p:nvPr/>
        </p:nvSpPr>
        <p:spPr>
          <a:xfrm>
            <a:off x="3636000" y="1476000"/>
            <a:ext cx="18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04" name=""/>
          <p:cNvSpPr/>
          <p:nvPr/>
        </p:nvSpPr>
        <p:spPr>
          <a:xfrm flipH="1">
            <a:off x="3636000" y="900000"/>
            <a:ext cx="504000" cy="576000"/>
          </a:xfrm>
          <a:prstGeom prst="line">
            <a:avLst/>
          </a:prstGeom>
          <a:ln cap="rnd"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05" name=""/>
          <p:cNvSpPr txBox="1"/>
          <p:nvPr/>
        </p:nvSpPr>
        <p:spPr>
          <a:xfrm>
            <a:off x="3132000" y="1980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06" name=""/>
          <p:cNvSpPr txBox="1"/>
          <p:nvPr/>
        </p:nvSpPr>
        <p:spPr>
          <a:xfrm>
            <a:off x="3672000" y="1980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07" name=""/>
          <p:cNvSpPr/>
          <p:nvPr/>
        </p:nvSpPr>
        <p:spPr>
          <a:xfrm flipH="1">
            <a:off x="4212000" y="1476000"/>
            <a:ext cx="36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08" name=""/>
          <p:cNvSpPr/>
          <p:nvPr/>
        </p:nvSpPr>
        <p:spPr>
          <a:xfrm>
            <a:off x="4572000" y="1476000"/>
            <a:ext cx="18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09" name=""/>
          <p:cNvSpPr/>
          <p:nvPr/>
        </p:nvSpPr>
        <p:spPr>
          <a:xfrm>
            <a:off x="4140000" y="900000"/>
            <a:ext cx="432000" cy="576000"/>
          </a:xfrm>
          <a:prstGeom prst="line">
            <a:avLst/>
          </a:prstGeom>
          <a:ln cap="rnd"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10" name=""/>
          <p:cNvSpPr txBox="1"/>
          <p:nvPr/>
        </p:nvSpPr>
        <p:spPr>
          <a:xfrm>
            <a:off x="4068000" y="1980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11" name=""/>
          <p:cNvSpPr txBox="1"/>
          <p:nvPr/>
        </p:nvSpPr>
        <p:spPr>
          <a:xfrm>
            <a:off x="4608000" y="1980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12" name=""/>
          <p:cNvSpPr/>
          <p:nvPr/>
        </p:nvSpPr>
        <p:spPr>
          <a:xfrm flipH="1">
            <a:off x="2052000" y="3600000"/>
            <a:ext cx="36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13" name=""/>
          <p:cNvSpPr/>
          <p:nvPr/>
        </p:nvSpPr>
        <p:spPr>
          <a:xfrm>
            <a:off x="2412000" y="3600000"/>
            <a:ext cx="18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14" name=""/>
          <p:cNvSpPr/>
          <p:nvPr/>
        </p:nvSpPr>
        <p:spPr>
          <a:xfrm flipH="1">
            <a:off x="2412000" y="3024000"/>
            <a:ext cx="504000" cy="576000"/>
          </a:xfrm>
          <a:prstGeom prst="line">
            <a:avLst/>
          </a:prstGeom>
          <a:ln cap="rnd"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15" name=""/>
          <p:cNvSpPr txBox="1"/>
          <p:nvPr/>
        </p:nvSpPr>
        <p:spPr>
          <a:xfrm>
            <a:off x="1908000" y="4104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16" name=""/>
          <p:cNvSpPr txBox="1"/>
          <p:nvPr/>
        </p:nvSpPr>
        <p:spPr>
          <a:xfrm>
            <a:off x="2448000" y="4104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17" name=""/>
          <p:cNvSpPr/>
          <p:nvPr/>
        </p:nvSpPr>
        <p:spPr>
          <a:xfrm flipH="1">
            <a:off x="2988000" y="3600000"/>
            <a:ext cx="36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18" name=""/>
          <p:cNvSpPr/>
          <p:nvPr/>
        </p:nvSpPr>
        <p:spPr>
          <a:xfrm>
            <a:off x="3348000" y="3600000"/>
            <a:ext cx="18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19" name=""/>
          <p:cNvSpPr/>
          <p:nvPr/>
        </p:nvSpPr>
        <p:spPr>
          <a:xfrm>
            <a:off x="2916000" y="3024000"/>
            <a:ext cx="432000" cy="576000"/>
          </a:xfrm>
          <a:prstGeom prst="line">
            <a:avLst/>
          </a:prstGeom>
          <a:ln cap="rnd"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20" name=""/>
          <p:cNvSpPr txBox="1"/>
          <p:nvPr/>
        </p:nvSpPr>
        <p:spPr>
          <a:xfrm>
            <a:off x="2844000" y="4104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21" name=""/>
          <p:cNvSpPr txBox="1"/>
          <p:nvPr/>
        </p:nvSpPr>
        <p:spPr>
          <a:xfrm>
            <a:off x="3384000" y="4104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22" name=""/>
          <p:cNvSpPr txBox="1"/>
          <p:nvPr/>
        </p:nvSpPr>
        <p:spPr>
          <a:xfrm>
            <a:off x="2160000" y="3348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23" name=""/>
          <p:cNvSpPr txBox="1"/>
          <p:nvPr/>
        </p:nvSpPr>
        <p:spPr>
          <a:xfrm>
            <a:off x="2700000" y="2736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24" name=""/>
          <p:cNvSpPr txBox="1"/>
          <p:nvPr/>
        </p:nvSpPr>
        <p:spPr>
          <a:xfrm>
            <a:off x="3276000" y="3348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25" name=""/>
          <p:cNvSpPr/>
          <p:nvPr/>
        </p:nvSpPr>
        <p:spPr>
          <a:xfrm flipH="1">
            <a:off x="4752000" y="3600000"/>
            <a:ext cx="36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26" name=""/>
          <p:cNvSpPr/>
          <p:nvPr/>
        </p:nvSpPr>
        <p:spPr>
          <a:xfrm>
            <a:off x="5112000" y="3600000"/>
            <a:ext cx="18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27" name=""/>
          <p:cNvSpPr/>
          <p:nvPr/>
        </p:nvSpPr>
        <p:spPr>
          <a:xfrm flipH="1">
            <a:off x="5112000" y="3024000"/>
            <a:ext cx="504000" cy="576000"/>
          </a:xfrm>
          <a:prstGeom prst="line">
            <a:avLst/>
          </a:prstGeom>
          <a:ln cap="rnd"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28" name=""/>
          <p:cNvSpPr txBox="1"/>
          <p:nvPr/>
        </p:nvSpPr>
        <p:spPr>
          <a:xfrm>
            <a:off x="4608000" y="4104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29" name=""/>
          <p:cNvSpPr txBox="1"/>
          <p:nvPr/>
        </p:nvSpPr>
        <p:spPr>
          <a:xfrm>
            <a:off x="5148000" y="4104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30" name=""/>
          <p:cNvSpPr/>
          <p:nvPr/>
        </p:nvSpPr>
        <p:spPr>
          <a:xfrm flipH="1">
            <a:off x="5688000" y="3600000"/>
            <a:ext cx="36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31" name=""/>
          <p:cNvSpPr/>
          <p:nvPr/>
        </p:nvSpPr>
        <p:spPr>
          <a:xfrm>
            <a:off x="6048000" y="3600000"/>
            <a:ext cx="18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32" name=""/>
          <p:cNvSpPr/>
          <p:nvPr/>
        </p:nvSpPr>
        <p:spPr>
          <a:xfrm>
            <a:off x="5616000" y="3024000"/>
            <a:ext cx="432000" cy="576000"/>
          </a:xfrm>
          <a:prstGeom prst="line">
            <a:avLst/>
          </a:prstGeom>
          <a:ln cap="rnd"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33" name=""/>
          <p:cNvSpPr txBox="1"/>
          <p:nvPr/>
        </p:nvSpPr>
        <p:spPr>
          <a:xfrm>
            <a:off x="5544000" y="4104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34" name=""/>
          <p:cNvSpPr txBox="1"/>
          <p:nvPr/>
        </p:nvSpPr>
        <p:spPr>
          <a:xfrm>
            <a:off x="6084000" y="4104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35" name=""/>
          <p:cNvSpPr txBox="1"/>
          <p:nvPr/>
        </p:nvSpPr>
        <p:spPr>
          <a:xfrm>
            <a:off x="4860000" y="3348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36" name=""/>
          <p:cNvSpPr txBox="1"/>
          <p:nvPr/>
        </p:nvSpPr>
        <p:spPr>
          <a:xfrm>
            <a:off x="5904000" y="2952000"/>
            <a:ext cx="108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ru-RU" sz="1000" spc="-1" strike="noStrike">
                <a:latin typeface="Arial"/>
                <a:ea typeface="Microsoft YaHei"/>
              </a:rPr>
              <a:t>Цена</a:t>
            </a:r>
            <a:r>
              <a:rPr b="0" lang="ru-RU" sz="1000" spc="-1" strike="noStrike">
                <a:latin typeface="Arial"/>
              </a:rPr>
              <a:t> ≥ 2</a:t>
            </a:r>
            <a:endParaRPr b="0" lang="ru-RU" sz="1000" spc="-1" strike="noStrike">
              <a:latin typeface="Arial"/>
            </a:endParaRPr>
          </a:p>
        </p:txBody>
      </p:sp>
      <p:sp>
        <p:nvSpPr>
          <p:cNvPr id="537" name=""/>
          <p:cNvSpPr txBox="1"/>
          <p:nvPr/>
        </p:nvSpPr>
        <p:spPr>
          <a:xfrm>
            <a:off x="3240000" y="2899800"/>
            <a:ext cx="108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ru-RU" sz="1000" spc="-1" strike="noStrike">
                <a:latin typeface="Arial"/>
                <a:ea typeface="Microsoft YaHei"/>
              </a:rPr>
              <a:t>Цена = 1</a:t>
            </a:r>
            <a:endParaRPr b="0" lang="ru-RU" sz="1000" spc="-1" strike="noStrike">
              <a:latin typeface="Arial"/>
            </a:endParaRPr>
          </a:p>
        </p:txBody>
      </p:sp>
      <p:sp>
        <p:nvSpPr>
          <p:cNvPr id="538" name=""/>
          <p:cNvSpPr txBox="1"/>
          <p:nvPr/>
        </p:nvSpPr>
        <p:spPr>
          <a:xfrm>
            <a:off x="6480000" y="900000"/>
            <a:ext cx="2484000" cy="1114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Тут непонятно, что ставить в вершину. Это зависит от более далёких вершин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39" name=""/>
          <p:cNvSpPr txBox="1"/>
          <p:nvPr/>
        </p:nvSpPr>
        <p:spPr>
          <a:xfrm>
            <a:off x="6660000" y="3060000"/>
            <a:ext cx="2520000" cy="1114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Если бы в соседней ветке стояли не 0, а 1, то надо было бы ставить 1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"/>
          <p:cNvSpPr txBox="1"/>
          <p:nvPr/>
        </p:nvSpPr>
        <p:spPr>
          <a:xfrm>
            <a:off x="648000" y="360000"/>
            <a:ext cx="6300000" cy="689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400" spc="-1" strike="noStrike">
                <a:latin typeface="Arial"/>
              </a:rPr>
              <a:t>Поскольку в случае, когда среди потомков поровну 0 и 1 сразу понять, чему должно быть равно значение в вершине нельзя, будем в ней хранить значение 0,5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541" name=""/>
          <p:cNvSpPr txBox="1"/>
          <p:nvPr/>
        </p:nvSpPr>
        <p:spPr>
          <a:xfrm>
            <a:off x="540000" y="1440000"/>
            <a:ext cx="5940000" cy="1289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400" spc="-1" strike="noStrike">
                <a:latin typeface="Arial"/>
              </a:rPr>
              <a:t>Как теперь работать со значениями 0,5 в будущем? Просто складывать со всеми остальными значениями. </a:t>
            </a:r>
            <a:endParaRPr b="0" lang="ru-RU" sz="1400" spc="-1" strike="noStrike">
              <a:latin typeface="Arial"/>
            </a:endParaRPr>
          </a:p>
          <a:p>
            <a:r>
              <a:rPr b="0" lang="ru-RU" sz="1400" spc="-1" strike="noStrike">
                <a:latin typeface="Arial"/>
              </a:rPr>
              <a:t>Если результат строго больше половины от количества потомков, то пишем 1. </a:t>
            </a:r>
            <a:endParaRPr b="0" lang="ru-RU" sz="1400" spc="-1" strike="noStrike">
              <a:latin typeface="Arial"/>
            </a:endParaRPr>
          </a:p>
          <a:p>
            <a:r>
              <a:rPr b="0" lang="ru-RU" sz="1400" spc="-1" strike="noStrike">
                <a:latin typeface="Arial"/>
              </a:rPr>
              <a:t>Если равен половине, то пишем 0,5. </a:t>
            </a:r>
            <a:endParaRPr b="0" lang="ru-RU" sz="1400" spc="-1" strike="noStrike">
              <a:latin typeface="Arial"/>
            </a:endParaRPr>
          </a:p>
          <a:p>
            <a:r>
              <a:rPr b="0" lang="ru-RU" sz="1400" spc="-1" strike="noStrike">
                <a:latin typeface="Arial"/>
              </a:rPr>
              <a:t>Если меньше половины, то пишем 0.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542" name=""/>
          <p:cNvSpPr/>
          <p:nvPr/>
        </p:nvSpPr>
        <p:spPr>
          <a:xfrm flipH="1">
            <a:off x="720000" y="3636000"/>
            <a:ext cx="36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43" name=""/>
          <p:cNvSpPr/>
          <p:nvPr/>
        </p:nvSpPr>
        <p:spPr>
          <a:xfrm>
            <a:off x="1080000" y="3636000"/>
            <a:ext cx="18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44" name=""/>
          <p:cNvSpPr/>
          <p:nvPr/>
        </p:nvSpPr>
        <p:spPr>
          <a:xfrm>
            <a:off x="1080000" y="3096000"/>
            <a:ext cx="0" cy="540000"/>
          </a:xfrm>
          <a:prstGeom prst="line">
            <a:avLst/>
          </a:prstGeom>
          <a:ln cap="rnd" w="0">
            <a:solidFill>
              <a:srgbClr val="000000"/>
            </a:solidFill>
            <a:prstDash val="sysDot"/>
          </a:ln>
        </p:spPr>
        <p:style>
          <a:lnRef idx="0"/>
          <a:fillRef idx="0"/>
          <a:effectRef idx="0"/>
          <a:fontRef idx="minor"/>
        </p:style>
      </p:sp>
      <p:sp>
        <p:nvSpPr>
          <p:cNvPr id="545" name=""/>
          <p:cNvSpPr txBox="1"/>
          <p:nvPr/>
        </p:nvSpPr>
        <p:spPr>
          <a:xfrm>
            <a:off x="576000" y="4140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46" name=""/>
          <p:cNvSpPr txBox="1"/>
          <p:nvPr/>
        </p:nvSpPr>
        <p:spPr>
          <a:xfrm>
            <a:off x="1116000" y="4140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47" name=""/>
          <p:cNvSpPr txBox="1"/>
          <p:nvPr/>
        </p:nvSpPr>
        <p:spPr>
          <a:xfrm>
            <a:off x="864000" y="3384000"/>
            <a:ext cx="324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?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48" name=""/>
          <p:cNvSpPr/>
          <p:nvPr/>
        </p:nvSpPr>
        <p:spPr>
          <a:xfrm>
            <a:off x="1980000" y="3420000"/>
            <a:ext cx="720000" cy="360000"/>
          </a:xfrm>
          <a:custGeom>
            <a:avLst/>
            <a:gdLst/>
            <a:ahLst/>
            <a:rect l="0" t="0" r="r" b="b"/>
            <a:pathLst>
              <a:path w="2002" h="1002">
                <a:moveTo>
                  <a:pt x="0" y="250"/>
                </a:moveTo>
                <a:lnTo>
                  <a:pt x="1500" y="250"/>
                </a:lnTo>
                <a:lnTo>
                  <a:pt x="1500" y="0"/>
                </a:lnTo>
                <a:lnTo>
                  <a:pt x="2001" y="500"/>
                </a:lnTo>
                <a:lnTo>
                  <a:pt x="1500" y="1001"/>
                </a:lnTo>
                <a:lnTo>
                  <a:pt x="1500" y="750"/>
                </a:lnTo>
                <a:lnTo>
                  <a:pt x="0" y="750"/>
                </a:lnTo>
                <a:lnTo>
                  <a:pt x="0" y="250"/>
                </a:lnTo>
              </a:path>
            </a:pathLst>
          </a:custGeom>
          <a:solidFill>
            <a:srgbClr val="000000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49" name=""/>
          <p:cNvSpPr/>
          <p:nvPr/>
        </p:nvSpPr>
        <p:spPr>
          <a:xfrm flipH="1">
            <a:off x="3240000" y="3600000"/>
            <a:ext cx="36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50" name=""/>
          <p:cNvSpPr/>
          <p:nvPr/>
        </p:nvSpPr>
        <p:spPr>
          <a:xfrm>
            <a:off x="3600000" y="3600000"/>
            <a:ext cx="18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51" name=""/>
          <p:cNvSpPr/>
          <p:nvPr/>
        </p:nvSpPr>
        <p:spPr>
          <a:xfrm>
            <a:off x="3600000" y="3060000"/>
            <a:ext cx="0" cy="540000"/>
          </a:xfrm>
          <a:prstGeom prst="line">
            <a:avLst/>
          </a:prstGeom>
          <a:ln cap="rnd" w="0">
            <a:solidFill>
              <a:srgbClr val="000000"/>
            </a:solidFill>
            <a:prstDash val="sysDot"/>
          </a:ln>
        </p:spPr>
        <p:style>
          <a:lnRef idx="0"/>
          <a:fillRef idx="0"/>
          <a:effectRef idx="0"/>
          <a:fontRef idx="minor"/>
        </p:style>
      </p:sp>
      <p:sp>
        <p:nvSpPr>
          <p:cNvPr id="552" name=""/>
          <p:cNvSpPr txBox="1"/>
          <p:nvPr/>
        </p:nvSpPr>
        <p:spPr>
          <a:xfrm>
            <a:off x="3096000" y="4104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53" name=""/>
          <p:cNvSpPr txBox="1"/>
          <p:nvPr/>
        </p:nvSpPr>
        <p:spPr>
          <a:xfrm>
            <a:off x="3636000" y="4104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54" name=""/>
          <p:cNvSpPr txBox="1"/>
          <p:nvPr/>
        </p:nvSpPr>
        <p:spPr>
          <a:xfrm>
            <a:off x="3168000" y="3348000"/>
            <a:ext cx="648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0.5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55" name=""/>
          <p:cNvSpPr/>
          <p:nvPr/>
        </p:nvSpPr>
        <p:spPr>
          <a:xfrm flipH="1">
            <a:off x="4716000" y="3600000"/>
            <a:ext cx="36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56" name=""/>
          <p:cNvSpPr/>
          <p:nvPr/>
        </p:nvSpPr>
        <p:spPr>
          <a:xfrm>
            <a:off x="5076000" y="3600000"/>
            <a:ext cx="18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57" name=""/>
          <p:cNvSpPr/>
          <p:nvPr/>
        </p:nvSpPr>
        <p:spPr>
          <a:xfrm>
            <a:off x="5076000" y="3060000"/>
            <a:ext cx="0" cy="540000"/>
          </a:xfrm>
          <a:prstGeom prst="line">
            <a:avLst/>
          </a:prstGeom>
          <a:ln cap="rnd" w="0">
            <a:solidFill>
              <a:srgbClr val="000000"/>
            </a:solidFill>
            <a:prstDash val="sysDot"/>
          </a:ln>
        </p:spPr>
        <p:style>
          <a:lnRef idx="0"/>
          <a:fillRef idx="0"/>
          <a:effectRef idx="0"/>
          <a:fontRef idx="minor"/>
        </p:style>
      </p:sp>
      <p:sp>
        <p:nvSpPr>
          <p:cNvPr id="558" name=""/>
          <p:cNvSpPr txBox="1"/>
          <p:nvPr/>
        </p:nvSpPr>
        <p:spPr>
          <a:xfrm>
            <a:off x="4320000" y="3960000"/>
            <a:ext cx="648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0.5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59" name=""/>
          <p:cNvSpPr txBox="1"/>
          <p:nvPr/>
        </p:nvSpPr>
        <p:spPr>
          <a:xfrm>
            <a:off x="5112000" y="4104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60" name=""/>
          <p:cNvSpPr txBox="1"/>
          <p:nvPr/>
        </p:nvSpPr>
        <p:spPr>
          <a:xfrm>
            <a:off x="4644000" y="3348000"/>
            <a:ext cx="648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?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61" name=""/>
          <p:cNvSpPr/>
          <p:nvPr/>
        </p:nvSpPr>
        <p:spPr>
          <a:xfrm flipH="1">
            <a:off x="4500000" y="4140000"/>
            <a:ext cx="216000" cy="540000"/>
          </a:xfrm>
          <a:prstGeom prst="line">
            <a:avLst/>
          </a:prstGeom>
          <a:ln cap="rnd"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562" name=""/>
          <p:cNvSpPr/>
          <p:nvPr/>
        </p:nvSpPr>
        <p:spPr>
          <a:xfrm>
            <a:off x="4716000" y="4140000"/>
            <a:ext cx="144000" cy="540000"/>
          </a:xfrm>
          <a:prstGeom prst="line">
            <a:avLst/>
          </a:prstGeom>
          <a:ln cap="rnd"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563" name=""/>
          <p:cNvSpPr/>
          <p:nvPr/>
        </p:nvSpPr>
        <p:spPr>
          <a:xfrm flipH="1">
            <a:off x="6696000" y="3600000"/>
            <a:ext cx="36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64" name=""/>
          <p:cNvSpPr/>
          <p:nvPr/>
        </p:nvSpPr>
        <p:spPr>
          <a:xfrm>
            <a:off x="7056000" y="3600000"/>
            <a:ext cx="18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65" name=""/>
          <p:cNvSpPr/>
          <p:nvPr/>
        </p:nvSpPr>
        <p:spPr>
          <a:xfrm>
            <a:off x="7056000" y="3060000"/>
            <a:ext cx="0" cy="540000"/>
          </a:xfrm>
          <a:prstGeom prst="line">
            <a:avLst/>
          </a:prstGeom>
          <a:ln cap="rnd" w="0">
            <a:solidFill>
              <a:srgbClr val="000000"/>
            </a:solidFill>
            <a:prstDash val="sysDot"/>
          </a:ln>
        </p:spPr>
        <p:style>
          <a:lnRef idx="0"/>
          <a:fillRef idx="0"/>
          <a:effectRef idx="0"/>
          <a:fontRef idx="minor"/>
        </p:style>
      </p:sp>
      <p:sp>
        <p:nvSpPr>
          <p:cNvPr id="566" name=""/>
          <p:cNvSpPr txBox="1"/>
          <p:nvPr/>
        </p:nvSpPr>
        <p:spPr>
          <a:xfrm>
            <a:off x="6300000" y="3960000"/>
            <a:ext cx="648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0.5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67" name=""/>
          <p:cNvSpPr txBox="1"/>
          <p:nvPr/>
        </p:nvSpPr>
        <p:spPr>
          <a:xfrm>
            <a:off x="7092000" y="4104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68" name=""/>
          <p:cNvSpPr txBox="1"/>
          <p:nvPr/>
        </p:nvSpPr>
        <p:spPr>
          <a:xfrm>
            <a:off x="6732000" y="3348000"/>
            <a:ext cx="648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69" name=""/>
          <p:cNvSpPr/>
          <p:nvPr/>
        </p:nvSpPr>
        <p:spPr>
          <a:xfrm flipH="1">
            <a:off x="6480000" y="4140000"/>
            <a:ext cx="216000" cy="540000"/>
          </a:xfrm>
          <a:prstGeom prst="line">
            <a:avLst/>
          </a:prstGeom>
          <a:ln cap="rnd"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570" name=""/>
          <p:cNvSpPr/>
          <p:nvPr/>
        </p:nvSpPr>
        <p:spPr>
          <a:xfrm>
            <a:off x="6696000" y="4140000"/>
            <a:ext cx="144000" cy="540000"/>
          </a:xfrm>
          <a:prstGeom prst="line">
            <a:avLst/>
          </a:prstGeom>
          <a:ln cap="rnd"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571" name=""/>
          <p:cNvSpPr/>
          <p:nvPr/>
        </p:nvSpPr>
        <p:spPr>
          <a:xfrm>
            <a:off x="5544360" y="3420360"/>
            <a:ext cx="720000" cy="360000"/>
          </a:xfrm>
          <a:custGeom>
            <a:avLst/>
            <a:gdLst/>
            <a:ahLst/>
            <a:rect l="0" t="0" r="r" b="b"/>
            <a:pathLst>
              <a:path w="2002" h="1002">
                <a:moveTo>
                  <a:pt x="0" y="250"/>
                </a:moveTo>
                <a:lnTo>
                  <a:pt x="1500" y="250"/>
                </a:lnTo>
                <a:lnTo>
                  <a:pt x="1500" y="0"/>
                </a:lnTo>
                <a:lnTo>
                  <a:pt x="2001" y="500"/>
                </a:lnTo>
                <a:lnTo>
                  <a:pt x="1500" y="1001"/>
                </a:lnTo>
                <a:lnTo>
                  <a:pt x="1500" y="750"/>
                </a:lnTo>
                <a:lnTo>
                  <a:pt x="0" y="750"/>
                </a:lnTo>
                <a:lnTo>
                  <a:pt x="0" y="250"/>
                </a:lnTo>
              </a:path>
            </a:pathLst>
          </a:custGeom>
          <a:solidFill>
            <a:srgbClr val="000000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"/>
          <p:cNvSpPr txBox="1"/>
          <p:nvPr/>
        </p:nvSpPr>
        <p:spPr>
          <a:xfrm>
            <a:off x="3672000" y="72000"/>
            <a:ext cx="270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Пример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73" name=""/>
          <p:cNvSpPr/>
          <p:nvPr/>
        </p:nvSpPr>
        <p:spPr>
          <a:xfrm flipH="1">
            <a:off x="900000" y="216000"/>
            <a:ext cx="900000" cy="72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74" name=""/>
          <p:cNvSpPr/>
          <p:nvPr/>
        </p:nvSpPr>
        <p:spPr>
          <a:xfrm>
            <a:off x="1800000" y="216000"/>
            <a:ext cx="720000" cy="72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75" name=""/>
          <p:cNvSpPr/>
          <p:nvPr/>
        </p:nvSpPr>
        <p:spPr>
          <a:xfrm flipH="1">
            <a:off x="2160000" y="936000"/>
            <a:ext cx="360000" cy="72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76" name=""/>
          <p:cNvSpPr/>
          <p:nvPr/>
        </p:nvSpPr>
        <p:spPr>
          <a:xfrm>
            <a:off x="2520000" y="936000"/>
            <a:ext cx="16200" cy="72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77" name=""/>
          <p:cNvSpPr/>
          <p:nvPr/>
        </p:nvSpPr>
        <p:spPr>
          <a:xfrm>
            <a:off x="2520000" y="936000"/>
            <a:ext cx="360000" cy="72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78" name=""/>
          <p:cNvSpPr/>
          <p:nvPr/>
        </p:nvSpPr>
        <p:spPr>
          <a:xfrm flipH="1">
            <a:off x="540000" y="936000"/>
            <a:ext cx="360000" cy="72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79" name=""/>
          <p:cNvSpPr/>
          <p:nvPr/>
        </p:nvSpPr>
        <p:spPr>
          <a:xfrm>
            <a:off x="900000" y="936000"/>
            <a:ext cx="0" cy="72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80" name=""/>
          <p:cNvSpPr/>
          <p:nvPr/>
        </p:nvSpPr>
        <p:spPr>
          <a:xfrm>
            <a:off x="900000" y="936000"/>
            <a:ext cx="360000" cy="72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81" name=""/>
          <p:cNvSpPr/>
          <p:nvPr/>
        </p:nvSpPr>
        <p:spPr>
          <a:xfrm flipH="1">
            <a:off x="1980000" y="1656000"/>
            <a:ext cx="180000" cy="54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82" name=""/>
          <p:cNvSpPr/>
          <p:nvPr/>
        </p:nvSpPr>
        <p:spPr>
          <a:xfrm>
            <a:off x="2160000" y="1656000"/>
            <a:ext cx="180000" cy="54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83" name=""/>
          <p:cNvSpPr/>
          <p:nvPr/>
        </p:nvSpPr>
        <p:spPr>
          <a:xfrm flipH="1">
            <a:off x="360000" y="1656000"/>
            <a:ext cx="180000" cy="54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84" name=""/>
          <p:cNvSpPr/>
          <p:nvPr/>
        </p:nvSpPr>
        <p:spPr>
          <a:xfrm>
            <a:off x="540000" y="1656000"/>
            <a:ext cx="180000" cy="54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85" name=""/>
          <p:cNvSpPr txBox="1"/>
          <p:nvPr/>
        </p:nvSpPr>
        <p:spPr>
          <a:xfrm>
            <a:off x="180000" y="2196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86" name=""/>
          <p:cNvSpPr txBox="1"/>
          <p:nvPr/>
        </p:nvSpPr>
        <p:spPr>
          <a:xfrm>
            <a:off x="540000" y="2196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87" name=""/>
          <p:cNvSpPr txBox="1"/>
          <p:nvPr/>
        </p:nvSpPr>
        <p:spPr>
          <a:xfrm>
            <a:off x="720000" y="1656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88" name=""/>
          <p:cNvSpPr txBox="1"/>
          <p:nvPr/>
        </p:nvSpPr>
        <p:spPr>
          <a:xfrm>
            <a:off x="1080000" y="1656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89" name=""/>
          <p:cNvSpPr txBox="1"/>
          <p:nvPr/>
        </p:nvSpPr>
        <p:spPr>
          <a:xfrm>
            <a:off x="1800000" y="2196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90" name=""/>
          <p:cNvSpPr txBox="1"/>
          <p:nvPr/>
        </p:nvSpPr>
        <p:spPr>
          <a:xfrm>
            <a:off x="2160000" y="2196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91" name=""/>
          <p:cNvSpPr txBox="1"/>
          <p:nvPr/>
        </p:nvSpPr>
        <p:spPr>
          <a:xfrm>
            <a:off x="2376000" y="1656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92" name=""/>
          <p:cNvSpPr txBox="1"/>
          <p:nvPr/>
        </p:nvSpPr>
        <p:spPr>
          <a:xfrm>
            <a:off x="2772000" y="1656000"/>
            <a:ext cx="54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93" name=""/>
          <p:cNvSpPr/>
          <p:nvPr/>
        </p:nvSpPr>
        <p:spPr>
          <a:xfrm flipH="1">
            <a:off x="5328000" y="468000"/>
            <a:ext cx="900000" cy="72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94" name=""/>
          <p:cNvSpPr/>
          <p:nvPr/>
        </p:nvSpPr>
        <p:spPr>
          <a:xfrm>
            <a:off x="6228000" y="468000"/>
            <a:ext cx="720000" cy="72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95" name=""/>
          <p:cNvSpPr/>
          <p:nvPr/>
        </p:nvSpPr>
        <p:spPr>
          <a:xfrm flipH="1">
            <a:off x="6588000" y="1188000"/>
            <a:ext cx="360000" cy="72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96" name=""/>
          <p:cNvSpPr/>
          <p:nvPr/>
        </p:nvSpPr>
        <p:spPr>
          <a:xfrm>
            <a:off x="6948000" y="1188000"/>
            <a:ext cx="16200" cy="72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97" name=""/>
          <p:cNvSpPr/>
          <p:nvPr/>
        </p:nvSpPr>
        <p:spPr>
          <a:xfrm>
            <a:off x="6948000" y="1188000"/>
            <a:ext cx="360000" cy="72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98" name=""/>
          <p:cNvSpPr/>
          <p:nvPr/>
        </p:nvSpPr>
        <p:spPr>
          <a:xfrm flipH="1">
            <a:off x="4968000" y="1188000"/>
            <a:ext cx="360000" cy="72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99" name=""/>
          <p:cNvSpPr/>
          <p:nvPr/>
        </p:nvSpPr>
        <p:spPr>
          <a:xfrm>
            <a:off x="5328000" y="1188000"/>
            <a:ext cx="0" cy="72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00" name=""/>
          <p:cNvSpPr/>
          <p:nvPr/>
        </p:nvSpPr>
        <p:spPr>
          <a:xfrm>
            <a:off x="5328000" y="1188000"/>
            <a:ext cx="360000" cy="72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01" name=""/>
          <p:cNvSpPr/>
          <p:nvPr/>
        </p:nvSpPr>
        <p:spPr>
          <a:xfrm flipH="1">
            <a:off x="6408000" y="1908000"/>
            <a:ext cx="180000" cy="54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02" name=""/>
          <p:cNvSpPr/>
          <p:nvPr/>
        </p:nvSpPr>
        <p:spPr>
          <a:xfrm>
            <a:off x="6588000" y="1908000"/>
            <a:ext cx="180000" cy="54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03" name=""/>
          <p:cNvSpPr/>
          <p:nvPr/>
        </p:nvSpPr>
        <p:spPr>
          <a:xfrm flipH="1">
            <a:off x="4788000" y="1908000"/>
            <a:ext cx="180000" cy="54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04" name=""/>
          <p:cNvSpPr/>
          <p:nvPr/>
        </p:nvSpPr>
        <p:spPr>
          <a:xfrm>
            <a:off x="4968000" y="1908000"/>
            <a:ext cx="180000" cy="54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05" name=""/>
          <p:cNvSpPr txBox="1"/>
          <p:nvPr/>
        </p:nvSpPr>
        <p:spPr>
          <a:xfrm>
            <a:off x="4608000" y="2340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06" name=""/>
          <p:cNvSpPr txBox="1"/>
          <p:nvPr/>
        </p:nvSpPr>
        <p:spPr>
          <a:xfrm>
            <a:off x="4968000" y="2340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07" name=""/>
          <p:cNvSpPr txBox="1"/>
          <p:nvPr/>
        </p:nvSpPr>
        <p:spPr>
          <a:xfrm>
            <a:off x="5148000" y="1908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08" name=""/>
          <p:cNvSpPr txBox="1"/>
          <p:nvPr/>
        </p:nvSpPr>
        <p:spPr>
          <a:xfrm>
            <a:off x="5508000" y="1908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09" name=""/>
          <p:cNvSpPr txBox="1"/>
          <p:nvPr/>
        </p:nvSpPr>
        <p:spPr>
          <a:xfrm>
            <a:off x="6228000" y="2340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10" name=""/>
          <p:cNvSpPr txBox="1"/>
          <p:nvPr/>
        </p:nvSpPr>
        <p:spPr>
          <a:xfrm>
            <a:off x="6588000" y="2340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11" name=""/>
          <p:cNvSpPr txBox="1"/>
          <p:nvPr/>
        </p:nvSpPr>
        <p:spPr>
          <a:xfrm>
            <a:off x="6804000" y="1908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12" name=""/>
          <p:cNvSpPr txBox="1"/>
          <p:nvPr/>
        </p:nvSpPr>
        <p:spPr>
          <a:xfrm>
            <a:off x="7200000" y="1908000"/>
            <a:ext cx="54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13" name=""/>
          <p:cNvSpPr txBox="1"/>
          <p:nvPr/>
        </p:nvSpPr>
        <p:spPr>
          <a:xfrm>
            <a:off x="4680000" y="1908000"/>
            <a:ext cx="180000" cy="346320"/>
          </a:xfrm>
          <a:prstGeom prst="rect">
            <a:avLst/>
          </a:prstGeom>
          <a:noFill/>
          <a:ln w="0">
            <a:noFill/>
          </a:ln>
        </p:spPr>
      </p:sp>
      <p:sp>
        <p:nvSpPr>
          <p:cNvPr id="614" name=""/>
          <p:cNvSpPr txBox="1"/>
          <p:nvPr/>
        </p:nvSpPr>
        <p:spPr>
          <a:xfrm>
            <a:off x="4680000" y="1728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15" name=""/>
          <p:cNvSpPr txBox="1"/>
          <p:nvPr/>
        </p:nvSpPr>
        <p:spPr>
          <a:xfrm>
            <a:off x="5040000" y="1008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16" name=""/>
          <p:cNvSpPr txBox="1"/>
          <p:nvPr/>
        </p:nvSpPr>
        <p:spPr>
          <a:xfrm>
            <a:off x="6156000" y="1692000"/>
            <a:ext cx="540000" cy="36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0.5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17" name=""/>
          <p:cNvSpPr txBox="1"/>
          <p:nvPr/>
        </p:nvSpPr>
        <p:spPr>
          <a:xfrm>
            <a:off x="7020000" y="828000"/>
            <a:ext cx="54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0.5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18" name=""/>
          <p:cNvSpPr txBox="1"/>
          <p:nvPr/>
        </p:nvSpPr>
        <p:spPr>
          <a:xfrm>
            <a:off x="6120000" y="16632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19" name=""/>
          <p:cNvSpPr/>
          <p:nvPr/>
        </p:nvSpPr>
        <p:spPr>
          <a:xfrm flipH="1">
            <a:off x="5106600" y="3007080"/>
            <a:ext cx="848160" cy="67356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20" name=""/>
          <p:cNvSpPr/>
          <p:nvPr/>
        </p:nvSpPr>
        <p:spPr>
          <a:xfrm>
            <a:off x="5954760" y="3007080"/>
            <a:ext cx="678600" cy="67356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21" name=""/>
          <p:cNvSpPr/>
          <p:nvPr/>
        </p:nvSpPr>
        <p:spPr>
          <a:xfrm flipH="1">
            <a:off x="6294240" y="3680640"/>
            <a:ext cx="339120" cy="67392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22" name=""/>
          <p:cNvSpPr/>
          <p:nvPr/>
        </p:nvSpPr>
        <p:spPr>
          <a:xfrm>
            <a:off x="6633360" y="3680640"/>
            <a:ext cx="15480" cy="67392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23" name=""/>
          <p:cNvSpPr/>
          <p:nvPr/>
        </p:nvSpPr>
        <p:spPr>
          <a:xfrm>
            <a:off x="6633360" y="3680640"/>
            <a:ext cx="339480" cy="67392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24" name=""/>
          <p:cNvSpPr/>
          <p:nvPr/>
        </p:nvSpPr>
        <p:spPr>
          <a:xfrm flipH="1">
            <a:off x="4767480" y="3680640"/>
            <a:ext cx="339120" cy="67392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25" name=""/>
          <p:cNvSpPr/>
          <p:nvPr/>
        </p:nvSpPr>
        <p:spPr>
          <a:xfrm>
            <a:off x="5106600" y="3680640"/>
            <a:ext cx="0" cy="67392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26" name=""/>
          <p:cNvSpPr/>
          <p:nvPr/>
        </p:nvSpPr>
        <p:spPr>
          <a:xfrm>
            <a:off x="5106600" y="3680640"/>
            <a:ext cx="339480" cy="67392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27" name=""/>
          <p:cNvSpPr/>
          <p:nvPr/>
        </p:nvSpPr>
        <p:spPr>
          <a:xfrm flipH="1">
            <a:off x="6124680" y="4354560"/>
            <a:ext cx="169560" cy="50544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28" name=""/>
          <p:cNvSpPr/>
          <p:nvPr/>
        </p:nvSpPr>
        <p:spPr>
          <a:xfrm>
            <a:off x="6294240" y="4354560"/>
            <a:ext cx="169560" cy="50544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29" name=""/>
          <p:cNvSpPr/>
          <p:nvPr/>
        </p:nvSpPr>
        <p:spPr>
          <a:xfrm flipH="1">
            <a:off x="4597560" y="4354560"/>
            <a:ext cx="169920" cy="50544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30" name=""/>
          <p:cNvSpPr/>
          <p:nvPr/>
        </p:nvSpPr>
        <p:spPr>
          <a:xfrm>
            <a:off x="4767480" y="4354560"/>
            <a:ext cx="169560" cy="50544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31" name=""/>
          <p:cNvSpPr txBox="1"/>
          <p:nvPr/>
        </p:nvSpPr>
        <p:spPr>
          <a:xfrm>
            <a:off x="4428000" y="4860000"/>
            <a:ext cx="33948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32" name=""/>
          <p:cNvSpPr txBox="1"/>
          <p:nvPr/>
        </p:nvSpPr>
        <p:spPr>
          <a:xfrm>
            <a:off x="4767480" y="4860000"/>
            <a:ext cx="33912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33" name=""/>
          <p:cNvSpPr txBox="1"/>
          <p:nvPr/>
        </p:nvSpPr>
        <p:spPr>
          <a:xfrm>
            <a:off x="4937040" y="4354560"/>
            <a:ext cx="33912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34" name=""/>
          <p:cNvSpPr txBox="1"/>
          <p:nvPr/>
        </p:nvSpPr>
        <p:spPr>
          <a:xfrm>
            <a:off x="5276160" y="4354560"/>
            <a:ext cx="33948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35" name=""/>
          <p:cNvSpPr txBox="1"/>
          <p:nvPr/>
        </p:nvSpPr>
        <p:spPr>
          <a:xfrm>
            <a:off x="5954760" y="4860000"/>
            <a:ext cx="33948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36" name=""/>
          <p:cNvSpPr txBox="1"/>
          <p:nvPr/>
        </p:nvSpPr>
        <p:spPr>
          <a:xfrm>
            <a:off x="6294240" y="4860000"/>
            <a:ext cx="33912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37" name=""/>
          <p:cNvSpPr txBox="1"/>
          <p:nvPr/>
        </p:nvSpPr>
        <p:spPr>
          <a:xfrm>
            <a:off x="6497640" y="4354560"/>
            <a:ext cx="33948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38" name=""/>
          <p:cNvSpPr txBox="1"/>
          <p:nvPr/>
        </p:nvSpPr>
        <p:spPr>
          <a:xfrm>
            <a:off x="6870960" y="4354560"/>
            <a:ext cx="50904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39" name=""/>
          <p:cNvSpPr txBox="1"/>
          <p:nvPr/>
        </p:nvSpPr>
        <p:spPr>
          <a:xfrm>
            <a:off x="4496040" y="4354560"/>
            <a:ext cx="169560" cy="427320"/>
          </a:xfrm>
          <a:prstGeom prst="rect">
            <a:avLst/>
          </a:prstGeom>
          <a:noFill/>
          <a:ln w="0">
            <a:noFill/>
          </a:ln>
        </p:spPr>
      </p:sp>
      <p:sp>
        <p:nvSpPr>
          <p:cNvPr id="640" name=""/>
          <p:cNvSpPr txBox="1"/>
          <p:nvPr/>
        </p:nvSpPr>
        <p:spPr>
          <a:xfrm>
            <a:off x="4496040" y="4186080"/>
            <a:ext cx="33912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41" name=""/>
          <p:cNvSpPr txBox="1"/>
          <p:nvPr/>
        </p:nvSpPr>
        <p:spPr>
          <a:xfrm>
            <a:off x="4835160" y="3512160"/>
            <a:ext cx="33948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42" name=""/>
          <p:cNvSpPr txBox="1"/>
          <p:nvPr/>
        </p:nvSpPr>
        <p:spPr>
          <a:xfrm>
            <a:off x="5995080" y="4152240"/>
            <a:ext cx="29916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43" name=""/>
          <p:cNvSpPr txBox="1"/>
          <p:nvPr/>
        </p:nvSpPr>
        <p:spPr>
          <a:xfrm>
            <a:off x="6593400" y="3451680"/>
            <a:ext cx="3186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44" name=""/>
          <p:cNvSpPr txBox="1"/>
          <p:nvPr/>
        </p:nvSpPr>
        <p:spPr>
          <a:xfrm>
            <a:off x="5819040" y="2758320"/>
            <a:ext cx="33948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45" name=""/>
          <p:cNvSpPr/>
          <p:nvPr/>
        </p:nvSpPr>
        <p:spPr>
          <a:xfrm>
            <a:off x="3420000" y="900000"/>
            <a:ext cx="720000" cy="360000"/>
          </a:xfrm>
          <a:custGeom>
            <a:avLst/>
            <a:gdLst/>
            <a:ahLst/>
            <a:rect l="0" t="0" r="r" b="b"/>
            <a:pathLst>
              <a:path w="2002" h="1002">
                <a:moveTo>
                  <a:pt x="0" y="250"/>
                </a:moveTo>
                <a:lnTo>
                  <a:pt x="1500" y="250"/>
                </a:lnTo>
                <a:lnTo>
                  <a:pt x="1500" y="0"/>
                </a:lnTo>
                <a:lnTo>
                  <a:pt x="2001" y="500"/>
                </a:lnTo>
                <a:lnTo>
                  <a:pt x="1500" y="1001"/>
                </a:lnTo>
                <a:lnTo>
                  <a:pt x="1500" y="750"/>
                </a:lnTo>
                <a:lnTo>
                  <a:pt x="0" y="750"/>
                </a:lnTo>
                <a:lnTo>
                  <a:pt x="0" y="250"/>
                </a:lnTo>
              </a:path>
            </a:pathLst>
          </a:custGeom>
          <a:solidFill>
            <a:srgbClr val="000000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46" name=""/>
          <p:cNvSpPr txBox="1"/>
          <p:nvPr/>
        </p:nvSpPr>
        <p:spPr>
          <a:xfrm>
            <a:off x="7380000" y="2880000"/>
            <a:ext cx="1620000" cy="889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400" spc="-1" strike="noStrike">
                <a:latin typeface="Arial"/>
              </a:rPr>
              <a:t>В итоге 0.5 становится тем же, что и её родитель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647" name=""/>
          <p:cNvSpPr txBox="1"/>
          <p:nvPr/>
        </p:nvSpPr>
        <p:spPr>
          <a:xfrm>
            <a:off x="7380000" y="3731040"/>
            <a:ext cx="1800000" cy="1488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400" spc="-1" strike="noStrike">
                <a:latin typeface="Arial"/>
              </a:rPr>
              <a:t>Если родителя нет (т. е. вершина — корень, то выбираем любое значение)</a:t>
            </a:r>
            <a:endParaRPr b="0" lang="ru-RU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"/>
          <p:cNvSpPr txBox="1"/>
          <p:nvPr/>
        </p:nvSpPr>
        <p:spPr>
          <a:xfrm>
            <a:off x="1080000" y="360000"/>
            <a:ext cx="648000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Таким образом, в алгоритме 2 фазы: восходящая и нисходящая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49" name=""/>
          <p:cNvSpPr txBox="1"/>
          <p:nvPr/>
        </p:nvSpPr>
        <p:spPr>
          <a:xfrm>
            <a:off x="1080000" y="1440000"/>
            <a:ext cx="6840000" cy="1114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В восходящей фазе мы обходим вершины снизу (так, чтобы у рассматриваемой вершины все потомки были уже рассмотрены или были листьями) и присваиваем им некоторые пометки: «0», «1» или «0.5».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50" name=""/>
          <p:cNvSpPr txBox="1"/>
          <p:nvPr/>
        </p:nvSpPr>
        <p:spPr>
          <a:xfrm>
            <a:off x="1116000" y="2880000"/>
            <a:ext cx="6840000" cy="21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В нисходящей фазе мы начинаем от корня и идём вниз по дереву так, чтобы у каждой вершины кроме корня предок был уже просмотрен в этой фазе ранее. И делаем окончательную расстановку: в вершины с пометками «0» и «1» мы ставим числа 0 и 1 соответственно, а в вершины с пометкой «0.5» ставим то же, что и в её предке за исключением самого корня: если в нём стоит «0.5», то выбираем любое из чисел 0 и 1.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"/>
          <p:cNvSpPr txBox="1"/>
          <p:nvPr/>
        </p:nvSpPr>
        <p:spPr>
          <a:xfrm>
            <a:off x="1620000" y="180000"/>
            <a:ext cx="360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Доказательство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52" name=""/>
          <p:cNvSpPr txBox="1"/>
          <p:nvPr/>
        </p:nvSpPr>
        <p:spPr>
          <a:xfrm>
            <a:off x="360000" y="900000"/>
            <a:ext cx="7740000" cy="108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200" spc="-1" strike="noStrike">
                <a:latin typeface="Arial"/>
              </a:rPr>
              <a:t>Будем доказывать по индукции следующее: </a:t>
            </a:r>
            <a:endParaRPr b="0" lang="ru-RU" sz="1200" spc="-1" strike="noStrike">
              <a:latin typeface="Arial"/>
            </a:endParaRPr>
          </a:p>
          <a:p>
            <a:r>
              <a:rPr b="0" lang="ru-RU" sz="1200" spc="-1" strike="noStrike">
                <a:latin typeface="Arial"/>
              </a:rPr>
              <a:t>	</a:t>
            </a:r>
            <a:r>
              <a:rPr b="0" lang="ru-RU" sz="1200" spc="-1" strike="noStrike">
                <a:latin typeface="Arial"/>
              </a:rPr>
              <a:t>Если в вершине стоит «1», то минимум на поддереве достигается только если в в таких расстановках, когда в этой вершине стоит 1.  </a:t>
            </a:r>
            <a:endParaRPr b="0" lang="ru-RU" sz="1200" spc="-1" strike="noStrike">
              <a:latin typeface="Arial"/>
            </a:endParaRPr>
          </a:p>
          <a:p>
            <a:r>
              <a:rPr b="0" lang="ru-RU" sz="1200" spc="-1" strike="noStrike">
                <a:latin typeface="Arial"/>
              </a:rPr>
              <a:t>	</a:t>
            </a:r>
            <a:r>
              <a:rPr b="0" lang="ru-RU" sz="1200" spc="-1" strike="noStrike">
                <a:latin typeface="Arial"/>
              </a:rPr>
              <a:t>Если в вершине стоит «0.5», то минимум на поддереве достигается как при 0, так и при 1.</a:t>
            </a:r>
            <a:endParaRPr b="0" lang="ru-RU" sz="1200" spc="-1" strike="noStrike">
              <a:latin typeface="Arial"/>
            </a:endParaRPr>
          </a:p>
          <a:p>
            <a:r>
              <a:rPr b="0" lang="ru-RU" sz="1200" spc="-1" strike="noStrike">
                <a:latin typeface="Arial"/>
              </a:rPr>
              <a:t>	</a:t>
            </a:r>
            <a:r>
              <a:rPr b="0" lang="ru-RU" sz="1200" spc="-1" strike="noStrike">
                <a:latin typeface="Arial"/>
              </a:rPr>
              <a:t>Если в вершине стоит «0», то минимум достигается только при 0.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653" name=""/>
          <p:cNvSpPr/>
          <p:nvPr/>
        </p:nvSpPr>
        <p:spPr>
          <a:xfrm flipH="1">
            <a:off x="900000" y="2340000"/>
            <a:ext cx="1440000" cy="108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54" name=""/>
          <p:cNvSpPr/>
          <p:nvPr/>
        </p:nvSpPr>
        <p:spPr>
          <a:xfrm flipH="1">
            <a:off x="1620000" y="2340000"/>
            <a:ext cx="720000" cy="108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55" name=""/>
          <p:cNvSpPr/>
          <p:nvPr/>
        </p:nvSpPr>
        <p:spPr>
          <a:xfrm>
            <a:off x="2340000" y="2340000"/>
            <a:ext cx="180000" cy="108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56" name=""/>
          <p:cNvSpPr/>
          <p:nvPr/>
        </p:nvSpPr>
        <p:spPr>
          <a:xfrm>
            <a:off x="2340000" y="2340000"/>
            <a:ext cx="2520000" cy="108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57" name=""/>
          <p:cNvSpPr/>
          <p:nvPr/>
        </p:nvSpPr>
        <p:spPr>
          <a:xfrm>
            <a:off x="2340000" y="2340000"/>
            <a:ext cx="1080000" cy="1080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658" name=""/>
          <p:cNvSpPr txBox="1"/>
          <p:nvPr/>
        </p:nvSpPr>
        <p:spPr>
          <a:xfrm>
            <a:off x="540000" y="3420000"/>
            <a:ext cx="54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a</a:t>
            </a:r>
            <a:r>
              <a:rPr b="0" lang="ru-RU" sz="1800" spc="-1" strike="noStrike" baseline="-8000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59" name=""/>
          <p:cNvSpPr txBox="1"/>
          <p:nvPr/>
        </p:nvSpPr>
        <p:spPr>
          <a:xfrm>
            <a:off x="1404000" y="3456000"/>
            <a:ext cx="54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a</a:t>
            </a:r>
            <a:r>
              <a:rPr b="0" lang="ru-RU" sz="1800" spc="-1" strike="noStrike" baseline="-8000">
                <a:latin typeface="Arial"/>
              </a:rPr>
              <a:t>2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60" name=""/>
          <p:cNvSpPr txBox="1"/>
          <p:nvPr/>
        </p:nvSpPr>
        <p:spPr>
          <a:xfrm>
            <a:off x="2340000" y="3456000"/>
            <a:ext cx="54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a</a:t>
            </a:r>
            <a:r>
              <a:rPr b="0" lang="ru-RU" sz="1800" spc="-1" strike="noStrike" baseline="-8000">
                <a:latin typeface="Arial"/>
              </a:rPr>
              <a:t>3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61" name=""/>
          <p:cNvSpPr txBox="1"/>
          <p:nvPr/>
        </p:nvSpPr>
        <p:spPr>
          <a:xfrm>
            <a:off x="3276000" y="3456000"/>
            <a:ext cx="54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a</a:t>
            </a:r>
            <a:r>
              <a:rPr b="0" lang="ru-RU" sz="1800" spc="-1" strike="noStrike" baseline="-8000">
                <a:latin typeface="Arial"/>
              </a:rPr>
              <a:t>i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62" name=""/>
          <p:cNvSpPr txBox="1"/>
          <p:nvPr/>
        </p:nvSpPr>
        <p:spPr>
          <a:xfrm>
            <a:off x="4680000" y="3456000"/>
            <a:ext cx="54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a</a:t>
            </a:r>
            <a:r>
              <a:rPr b="0" lang="ru-RU" sz="1800" spc="-1" strike="noStrike" baseline="-8000">
                <a:latin typeface="Arial"/>
              </a:rPr>
              <a:t>k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63" name=""/>
          <p:cNvSpPr txBox="1"/>
          <p:nvPr/>
        </p:nvSpPr>
        <p:spPr>
          <a:xfrm>
            <a:off x="360000" y="3960000"/>
            <a:ext cx="72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S</a:t>
            </a:r>
            <a:r>
              <a:rPr b="0" lang="ru-RU" sz="1800" spc="-1" strike="noStrike" baseline="-8000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64" name=""/>
          <p:cNvSpPr txBox="1"/>
          <p:nvPr/>
        </p:nvSpPr>
        <p:spPr>
          <a:xfrm>
            <a:off x="1332000" y="3960000"/>
            <a:ext cx="72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S</a:t>
            </a:r>
            <a:r>
              <a:rPr b="0" lang="ru-RU" sz="1800" spc="-1" strike="noStrike" baseline="-8000">
                <a:latin typeface="Arial"/>
              </a:rPr>
              <a:t>2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65" name=""/>
          <p:cNvSpPr txBox="1"/>
          <p:nvPr/>
        </p:nvSpPr>
        <p:spPr>
          <a:xfrm>
            <a:off x="2304000" y="3960000"/>
            <a:ext cx="72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S</a:t>
            </a:r>
            <a:r>
              <a:rPr b="0" lang="ru-RU" sz="1800" spc="-1" strike="noStrike" baseline="-8000">
                <a:latin typeface="Arial"/>
              </a:rPr>
              <a:t>3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66" name=""/>
          <p:cNvSpPr txBox="1"/>
          <p:nvPr/>
        </p:nvSpPr>
        <p:spPr>
          <a:xfrm>
            <a:off x="3240000" y="3960000"/>
            <a:ext cx="72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S</a:t>
            </a:r>
            <a:r>
              <a:rPr b="0" lang="ru-RU" sz="1800" spc="-1" strike="noStrike" baseline="-8000">
                <a:latin typeface="Arial"/>
              </a:rPr>
              <a:t>i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67" name=""/>
          <p:cNvSpPr txBox="1"/>
          <p:nvPr/>
        </p:nvSpPr>
        <p:spPr>
          <a:xfrm>
            <a:off x="4644000" y="3960000"/>
            <a:ext cx="72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S</a:t>
            </a:r>
            <a:r>
              <a:rPr b="0" lang="ru-RU" sz="1800" spc="-1" strike="noStrike" baseline="-8000">
                <a:latin typeface="Arial"/>
              </a:rPr>
              <a:t>k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68" name=""/>
          <p:cNvSpPr txBox="1"/>
          <p:nvPr/>
        </p:nvSpPr>
        <p:spPr>
          <a:xfrm>
            <a:off x="1980000" y="2160000"/>
            <a:ext cx="54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v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69" name=""/>
          <p:cNvSpPr txBox="1"/>
          <p:nvPr/>
        </p:nvSpPr>
        <p:spPr>
          <a:xfrm>
            <a:off x="5364000" y="3240000"/>
            <a:ext cx="3780000" cy="858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Тогда минимум на поддереве равен S</a:t>
            </a:r>
            <a:r>
              <a:rPr b="0" lang="ru-RU" sz="1800" spc="-1" strike="noStrike" baseline="-8000">
                <a:latin typeface="Arial"/>
              </a:rPr>
              <a:t>1</a:t>
            </a:r>
            <a:r>
              <a:rPr b="0" lang="ru-RU" sz="1800" spc="-1" strike="noStrike">
                <a:latin typeface="Arial"/>
              </a:rPr>
              <a:t> + … + S</a:t>
            </a:r>
            <a:r>
              <a:rPr b="0" lang="ru-RU" sz="1800" spc="-1" strike="noStrike" baseline="-8000">
                <a:latin typeface="Arial"/>
              </a:rPr>
              <a:t>k</a:t>
            </a:r>
            <a:r>
              <a:rPr b="0" lang="ru-RU" sz="1800" spc="-1" strike="noStrike">
                <a:latin typeface="Arial"/>
              </a:rPr>
              <a:t> + min(x,z)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70" name=""/>
          <p:cNvSpPr txBox="1"/>
          <p:nvPr/>
        </p:nvSpPr>
        <p:spPr>
          <a:xfrm>
            <a:off x="5400000" y="2088000"/>
            <a:ext cx="3240000" cy="858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Пусть x — количество единиц среди a</a:t>
            </a:r>
            <a:r>
              <a:rPr b="0" lang="ru-RU" sz="1800" spc="-1" strike="noStrike" baseline="-8000">
                <a:latin typeface="Arial"/>
              </a:rPr>
              <a:t>i</a:t>
            </a:r>
            <a:r>
              <a:rPr b="0" lang="ru-RU" sz="1800" spc="-1" strike="noStrike">
                <a:latin typeface="Arial"/>
              </a:rPr>
              <a:t>, y — чисел 0,5, а z — нулей.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"/>
          <p:cNvSpPr/>
          <p:nvPr/>
        </p:nvSpPr>
        <p:spPr>
          <a:xfrm flipH="1">
            <a:off x="792000" y="2520000"/>
            <a:ext cx="1440000" cy="108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72" name=""/>
          <p:cNvSpPr/>
          <p:nvPr/>
        </p:nvSpPr>
        <p:spPr>
          <a:xfrm flipH="1">
            <a:off x="1512000" y="2520000"/>
            <a:ext cx="720000" cy="108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73" name=""/>
          <p:cNvSpPr/>
          <p:nvPr/>
        </p:nvSpPr>
        <p:spPr>
          <a:xfrm>
            <a:off x="2232000" y="2520000"/>
            <a:ext cx="180000" cy="108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74" name=""/>
          <p:cNvSpPr/>
          <p:nvPr/>
        </p:nvSpPr>
        <p:spPr>
          <a:xfrm>
            <a:off x="2232000" y="2520000"/>
            <a:ext cx="2520000" cy="108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75" name=""/>
          <p:cNvSpPr/>
          <p:nvPr/>
        </p:nvSpPr>
        <p:spPr>
          <a:xfrm>
            <a:off x="2232000" y="2520000"/>
            <a:ext cx="1080000" cy="1080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676" name=""/>
          <p:cNvSpPr txBox="1"/>
          <p:nvPr/>
        </p:nvSpPr>
        <p:spPr>
          <a:xfrm>
            <a:off x="432000" y="3600000"/>
            <a:ext cx="54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a</a:t>
            </a:r>
            <a:r>
              <a:rPr b="0" lang="ru-RU" sz="1800" spc="-1" strike="noStrike" baseline="-8000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77" name=""/>
          <p:cNvSpPr txBox="1"/>
          <p:nvPr/>
        </p:nvSpPr>
        <p:spPr>
          <a:xfrm>
            <a:off x="1296000" y="3636000"/>
            <a:ext cx="54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a</a:t>
            </a:r>
            <a:r>
              <a:rPr b="0" lang="ru-RU" sz="1800" spc="-1" strike="noStrike" baseline="-8000">
                <a:latin typeface="Arial"/>
              </a:rPr>
              <a:t>2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78" name=""/>
          <p:cNvSpPr txBox="1"/>
          <p:nvPr/>
        </p:nvSpPr>
        <p:spPr>
          <a:xfrm>
            <a:off x="2232000" y="3636000"/>
            <a:ext cx="54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a</a:t>
            </a:r>
            <a:r>
              <a:rPr b="0" lang="ru-RU" sz="1800" spc="-1" strike="noStrike" baseline="-8000">
                <a:latin typeface="Arial"/>
              </a:rPr>
              <a:t>3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79" name=""/>
          <p:cNvSpPr txBox="1"/>
          <p:nvPr/>
        </p:nvSpPr>
        <p:spPr>
          <a:xfrm>
            <a:off x="3168000" y="3636000"/>
            <a:ext cx="54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a</a:t>
            </a:r>
            <a:r>
              <a:rPr b="0" lang="ru-RU" sz="1800" spc="-1" strike="noStrike" baseline="-8000">
                <a:latin typeface="Arial"/>
              </a:rPr>
              <a:t>i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80" name=""/>
          <p:cNvSpPr txBox="1"/>
          <p:nvPr/>
        </p:nvSpPr>
        <p:spPr>
          <a:xfrm>
            <a:off x="4572000" y="3636000"/>
            <a:ext cx="54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a</a:t>
            </a:r>
            <a:r>
              <a:rPr b="0" lang="ru-RU" sz="1800" spc="-1" strike="noStrike" baseline="-8000">
                <a:latin typeface="Arial"/>
              </a:rPr>
              <a:t>k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81" name=""/>
          <p:cNvSpPr txBox="1"/>
          <p:nvPr/>
        </p:nvSpPr>
        <p:spPr>
          <a:xfrm>
            <a:off x="252000" y="4140000"/>
            <a:ext cx="72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S</a:t>
            </a:r>
            <a:r>
              <a:rPr b="0" lang="ru-RU" sz="1800" spc="-1" strike="noStrike" baseline="-8000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82" name=""/>
          <p:cNvSpPr txBox="1"/>
          <p:nvPr/>
        </p:nvSpPr>
        <p:spPr>
          <a:xfrm>
            <a:off x="1224000" y="4140000"/>
            <a:ext cx="72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S</a:t>
            </a:r>
            <a:r>
              <a:rPr b="0" lang="ru-RU" sz="1800" spc="-1" strike="noStrike" baseline="-8000">
                <a:latin typeface="Arial"/>
              </a:rPr>
              <a:t>2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83" name=""/>
          <p:cNvSpPr txBox="1"/>
          <p:nvPr/>
        </p:nvSpPr>
        <p:spPr>
          <a:xfrm>
            <a:off x="2196000" y="4140000"/>
            <a:ext cx="72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S</a:t>
            </a:r>
            <a:r>
              <a:rPr b="0" lang="ru-RU" sz="1800" spc="-1" strike="noStrike" baseline="-8000">
                <a:latin typeface="Arial"/>
              </a:rPr>
              <a:t>3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84" name=""/>
          <p:cNvSpPr txBox="1"/>
          <p:nvPr/>
        </p:nvSpPr>
        <p:spPr>
          <a:xfrm>
            <a:off x="3132000" y="4140000"/>
            <a:ext cx="72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S</a:t>
            </a:r>
            <a:r>
              <a:rPr b="0" lang="ru-RU" sz="1800" spc="-1" strike="noStrike" baseline="-8000">
                <a:latin typeface="Arial"/>
              </a:rPr>
              <a:t>i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85" name=""/>
          <p:cNvSpPr txBox="1"/>
          <p:nvPr/>
        </p:nvSpPr>
        <p:spPr>
          <a:xfrm>
            <a:off x="4536000" y="4140000"/>
            <a:ext cx="72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S</a:t>
            </a:r>
            <a:r>
              <a:rPr b="0" lang="ru-RU" sz="1800" spc="-1" strike="noStrike" baseline="-8000">
                <a:latin typeface="Arial"/>
              </a:rPr>
              <a:t>k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86" name=""/>
          <p:cNvSpPr txBox="1"/>
          <p:nvPr/>
        </p:nvSpPr>
        <p:spPr>
          <a:xfrm>
            <a:off x="540000" y="180000"/>
            <a:ext cx="594000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Пусть x&gt;z. Тогда a</a:t>
            </a:r>
            <a:r>
              <a:rPr b="0" lang="ru-RU" sz="1800" spc="-1" strike="noStrike" baseline="-8000">
                <a:latin typeface="Arial"/>
              </a:rPr>
              <a:t>1</a:t>
            </a:r>
            <a:r>
              <a:rPr b="0" lang="ru-RU" sz="1800" spc="-1" strike="noStrike">
                <a:latin typeface="Arial"/>
              </a:rPr>
              <a:t> + … + a</a:t>
            </a:r>
            <a:r>
              <a:rPr b="0" lang="ru-RU" sz="1800" spc="-1" strike="noStrike" baseline="-8000">
                <a:latin typeface="Arial"/>
              </a:rPr>
              <a:t>k </a:t>
            </a:r>
            <a:r>
              <a:rPr b="0" lang="ru-RU" sz="1800" spc="-1" strike="noStrike">
                <a:latin typeface="Arial"/>
              </a:rPr>
              <a:t>&gt; k/2, поэтому вершину v по алгоритму надо пометить «1».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87" name=""/>
          <p:cNvSpPr txBox="1"/>
          <p:nvPr/>
        </p:nvSpPr>
        <p:spPr>
          <a:xfrm>
            <a:off x="540000" y="900000"/>
            <a:ext cx="5760000" cy="1455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ru-RU" sz="1200" spc="-1" strike="noStrike">
                <a:latin typeface="Arial"/>
                <a:ea typeface="Microsoft YaHei"/>
              </a:rPr>
              <a:t>Проверим, что действительно минимум будет только в таком случае. Действительно, если в какой-то расстановке в v стоит 0, то при оптимальных расстановках в её потомках сумма на поддереве будет хотя бы S</a:t>
            </a:r>
            <a:r>
              <a:rPr b="0" lang="ru-RU" sz="1200" spc="-1" strike="noStrike" baseline="-8000">
                <a:latin typeface="Arial"/>
                <a:ea typeface="Microsoft YaHei"/>
              </a:rPr>
              <a:t>1</a:t>
            </a:r>
            <a:r>
              <a:rPr b="0" lang="ru-RU" sz="1200" spc="-1" strike="noStrike">
                <a:latin typeface="Arial"/>
                <a:ea typeface="Microsoft YaHei"/>
              </a:rPr>
              <a:t> + … + S</a:t>
            </a:r>
            <a:r>
              <a:rPr b="0" lang="ru-RU" sz="1200" spc="-1" strike="noStrike" baseline="-8000">
                <a:latin typeface="Arial"/>
                <a:ea typeface="Microsoft YaHei"/>
              </a:rPr>
              <a:t>k</a:t>
            </a:r>
            <a:r>
              <a:rPr b="0" lang="ru-RU" sz="1200" spc="-1" strike="noStrike">
                <a:latin typeface="Arial"/>
                <a:ea typeface="Microsoft YaHei"/>
              </a:rPr>
              <a:t> + x &gt; </a:t>
            </a:r>
            <a:r>
              <a:rPr b="0" lang="ru-RU" sz="1200" spc="-1" strike="noStrike">
                <a:latin typeface="Arial"/>
              </a:rPr>
              <a:t>S</a:t>
            </a:r>
            <a:r>
              <a:rPr b="0" lang="ru-RU" sz="1200" spc="-1" strike="noStrike" baseline="-8000">
                <a:latin typeface="Arial"/>
              </a:rPr>
              <a:t>1</a:t>
            </a:r>
            <a:r>
              <a:rPr b="0" lang="ru-RU" sz="1200" spc="-1" strike="noStrike">
                <a:latin typeface="Arial"/>
              </a:rPr>
              <a:t> + … + S</a:t>
            </a:r>
            <a:r>
              <a:rPr b="0" lang="ru-RU" sz="1200" spc="-1" strike="noStrike" baseline="-8000">
                <a:latin typeface="Arial"/>
              </a:rPr>
              <a:t>k</a:t>
            </a:r>
            <a:r>
              <a:rPr b="0" lang="ru-RU" sz="1200" spc="-1" strike="noStrike">
                <a:latin typeface="Arial"/>
              </a:rPr>
              <a:t> + z. </a:t>
            </a:r>
            <a:endParaRPr b="0" lang="ru-RU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latin typeface="Arial"/>
                <a:ea typeface="Microsoft YaHei"/>
              </a:rPr>
              <a:t>Если в каких-то d вершинах, промаркированных как «1» поменять 1 на 0, то в соответствующих поддеревьях сумма вырастет хотя бы на 1, и поэтому суммарно вырастет хотя бы на d, а в окрестности вершины v она уменьшится не больше чем на d, поэтому она не станет меньше S</a:t>
            </a:r>
            <a:r>
              <a:rPr b="0" lang="ru-RU" sz="1200" spc="-1" strike="noStrike" baseline="-8000">
                <a:latin typeface="Arial"/>
                <a:ea typeface="Microsoft YaHei"/>
              </a:rPr>
              <a:t>1</a:t>
            </a:r>
            <a:r>
              <a:rPr b="0" lang="ru-RU" sz="1200" spc="-1" strike="noStrike">
                <a:latin typeface="Arial"/>
                <a:ea typeface="Microsoft YaHei"/>
              </a:rPr>
              <a:t> + … + S</a:t>
            </a:r>
            <a:r>
              <a:rPr b="0" lang="ru-RU" sz="1200" spc="-1" strike="noStrike" baseline="-8000">
                <a:latin typeface="Arial"/>
                <a:ea typeface="Microsoft YaHei"/>
              </a:rPr>
              <a:t>k</a:t>
            </a:r>
            <a:r>
              <a:rPr b="0" lang="ru-RU" sz="1200" spc="-1" strike="noStrike">
                <a:latin typeface="Arial"/>
                <a:ea typeface="Microsoft YaHei"/>
              </a:rPr>
              <a:t> + x.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688" name=""/>
          <p:cNvSpPr txBox="1"/>
          <p:nvPr/>
        </p:nvSpPr>
        <p:spPr>
          <a:xfrm>
            <a:off x="6120000" y="3060000"/>
            <a:ext cx="2340000" cy="858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Остальные случаи разбираются аналогично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"/>
          <p:cNvSpPr txBox="1"/>
          <p:nvPr/>
        </p:nvSpPr>
        <p:spPr>
          <a:xfrm>
            <a:off x="1980000" y="360000"/>
            <a:ext cx="504000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Таким образом алгоритм для расстановки чисел 0 и 1 в вершинах дерева найден.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90" name=""/>
          <p:cNvSpPr txBox="1"/>
          <p:nvPr/>
        </p:nvSpPr>
        <p:spPr>
          <a:xfrm>
            <a:off x="1620000" y="1080000"/>
            <a:ext cx="630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Как теперь перейти к расстановке структур?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91" name=""/>
          <p:cNvSpPr txBox="1"/>
          <p:nvPr/>
        </p:nvSpPr>
        <p:spPr>
          <a:xfrm>
            <a:off x="1080000" y="1481760"/>
            <a:ext cx="6660000" cy="1626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Для каждого ребра графа, соответствующего структуре, решим соответствующую задачу. Получим в каждой вершине дерева некоторый граф (рёбра, в которых написано «1» присутствуют, а те, в которых написано «0», отсутствуют). Надо, чтобы такой граф оказался паросочетанием.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92" name=""/>
          <p:cNvSpPr txBox="1"/>
          <p:nvPr/>
        </p:nvSpPr>
        <p:spPr>
          <a:xfrm>
            <a:off x="1080000" y="3600000"/>
            <a:ext cx="684000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Это может быть не так, если из какой-то вершины исходят больше 2 рёбер.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"/>
          <p:cNvSpPr txBox="1"/>
          <p:nvPr/>
        </p:nvSpPr>
        <p:spPr>
          <a:xfrm>
            <a:off x="540000" y="180000"/>
            <a:ext cx="7740000" cy="1626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Можно доказать по индукции, что в каждой вершине дерева у каждой вершины графа либо есть одно инцидентное ребро с пометкой «1», либо не более двух инцидентных рёбер с пометкой «0.5» (так как для ребра с пометкой «1» нужно, чтобы среди предков сумма была строго больше половины, то второго такого ребра не может быть как и ребра с пометкой «0.5»)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94" name=""/>
          <p:cNvSpPr txBox="1"/>
          <p:nvPr/>
        </p:nvSpPr>
        <p:spPr>
          <a:xfrm>
            <a:off x="540000" y="2160000"/>
            <a:ext cx="7740000" cy="858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Теперь осталось только потребовать, чтобы в корне дерева все рёбра с пометками «0.5» были в итоге не проведены. Тогда во всех вершинах дерева в итоге окажутся паросочетания, т. е. структуры. 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"/>
          <p:cNvSpPr/>
          <p:nvPr/>
        </p:nvSpPr>
        <p:spPr>
          <a:xfrm flipH="1">
            <a:off x="2265480" y="2160000"/>
            <a:ext cx="614520" cy="151236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96" name=""/>
          <p:cNvSpPr/>
          <p:nvPr/>
        </p:nvSpPr>
        <p:spPr>
          <a:xfrm>
            <a:off x="2880000" y="2160000"/>
            <a:ext cx="285480" cy="151236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97" name=""/>
          <p:cNvSpPr/>
          <p:nvPr/>
        </p:nvSpPr>
        <p:spPr>
          <a:xfrm flipH="1">
            <a:off x="4245480" y="2160000"/>
            <a:ext cx="614520" cy="151236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98" name=""/>
          <p:cNvSpPr/>
          <p:nvPr/>
        </p:nvSpPr>
        <p:spPr>
          <a:xfrm>
            <a:off x="4860000" y="2160000"/>
            <a:ext cx="828360" cy="68472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99" name=""/>
          <p:cNvSpPr/>
          <p:nvPr/>
        </p:nvSpPr>
        <p:spPr>
          <a:xfrm flipH="1">
            <a:off x="5148360" y="2844720"/>
            <a:ext cx="540000" cy="8298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00" name=""/>
          <p:cNvSpPr/>
          <p:nvPr/>
        </p:nvSpPr>
        <p:spPr>
          <a:xfrm>
            <a:off x="5688360" y="2844720"/>
            <a:ext cx="540000" cy="82944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01" name=""/>
          <p:cNvSpPr txBox="1"/>
          <p:nvPr/>
        </p:nvSpPr>
        <p:spPr>
          <a:xfrm>
            <a:off x="5652360" y="39618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702" name=""/>
          <p:cNvSpPr txBox="1"/>
          <p:nvPr/>
        </p:nvSpPr>
        <p:spPr>
          <a:xfrm>
            <a:off x="5652360" y="4466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703" name=""/>
          <p:cNvSpPr/>
          <p:nvPr/>
        </p:nvSpPr>
        <p:spPr>
          <a:xfrm>
            <a:off x="5868360" y="4084200"/>
            <a:ext cx="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04" name=""/>
          <p:cNvSpPr/>
          <p:nvPr/>
        </p:nvSpPr>
        <p:spPr>
          <a:xfrm flipV="1">
            <a:off x="5868360" y="39258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05" name=""/>
          <p:cNvSpPr/>
          <p:nvPr/>
        </p:nvSpPr>
        <p:spPr>
          <a:xfrm>
            <a:off x="5868360" y="45594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06" name=""/>
          <p:cNvSpPr/>
          <p:nvPr/>
        </p:nvSpPr>
        <p:spPr>
          <a:xfrm>
            <a:off x="6192360" y="39258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07" name=""/>
          <p:cNvSpPr/>
          <p:nvPr/>
        </p:nvSpPr>
        <p:spPr>
          <a:xfrm>
            <a:off x="6516360" y="408420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08" name=""/>
          <p:cNvSpPr/>
          <p:nvPr/>
        </p:nvSpPr>
        <p:spPr>
          <a:xfrm flipV="1">
            <a:off x="6192360" y="45594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09" name=""/>
          <p:cNvSpPr/>
          <p:nvPr/>
        </p:nvSpPr>
        <p:spPr>
          <a:xfrm>
            <a:off x="6192360" y="392580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10" name=""/>
          <p:cNvSpPr/>
          <p:nvPr/>
        </p:nvSpPr>
        <p:spPr>
          <a:xfrm>
            <a:off x="5868360" y="408420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11" name=""/>
          <p:cNvSpPr/>
          <p:nvPr/>
        </p:nvSpPr>
        <p:spPr>
          <a:xfrm flipV="1">
            <a:off x="5868360" y="408420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12" name=""/>
          <p:cNvSpPr/>
          <p:nvPr/>
        </p:nvSpPr>
        <p:spPr>
          <a:xfrm>
            <a:off x="5868360" y="408420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13" name=""/>
          <p:cNvSpPr/>
          <p:nvPr/>
        </p:nvSpPr>
        <p:spPr>
          <a:xfrm>
            <a:off x="5868360" y="455940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14" name=""/>
          <p:cNvSpPr/>
          <p:nvPr/>
        </p:nvSpPr>
        <p:spPr>
          <a:xfrm flipV="1">
            <a:off x="5868360" y="39258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15" name=""/>
          <p:cNvSpPr/>
          <p:nvPr/>
        </p:nvSpPr>
        <p:spPr>
          <a:xfrm>
            <a:off x="6192360" y="392580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16" name=""/>
          <p:cNvSpPr/>
          <p:nvPr/>
        </p:nvSpPr>
        <p:spPr>
          <a:xfrm>
            <a:off x="5868360" y="40842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17" name=""/>
          <p:cNvSpPr/>
          <p:nvPr/>
        </p:nvSpPr>
        <p:spPr>
          <a:xfrm flipV="1">
            <a:off x="6192360" y="408420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18" name=""/>
          <p:cNvSpPr txBox="1"/>
          <p:nvPr/>
        </p:nvSpPr>
        <p:spPr>
          <a:xfrm>
            <a:off x="6084360" y="3746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719" name=""/>
          <p:cNvSpPr txBox="1"/>
          <p:nvPr/>
        </p:nvSpPr>
        <p:spPr>
          <a:xfrm>
            <a:off x="6084360" y="4682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720" name=""/>
          <p:cNvSpPr txBox="1"/>
          <p:nvPr/>
        </p:nvSpPr>
        <p:spPr>
          <a:xfrm>
            <a:off x="4752360" y="3962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721" name=""/>
          <p:cNvSpPr txBox="1"/>
          <p:nvPr/>
        </p:nvSpPr>
        <p:spPr>
          <a:xfrm>
            <a:off x="4752360" y="446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722" name=""/>
          <p:cNvSpPr/>
          <p:nvPr/>
        </p:nvSpPr>
        <p:spPr>
          <a:xfrm>
            <a:off x="4968360" y="408456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23" name=""/>
          <p:cNvSpPr/>
          <p:nvPr/>
        </p:nvSpPr>
        <p:spPr>
          <a:xfrm flipV="1">
            <a:off x="4968360" y="39261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24" name=""/>
          <p:cNvSpPr/>
          <p:nvPr/>
        </p:nvSpPr>
        <p:spPr>
          <a:xfrm>
            <a:off x="4968360" y="45597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25" name=""/>
          <p:cNvSpPr/>
          <p:nvPr/>
        </p:nvSpPr>
        <p:spPr>
          <a:xfrm>
            <a:off x="5292360" y="39261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26" name=""/>
          <p:cNvSpPr/>
          <p:nvPr/>
        </p:nvSpPr>
        <p:spPr>
          <a:xfrm>
            <a:off x="5616360" y="408456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27" name=""/>
          <p:cNvSpPr/>
          <p:nvPr/>
        </p:nvSpPr>
        <p:spPr>
          <a:xfrm flipV="1">
            <a:off x="5292360" y="45597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28" name=""/>
          <p:cNvSpPr/>
          <p:nvPr/>
        </p:nvSpPr>
        <p:spPr>
          <a:xfrm>
            <a:off x="5292360" y="392616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29" name=""/>
          <p:cNvSpPr/>
          <p:nvPr/>
        </p:nvSpPr>
        <p:spPr>
          <a:xfrm>
            <a:off x="4968360" y="408456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30" name=""/>
          <p:cNvSpPr/>
          <p:nvPr/>
        </p:nvSpPr>
        <p:spPr>
          <a:xfrm flipV="1">
            <a:off x="4968360" y="4084560"/>
            <a:ext cx="64800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31" name=""/>
          <p:cNvSpPr/>
          <p:nvPr/>
        </p:nvSpPr>
        <p:spPr>
          <a:xfrm>
            <a:off x="4968360" y="408456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32" name=""/>
          <p:cNvSpPr/>
          <p:nvPr/>
        </p:nvSpPr>
        <p:spPr>
          <a:xfrm>
            <a:off x="4968360" y="455976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33" name=""/>
          <p:cNvSpPr/>
          <p:nvPr/>
        </p:nvSpPr>
        <p:spPr>
          <a:xfrm flipV="1">
            <a:off x="4968360" y="39261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34" name=""/>
          <p:cNvSpPr/>
          <p:nvPr/>
        </p:nvSpPr>
        <p:spPr>
          <a:xfrm>
            <a:off x="5292360" y="392616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35" name=""/>
          <p:cNvSpPr/>
          <p:nvPr/>
        </p:nvSpPr>
        <p:spPr>
          <a:xfrm>
            <a:off x="4968360" y="408456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36" name=""/>
          <p:cNvSpPr/>
          <p:nvPr/>
        </p:nvSpPr>
        <p:spPr>
          <a:xfrm flipV="1">
            <a:off x="5292360" y="40845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37" name=""/>
          <p:cNvSpPr txBox="1"/>
          <p:nvPr/>
        </p:nvSpPr>
        <p:spPr>
          <a:xfrm>
            <a:off x="5184360" y="374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738" name=""/>
          <p:cNvSpPr txBox="1"/>
          <p:nvPr/>
        </p:nvSpPr>
        <p:spPr>
          <a:xfrm>
            <a:off x="5544360" y="396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739" name=""/>
          <p:cNvSpPr txBox="1"/>
          <p:nvPr/>
        </p:nvSpPr>
        <p:spPr>
          <a:xfrm>
            <a:off x="5544360" y="446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740" name=""/>
          <p:cNvSpPr txBox="1"/>
          <p:nvPr/>
        </p:nvSpPr>
        <p:spPr>
          <a:xfrm>
            <a:off x="5184360" y="468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741" name=""/>
          <p:cNvSpPr txBox="1"/>
          <p:nvPr/>
        </p:nvSpPr>
        <p:spPr>
          <a:xfrm>
            <a:off x="2700360" y="3962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742" name=""/>
          <p:cNvSpPr txBox="1"/>
          <p:nvPr/>
        </p:nvSpPr>
        <p:spPr>
          <a:xfrm>
            <a:off x="2700360" y="446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743" name=""/>
          <p:cNvSpPr/>
          <p:nvPr/>
        </p:nvSpPr>
        <p:spPr>
          <a:xfrm flipV="1">
            <a:off x="2880360" y="3926160"/>
            <a:ext cx="324000" cy="1584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44" name=""/>
          <p:cNvSpPr/>
          <p:nvPr/>
        </p:nvSpPr>
        <p:spPr>
          <a:xfrm>
            <a:off x="2880360" y="45597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45" name=""/>
          <p:cNvSpPr/>
          <p:nvPr/>
        </p:nvSpPr>
        <p:spPr>
          <a:xfrm>
            <a:off x="3204360" y="39261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46" name=""/>
          <p:cNvSpPr/>
          <p:nvPr/>
        </p:nvSpPr>
        <p:spPr>
          <a:xfrm>
            <a:off x="3528360" y="408456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47" name=""/>
          <p:cNvSpPr/>
          <p:nvPr/>
        </p:nvSpPr>
        <p:spPr>
          <a:xfrm flipV="1">
            <a:off x="3204360" y="45597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48" name=""/>
          <p:cNvSpPr/>
          <p:nvPr/>
        </p:nvSpPr>
        <p:spPr>
          <a:xfrm>
            <a:off x="3204360" y="392616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49" name=""/>
          <p:cNvSpPr/>
          <p:nvPr/>
        </p:nvSpPr>
        <p:spPr>
          <a:xfrm>
            <a:off x="2880360" y="408456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50" name=""/>
          <p:cNvSpPr/>
          <p:nvPr/>
        </p:nvSpPr>
        <p:spPr>
          <a:xfrm flipV="1">
            <a:off x="2880360" y="408456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51" name=""/>
          <p:cNvSpPr/>
          <p:nvPr/>
        </p:nvSpPr>
        <p:spPr>
          <a:xfrm>
            <a:off x="2880360" y="408456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52" name=""/>
          <p:cNvSpPr/>
          <p:nvPr/>
        </p:nvSpPr>
        <p:spPr>
          <a:xfrm>
            <a:off x="2880360" y="4559760"/>
            <a:ext cx="648000" cy="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53" name=""/>
          <p:cNvSpPr/>
          <p:nvPr/>
        </p:nvSpPr>
        <p:spPr>
          <a:xfrm flipV="1">
            <a:off x="2880360" y="39261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54" name=""/>
          <p:cNvSpPr/>
          <p:nvPr/>
        </p:nvSpPr>
        <p:spPr>
          <a:xfrm>
            <a:off x="3204360" y="39261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55" name=""/>
          <p:cNvSpPr/>
          <p:nvPr/>
        </p:nvSpPr>
        <p:spPr>
          <a:xfrm>
            <a:off x="2880360" y="40845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56" name=""/>
          <p:cNvSpPr/>
          <p:nvPr/>
        </p:nvSpPr>
        <p:spPr>
          <a:xfrm flipV="1">
            <a:off x="3204360" y="408456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57" name=""/>
          <p:cNvSpPr txBox="1"/>
          <p:nvPr/>
        </p:nvSpPr>
        <p:spPr>
          <a:xfrm>
            <a:off x="3096360" y="374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758" name=""/>
          <p:cNvSpPr txBox="1"/>
          <p:nvPr/>
        </p:nvSpPr>
        <p:spPr>
          <a:xfrm>
            <a:off x="3456360" y="396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759" name=""/>
          <p:cNvSpPr txBox="1"/>
          <p:nvPr/>
        </p:nvSpPr>
        <p:spPr>
          <a:xfrm>
            <a:off x="3456360" y="446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760" name=""/>
          <p:cNvSpPr txBox="1"/>
          <p:nvPr/>
        </p:nvSpPr>
        <p:spPr>
          <a:xfrm>
            <a:off x="3096360" y="468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761" name=""/>
          <p:cNvSpPr txBox="1"/>
          <p:nvPr/>
        </p:nvSpPr>
        <p:spPr>
          <a:xfrm>
            <a:off x="3672360" y="396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762" name=""/>
          <p:cNvSpPr txBox="1"/>
          <p:nvPr/>
        </p:nvSpPr>
        <p:spPr>
          <a:xfrm>
            <a:off x="3672360" y="446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763" name=""/>
          <p:cNvSpPr/>
          <p:nvPr/>
        </p:nvSpPr>
        <p:spPr>
          <a:xfrm>
            <a:off x="3888360" y="408492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64" name=""/>
          <p:cNvSpPr/>
          <p:nvPr/>
        </p:nvSpPr>
        <p:spPr>
          <a:xfrm flipV="1">
            <a:off x="3888360" y="39265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65" name=""/>
          <p:cNvSpPr/>
          <p:nvPr/>
        </p:nvSpPr>
        <p:spPr>
          <a:xfrm>
            <a:off x="3888360" y="45601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66" name=""/>
          <p:cNvSpPr/>
          <p:nvPr/>
        </p:nvSpPr>
        <p:spPr>
          <a:xfrm>
            <a:off x="4212360" y="39265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67" name=""/>
          <p:cNvSpPr/>
          <p:nvPr/>
        </p:nvSpPr>
        <p:spPr>
          <a:xfrm>
            <a:off x="4536360" y="4084920"/>
            <a:ext cx="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68" name=""/>
          <p:cNvSpPr/>
          <p:nvPr/>
        </p:nvSpPr>
        <p:spPr>
          <a:xfrm flipV="1">
            <a:off x="4212360" y="45601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69" name=""/>
          <p:cNvSpPr/>
          <p:nvPr/>
        </p:nvSpPr>
        <p:spPr>
          <a:xfrm>
            <a:off x="4212360" y="392652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70" name=""/>
          <p:cNvSpPr/>
          <p:nvPr/>
        </p:nvSpPr>
        <p:spPr>
          <a:xfrm>
            <a:off x="3888360" y="408492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71" name=""/>
          <p:cNvSpPr/>
          <p:nvPr/>
        </p:nvSpPr>
        <p:spPr>
          <a:xfrm flipV="1">
            <a:off x="3888360" y="408492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72" name=""/>
          <p:cNvSpPr/>
          <p:nvPr/>
        </p:nvSpPr>
        <p:spPr>
          <a:xfrm>
            <a:off x="3888360" y="408492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73" name=""/>
          <p:cNvSpPr/>
          <p:nvPr/>
        </p:nvSpPr>
        <p:spPr>
          <a:xfrm>
            <a:off x="3888360" y="456012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74" name=""/>
          <p:cNvSpPr/>
          <p:nvPr/>
        </p:nvSpPr>
        <p:spPr>
          <a:xfrm flipV="1">
            <a:off x="3888360" y="392652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75" name=""/>
          <p:cNvSpPr/>
          <p:nvPr/>
        </p:nvSpPr>
        <p:spPr>
          <a:xfrm>
            <a:off x="4212360" y="39265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76" name=""/>
          <p:cNvSpPr/>
          <p:nvPr/>
        </p:nvSpPr>
        <p:spPr>
          <a:xfrm>
            <a:off x="3888360" y="408492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77" name=""/>
          <p:cNvSpPr/>
          <p:nvPr/>
        </p:nvSpPr>
        <p:spPr>
          <a:xfrm flipV="1">
            <a:off x="4212360" y="40849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78" name=""/>
          <p:cNvSpPr txBox="1"/>
          <p:nvPr/>
        </p:nvSpPr>
        <p:spPr>
          <a:xfrm>
            <a:off x="4104360" y="374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779" name=""/>
          <p:cNvSpPr txBox="1"/>
          <p:nvPr/>
        </p:nvSpPr>
        <p:spPr>
          <a:xfrm>
            <a:off x="4464360" y="396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780" name=""/>
          <p:cNvSpPr txBox="1"/>
          <p:nvPr/>
        </p:nvSpPr>
        <p:spPr>
          <a:xfrm>
            <a:off x="4464360" y="446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781" name=""/>
          <p:cNvSpPr txBox="1"/>
          <p:nvPr/>
        </p:nvSpPr>
        <p:spPr>
          <a:xfrm>
            <a:off x="4104360" y="468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782" name=""/>
          <p:cNvSpPr/>
          <p:nvPr/>
        </p:nvSpPr>
        <p:spPr>
          <a:xfrm>
            <a:off x="1980360" y="408492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83" name=""/>
          <p:cNvSpPr/>
          <p:nvPr/>
        </p:nvSpPr>
        <p:spPr>
          <a:xfrm flipV="1">
            <a:off x="1980360" y="39265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84" name=""/>
          <p:cNvSpPr/>
          <p:nvPr/>
        </p:nvSpPr>
        <p:spPr>
          <a:xfrm>
            <a:off x="1980360" y="4560120"/>
            <a:ext cx="324000" cy="1584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85" name=""/>
          <p:cNvSpPr/>
          <p:nvPr/>
        </p:nvSpPr>
        <p:spPr>
          <a:xfrm>
            <a:off x="2304360" y="3926520"/>
            <a:ext cx="324000" cy="1584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86" name=""/>
          <p:cNvSpPr/>
          <p:nvPr/>
        </p:nvSpPr>
        <p:spPr>
          <a:xfrm>
            <a:off x="2628360" y="408492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87" name=""/>
          <p:cNvSpPr/>
          <p:nvPr/>
        </p:nvSpPr>
        <p:spPr>
          <a:xfrm flipV="1">
            <a:off x="2304360" y="45601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88" name=""/>
          <p:cNvSpPr/>
          <p:nvPr/>
        </p:nvSpPr>
        <p:spPr>
          <a:xfrm>
            <a:off x="2304360" y="392652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89" name=""/>
          <p:cNvSpPr/>
          <p:nvPr/>
        </p:nvSpPr>
        <p:spPr>
          <a:xfrm>
            <a:off x="1980360" y="4084920"/>
            <a:ext cx="64800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90" name=""/>
          <p:cNvSpPr/>
          <p:nvPr/>
        </p:nvSpPr>
        <p:spPr>
          <a:xfrm flipV="1">
            <a:off x="1980360" y="408492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91" name=""/>
          <p:cNvSpPr/>
          <p:nvPr/>
        </p:nvSpPr>
        <p:spPr>
          <a:xfrm>
            <a:off x="1980360" y="408492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92" name=""/>
          <p:cNvSpPr/>
          <p:nvPr/>
        </p:nvSpPr>
        <p:spPr>
          <a:xfrm>
            <a:off x="1980360" y="456012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93" name=""/>
          <p:cNvSpPr/>
          <p:nvPr/>
        </p:nvSpPr>
        <p:spPr>
          <a:xfrm flipV="1">
            <a:off x="1980360" y="39265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94" name=""/>
          <p:cNvSpPr/>
          <p:nvPr/>
        </p:nvSpPr>
        <p:spPr>
          <a:xfrm>
            <a:off x="2304360" y="39265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95" name=""/>
          <p:cNvSpPr/>
          <p:nvPr/>
        </p:nvSpPr>
        <p:spPr>
          <a:xfrm>
            <a:off x="1980360" y="40849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96" name=""/>
          <p:cNvSpPr/>
          <p:nvPr/>
        </p:nvSpPr>
        <p:spPr>
          <a:xfrm flipV="1">
            <a:off x="2304360" y="40849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797" name=""/>
          <p:cNvSpPr txBox="1"/>
          <p:nvPr/>
        </p:nvSpPr>
        <p:spPr>
          <a:xfrm>
            <a:off x="2196360" y="374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798" name=""/>
          <p:cNvSpPr txBox="1"/>
          <p:nvPr/>
        </p:nvSpPr>
        <p:spPr>
          <a:xfrm>
            <a:off x="2556360" y="396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799" name=""/>
          <p:cNvSpPr txBox="1"/>
          <p:nvPr/>
        </p:nvSpPr>
        <p:spPr>
          <a:xfrm>
            <a:off x="2556360" y="4466880"/>
            <a:ext cx="360000" cy="231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00" name=""/>
          <p:cNvSpPr txBox="1"/>
          <p:nvPr/>
        </p:nvSpPr>
        <p:spPr>
          <a:xfrm>
            <a:off x="2196360" y="468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01" name=""/>
          <p:cNvSpPr/>
          <p:nvPr/>
        </p:nvSpPr>
        <p:spPr>
          <a:xfrm>
            <a:off x="2880360" y="4084560"/>
            <a:ext cx="0" cy="48816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02" name=""/>
          <p:cNvSpPr txBox="1"/>
          <p:nvPr/>
        </p:nvSpPr>
        <p:spPr>
          <a:xfrm>
            <a:off x="6444360" y="396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03" name=""/>
          <p:cNvSpPr txBox="1"/>
          <p:nvPr/>
        </p:nvSpPr>
        <p:spPr>
          <a:xfrm>
            <a:off x="6444360" y="446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04" name=""/>
          <p:cNvSpPr txBox="1"/>
          <p:nvPr/>
        </p:nvSpPr>
        <p:spPr>
          <a:xfrm>
            <a:off x="1800360" y="396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05" name=""/>
          <p:cNvSpPr txBox="1"/>
          <p:nvPr/>
        </p:nvSpPr>
        <p:spPr>
          <a:xfrm>
            <a:off x="1800360" y="446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06" name=""/>
          <p:cNvSpPr/>
          <p:nvPr/>
        </p:nvSpPr>
        <p:spPr>
          <a:xfrm flipV="1">
            <a:off x="2880000" y="900000"/>
            <a:ext cx="900000" cy="12600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07" name=""/>
          <p:cNvSpPr/>
          <p:nvPr/>
        </p:nvSpPr>
        <p:spPr>
          <a:xfrm>
            <a:off x="3780000" y="900000"/>
            <a:ext cx="1080000" cy="12600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08" name=""/>
          <p:cNvSpPr txBox="1"/>
          <p:nvPr/>
        </p:nvSpPr>
        <p:spPr>
          <a:xfrm>
            <a:off x="2700000" y="360000"/>
            <a:ext cx="522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Пример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"/>
          <p:cNvSpPr/>
          <p:nvPr/>
        </p:nvSpPr>
        <p:spPr>
          <a:xfrm flipH="1">
            <a:off x="2265480" y="2160000"/>
            <a:ext cx="614520" cy="151236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10" name=""/>
          <p:cNvSpPr/>
          <p:nvPr/>
        </p:nvSpPr>
        <p:spPr>
          <a:xfrm>
            <a:off x="2880000" y="2160000"/>
            <a:ext cx="285480" cy="151236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11" name=""/>
          <p:cNvSpPr/>
          <p:nvPr/>
        </p:nvSpPr>
        <p:spPr>
          <a:xfrm flipH="1">
            <a:off x="5148360" y="2844720"/>
            <a:ext cx="540000" cy="8298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12" name=""/>
          <p:cNvSpPr/>
          <p:nvPr/>
        </p:nvSpPr>
        <p:spPr>
          <a:xfrm>
            <a:off x="5688360" y="2844720"/>
            <a:ext cx="540000" cy="82944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13" name=""/>
          <p:cNvSpPr txBox="1"/>
          <p:nvPr/>
        </p:nvSpPr>
        <p:spPr>
          <a:xfrm>
            <a:off x="5652360" y="39618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14" name=""/>
          <p:cNvSpPr txBox="1"/>
          <p:nvPr/>
        </p:nvSpPr>
        <p:spPr>
          <a:xfrm>
            <a:off x="5652360" y="4466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15" name=""/>
          <p:cNvSpPr/>
          <p:nvPr/>
        </p:nvSpPr>
        <p:spPr>
          <a:xfrm>
            <a:off x="5868360" y="4084200"/>
            <a:ext cx="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16" name=""/>
          <p:cNvSpPr/>
          <p:nvPr/>
        </p:nvSpPr>
        <p:spPr>
          <a:xfrm flipV="1">
            <a:off x="5868360" y="39258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17" name=""/>
          <p:cNvSpPr/>
          <p:nvPr/>
        </p:nvSpPr>
        <p:spPr>
          <a:xfrm>
            <a:off x="5868360" y="45594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18" name=""/>
          <p:cNvSpPr/>
          <p:nvPr/>
        </p:nvSpPr>
        <p:spPr>
          <a:xfrm>
            <a:off x="6192360" y="39258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19" name=""/>
          <p:cNvSpPr/>
          <p:nvPr/>
        </p:nvSpPr>
        <p:spPr>
          <a:xfrm>
            <a:off x="6516360" y="408420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20" name=""/>
          <p:cNvSpPr/>
          <p:nvPr/>
        </p:nvSpPr>
        <p:spPr>
          <a:xfrm flipV="1">
            <a:off x="6192360" y="45594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21" name=""/>
          <p:cNvSpPr/>
          <p:nvPr/>
        </p:nvSpPr>
        <p:spPr>
          <a:xfrm>
            <a:off x="6192360" y="392580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22" name=""/>
          <p:cNvSpPr/>
          <p:nvPr/>
        </p:nvSpPr>
        <p:spPr>
          <a:xfrm>
            <a:off x="5868360" y="408420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23" name=""/>
          <p:cNvSpPr/>
          <p:nvPr/>
        </p:nvSpPr>
        <p:spPr>
          <a:xfrm flipV="1">
            <a:off x="5868360" y="408420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24" name=""/>
          <p:cNvSpPr/>
          <p:nvPr/>
        </p:nvSpPr>
        <p:spPr>
          <a:xfrm>
            <a:off x="5868360" y="408420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25" name=""/>
          <p:cNvSpPr/>
          <p:nvPr/>
        </p:nvSpPr>
        <p:spPr>
          <a:xfrm>
            <a:off x="5868360" y="455940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26" name=""/>
          <p:cNvSpPr/>
          <p:nvPr/>
        </p:nvSpPr>
        <p:spPr>
          <a:xfrm flipV="1">
            <a:off x="5868360" y="39258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27" name=""/>
          <p:cNvSpPr/>
          <p:nvPr/>
        </p:nvSpPr>
        <p:spPr>
          <a:xfrm>
            <a:off x="6192360" y="392580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28" name=""/>
          <p:cNvSpPr/>
          <p:nvPr/>
        </p:nvSpPr>
        <p:spPr>
          <a:xfrm>
            <a:off x="5868360" y="40842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29" name=""/>
          <p:cNvSpPr/>
          <p:nvPr/>
        </p:nvSpPr>
        <p:spPr>
          <a:xfrm flipV="1">
            <a:off x="6192360" y="408420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30" name=""/>
          <p:cNvSpPr txBox="1"/>
          <p:nvPr/>
        </p:nvSpPr>
        <p:spPr>
          <a:xfrm>
            <a:off x="6084360" y="3746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31" name=""/>
          <p:cNvSpPr txBox="1"/>
          <p:nvPr/>
        </p:nvSpPr>
        <p:spPr>
          <a:xfrm>
            <a:off x="6084360" y="4682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32" name=""/>
          <p:cNvSpPr txBox="1"/>
          <p:nvPr/>
        </p:nvSpPr>
        <p:spPr>
          <a:xfrm>
            <a:off x="4752360" y="3962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33" name=""/>
          <p:cNvSpPr txBox="1"/>
          <p:nvPr/>
        </p:nvSpPr>
        <p:spPr>
          <a:xfrm>
            <a:off x="4752360" y="446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34" name=""/>
          <p:cNvSpPr/>
          <p:nvPr/>
        </p:nvSpPr>
        <p:spPr>
          <a:xfrm flipV="1">
            <a:off x="4968360" y="39261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35" name=""/>
          <p:cNvSpPr/>
          <p:nvPr/>
        </p:nvSpPr>
        <p:spPr>
          <a:xfrm>
            <a:off x="4968360" y="45597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36" name=""/>
          <p:cNvSpPr/>
          <p:nvPr/>
        </p:nvSpPr>
        <p:spPr>
          <a:xfrm>
            <a:off x="5292360" y="39261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37" name=""/>
          <p:cNvSpPr/>
          <p:nvPr/>
        </p:nvSpPr>
        <p:spPr>
          <a:xfrm>
            <a:off x="5616360" y="408456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38" name=""/>
          <p:cNvSpPr/>
          <p:nvPr/>
        </p:nvSpPr>
        <p:spPr>
          <a:xfrm flipV="1">
            <a:off x="5292360" y="45597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39" name=""/>
          <p:cNvSpPr/>
          <p:nvPr/>
        </p:nvSpPr>
        <p:spPr>
          <a:xfrm>
            <a:off x="5292360" y="392616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40" name=""/>
          <p:cNvSpPr/>
          <p:nvPr/>
        </p:nvSpPr>
        <p:spPr>
          <a:xfrm>
            <a:off x="4968360" y="408456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41" name=""/>
          <p:cNvSpPr/>
          <p:nvPr/>
        </p:nvSpPr>
        <p:spPr>
          <a:xfrm flipV="1">
            <a:off x="4968360" y="4084560"/>
            <a:ext cx="64800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42" name=""/>
          <p:cNvSpPr/>
          <p:nvPr/>
        </p:nvSpPr>
        <p:spPr>
          <a:xfrm>
            <a:off x="4968360" y="408456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43" name=""/>
          <p:cNvSpPr/>
          <p:nvPr/>
        </p:nvSpPr>
        <p:spPr>
          <a:xfrm>
            <a:off x="4968360" y="455976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44" name=""/>
          <p:cNvSpPr/>
          <p:nvPr/>
        </p:nvSpPr>
        <p:spPr>
          <a:xfrm flipV="1">
            <a:off x="4968360" y="39261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45" name=""/>
          <p:cNvSpPr/>
          <p:nvPr/>
        </p:nvSpPr>
        <p:spPr>
          <a:xfrm>
            <a:off x="5292360" y="392616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46" name=""/>
          <p:cNvSpPr/>
          <p:nvPr/>
        </p:nvSpPr>
        <p:spPr>
          <a:xfrm>
            <a:off x="4968360" y="408456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47" name=""/>
          <p:cNvSpPr/>
          <p:nvPr/>
        </p:nvSpPr>
        <p:spPr>
          <a:xfrm flipV="1">
            <a:off x="5292360" y="40845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48" name=""/>
          <p:cNvSpPr txBox="1"/>
          <p:nvPr/>
        </p:nvSpPr>
        <p:spPr>
          <a:xfrm>
            <a:off x="5184360" y="374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49" name=""/>
          <p:cNvSpPr txBox="1"/>
          <p:nvPr/>
        </p:nvSpPr>
        <p:spPr>
          <a:xfrm>
            <a:off x="5544360" y="396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50" name=""/>
          <p:cNvSpPr txBox="1"/>
          <p:nvPr/>
        </p:nvSpPr>
        <p:spPr>
          <a:xfrm>
            <a:off x="5544360" y="446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51" name=""/>
          <p:cNvSpPr txBox="1"/>
          <p:nvPr/>
        </p:nvSpPr>
        <p:spPr>
          <a:xfrm>
            <a:off x="5184360" y="468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52" name=""/>
          <p:cNvSpPr txBox="1"/>
          <p:nvPr/>
        </p:nvSpPr>
        <p:spPr>
          <a:xfrm>
            <a:off x="2700360" y="3962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53" name=""/>
          <p:cNvSpPr txBox="1"/>
          <p:nvPr/>
        </p:nvSpPr>
        <p:spPr>
          <a:xfrm>
            <a:off x="2700360" y="446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54" name=""/>
          <p:cNvSpPr/>
          <p:nvPr/>
        </p:nvSpPr>
        <p:spPr>
          <a:xfrm flipV="1">
            <a:off x="2880360" y="3926160"/>
            <a:ext cx="324000" cy="1584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55" name=""/>
          <p:cNvSpPr/>
          <p:nvPr/>
        </p:nvSpPr>
        <p:spPr>
          <a:xfrm>
            <a:off x="2880360" y="45597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56" name=""/>
          <p:cNvSpPr/>
          <p:nvPr/>
        </p:nvSpPr>
        <p:spPr>
          <a:xfrm>
            <a:off x="3204360" y="39261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57" name=""/>
          <p:cNvSpPr/>
          <p:nvPr/>
        </p:nvSpPr>
        <p:spPr>
          <a:xfrm>
            <a:off x="3528360" y="408456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58" name=""/>
          <p:cNvSpPr/>
          <p:nvPr/>
        </p:nvSpPr>
        <p:spPr>
          <a:xfrm flipV="1">
            <a:off x="3204360" y="45597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59" name=""/>
          <p:cNvSpPr/>
          <p:nvPr/>
        </p:nvSpPr>
        <p:spPr>
          <a:xfrm>
            <a:off x="3204360" y="392616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60" name=""/>
          <p:cNvSpPr/>
          <p:nvPr/>
        </p:nvSpPr>
        <p:spPr>
          <a:xfrm>
            <a:off x="2880360" y="408456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61" name=""/>
          <p:cNvSpPr/>
          <p:nvPr/>
        </p:nvSpPr>
        <p:spPr>
          <a:xfrm flipV="1">
            <a:off x="2880360" y="408456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62" name=""/>
          <p:cNvSpPr/>
          <p:nvPr/>
        </p:nvSpPr>
        <p:spPr>
          <a:xfrm>
            <a:off x="2880360" y="408456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63" name=""/>
          <p:cNvSpPr/>
          <p:nvPr/>
        </p:nvSpPr>
        <p:spPr>
          <a:xfrm>
            <a:off x="2880360" y="4559760"/>
            <a:ext cx="648000" cy="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64" name=""/>
          <p:cNvSpPr/>
          <p:nvPr/>
        </p:nvSpPr>
        <p:spPr>
          <a:xfrm flipV="1">
            <a:off x="2880360" y="39261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65" name=""/>
          <p:cNvSpPr/>
          <p:nvPr/>
        </p:nvSpPr>
        <p:spPr>
          <a:xfrm>
            <a:off x="3204360" y="39261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66" name=""/>
          <p:cNvSpPr/>
          <p:nvPr/>
        </p:nvSpPr>
        <p:spPr>
          <a:xfrm>
            <a:off x="2880360" y="40845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67" name=""/>
          <p:cNvSpPr/>
          <p:nvPr/>
        </p:nvSpPr>
        <p:spPr>
          <a:xfrm flipV="1">
            <a:off x="3204360" y="408456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68" name=""/>
          <p:cNvSpPr txBox="1"/>
          <p:nvPr/>
        </p:nvSpPr>
        <p:spPr>
          <a:xfrm>
            <a:off x="3096360" y="374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69" name=""/>
          <p:cNvSpPr txBox="1"/>
          <p:nvPr/>
        </p:nvSpPr>
        <p:spPr>
          <a:xfrm>
            <a:off x="3456360" y="396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70" name=""/>
          <p:cNvSpPr txBox="1"/>
          <p:nvPr/>
        </p:nvSpPr>
        <p:spPr>
          <a:xfrm>
            <a:off x="3456360" y="446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71" name=""/>
          <p:cNvSpPr txBox="1"/>
          <p:nvPr/>
        </p:nvSpPr>
        <p:spPr>
          <a:xfrm>
            <a:off x="3096360" y="468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72" name=""/>
          <p:cNvSpPr txBox="1"/>
          <p:nvPr/>
        </p:nvSpPr>
        <p:spPr>
          <a:xfrm>
            <a:off x="2160360" y="144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73" name=""/>
          <p:cNvSpPr txBox="1"/>
          <p:nvPr/>
        </p:nvSpPr>
        <p:spPr>
          <a:xfrm>
            <a:off x="2160360" y="194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74" name=""/>
          <p:cNvSpPr/>
          <p:nvPr/>
        </p:nvSpPr>
        <p:spPr>
          <a:xfrm>
            <a:off x="2376360" y="152892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75" name=""/>
          <p:cNvSpPr/>
          <p:nvPr/>
        </p:nvSpPr>
        <p:spPr>
          <a:xfrm flipV="1">
            <a:off x="2376360" y="1370520"/>
            <a:ext cx="324000" cy="1584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76" name=""/>
          <p:cNvSpPr/>
          <p:nvPr/>
        </p:nvSpPr>
        <p:spPr>
          <a:xfrm>
            <a:off x="2376360" y="2004120"/>
            <a:ext cx="324000" cy="1584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77" name=""/>
          <p:cNvSpPr/>
          <p:nvPr/>
        </p:nvSpPr>
        <p:spPr>
          <a:xfrm>
            <a:off x="2700360" y="1370520"/>
            <a:ext cx="324000" cy="1584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78" name=""/>
          <p:cNvSpPr/>
          <p:nvPr/>
        </p:nvSpPr>
        <p:spPr>
          <a:xfrm>
            <a:off x="3024360" y="152892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79" name=""/>
          <p:cNvSpPr/>
          <p:nvPr/>
        </p:nvSpPr>
        <p:spPr>
          <a:xfrm flipV="1">
            <a:off x="2700360" y="20041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80" name=""/>
          <p:cNvSpPr/>
          <p:nvPr/>
        </p:nvSpPr>
        <p:spPr>
          <a:xfrm>
            <a:off x="2700360" y="137052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81" name=""/>
          <p:cNvSpPr/>
          <p:nvPr/>
        </p:nvSpPr>
        <p:spPr>
          <a:xfrm>
            <a:off x="2376360" y="1528920"/>
            <a:ext cx="648000" cy="4752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82" name=""/>
          <p:cNvSpPr/>
          <p:nvPr/>
        </p:nvSpPr>
        <p:spPr>
          <a:xfrm flipV="1">
            <a:off x="2376360" y="152892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83" name=""/>
          <p:cNvSpPr/>
          <p:nvPr/>
        </p:nvSpPr>
        <p:spPr>
          <a:xfrm>
            <a:off x="2376360" y="152892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84" name=""/>
          <p:cNvSpPr/>
          <p:nvPr/>
        </p:nvSpPr>
        <p:spPr>
          <a:xfrm>
            <a:off x="2376360" y="2004120"/>
            <a:ext cx="648000" cy="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85" name=""/>
          <p:cNvSpPr/>
          <p:nvPr/>
        </p:nvSpPr>
        <p:spPr>
          <a:xfrm flipV="1">
            <a:off x="2376360" y="13705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86" name=""/>
          <p:cNvSpPr/>
          <p:nvPr/>
        </p:nvSpPr>
        <p:spPr>
          <a:xfrm>
            <a:off x="2700360" y="13705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87" name=""/>
          <p:cNvSpPr/>
          <p:nvPr/>
        </p:nvSpPr>
        <p:spPr>
          <a:xfrm>
            <a:off x="2376360" y="15289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88" name=""/>
          <p:cNvSpPr/>
          <p:nvPr/>
        </p:nvSpPr>
        <p:spPr>
          <a:xfrm flipV="1">
            <a:off x="2700360" y="1528920"/>
            <a:ext cx="324000" cy="6336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89" name=""/>
          <p:cNvSpPr txBox="1"/>
          <p:nvPr/>
        </p:nvSpPr>
        <p:spPr>
          <a:xfrm>
            <a:off x="2592360" y="1190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90" name=""/>
          <p:cNvSpPr txBox="1"/>
          <p:nvPr/>
        </p:nvSpPr>
        <p:spPr>
          <a:xfrm>
            <a:off x="2952360" y="140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91" name=""/>
          <p:cNvSpPr txBox="1"/>
          <p:nvPr/>
        </p:nvSpPr>
        <p:spPr>
          <a:xfrm>
            <a:off x="2952360" y="1910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92" name=""/>
          <p:cNvSpPr txBox="1"/>
          <p:nvPr/>
        </p:nvSpPr>
        <p:spPr>
          <a:xfrm>
            <a:off x="2592360" y="212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893" name=""/>
          <p:cNvSpPr/>
          <p:nvPr/>
        </p:nvSpPr>
        <p:spPr>
          <a:xfrm>
            <a:off x="1980360" y="408492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94" name=""/>
          <p:cNvSpPr/>
          <p:nvPr/>
        </p:nvSpPr>
        <p:spPr>
          <a:xfrm flipV="1">
            <a:off x="1980360" y="39265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95" name=""/>
          <p:cNvSpPr/>
          <p:nvPr/>
        </p:nvSpPr>
        <p:spPr>
          <a:xfrm>
            <a:off x="1980360" y="4560120"/>
            <a:ext cx="324000" cy="1584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96" name=""/>
          <p:cNvSpPr/>
          <p:nvPr/>
        </p:nvSpPr>
        <p:spPr>
          <a:xfrm>
            <a:off x="2304360" y="3926520"/>
            <a:ext cx="324000" cy="1584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97" name=""/>
          <p:cNvSpPr/>
          <p:nvPr/>
        </p:nvSpPr>
        <p:spPr>
          <a:xfrm>
            <a:off x="2628360" y="408492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98" name=""/>
          <p:cNvSpPr/>
          <p:nvPr/>
        </p:nvSpPr>
        <p:spPr>
          <a:xfrm flipV="1">
            <a:off x="2304360" y="45601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899" name=""/>
          <p:cNvSpPr/>
          <p:nvPr/>
        </p:nvSpPr>
        <p:spPr>
          <a:xfrm>
            <a:off x="2304360" y="392652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00" name=""/>
          <p:cNvSpPr/>
          <p:nvPr/>
        </p:nvSpPr>
        <p:spPr>
          <a:xfrm>
            <a:off x="1980360" y="4084920"/>
            <a:ext cx="64800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01" name=""/>
          <p:cNvSpPr/>
          <p:nvPr/>
        </p:nvSpPr>
        <p:spPr>
          <a:xfrm flipV="1">
            <a:off x="1980360" y="408492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02" name=""/>
          <p:cNvSpPr/>
          <p:nvPr/>
        </p:nvSpPr>
        <p:spPr>
          <a:xfrm>
            <a:off x="1980360" y="408492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03" name=""/>
          <p:cNvSpPr/>
          <p:nvPr/>
        </p:nvSpPr>
        <p:spPr>
          <a:xfrm>
            <a:off x="1980360" y="456012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04" name=""/>
          <p:cNvSpPr/>
          <p:nvPr/>
        </p:nvSpPr>
        <p:spPr>
          <a:xfrm flipV="1">
            <a:off x="1980360" y="39265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05" name=""/>
          <p:cNvSpPr/>
          <p:nvPr/>
        </p:nvSpPr>
        <p:spPr>
          <a:xfrm>
            <a:off x="2304360" y="39265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06" name=""/>
          <p:cNvSpPr/>
          <p:nvPr/>
        </p:nvSpPr>
        <p:spPr>
          <a:xfrm>
            <a:off x="1980360" y="40849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07" name=""/>
          <p:cNvSpPr/>
          <p:nvPr/>
        </p:nvSpPr>
        <p:spPr>
          <a:xfrm flipV="1">
            <a:off x="2304360" y="40849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08" name=""/>
          <p:cNvSpPr txBox="1"/>
          <p:nvPr/>
        </p:nvSpPr>
        <p:spPr>
          <a:xfrm>
            <a:off x="2196360" y="374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09" name=""/>
          <p:cNvSpPr txBox="1"/>
          <p:nvPr/>
        </p:nvSpPr>
        <p:spPr>
          <a:xfrm>
            <a:off x="2556360" y="396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10" name=""/>
          <p:cNvSpPr txBox="1"/>
          <p:nvPr/>
        </p:nvSpPr>
        <p:spPr>
          <a:xfrm>
            <a:off x="2556360" y="4466880"/>
            <a:ext cx="360000" cy="231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11" name=""/>
          <p:cNvSpPr txBox="1"/>
          <p:nvPr/>
        </p:nvSpPr>
        <p:spPr>
          <a:xfrm>
            <a:off x="2196360" y="468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12" name=""/>
          <p:cNvSpPr/>
          <p:nvPr/>
        </p:nvSpPr>
        <p:spPr>
          <a:xfrm>
            <a:off x="2880360" y="4084560"/>
            <a:ext cx="0" cy="48816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13" name=""/>
          <p:cNvSpPr txBox="1"/>
          <p:nvPr/>
        </p:nvSpPr>
        <p:spPr>
          <a:xfrm>
            <a:off x="6444360" y="396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14" name=""/>
          <p:cNvSpPr txBox="1"/>
          <p:nvPr/>
        </p:nvSpPr>
        <p:spPr>
          <a:xfrm>
            <a:off x="6444360" y="446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15" name=""/>
          <p:cNvSpPr txBox="1"/>
          <p:nvPr/>
        </p:nvSpPr>
        <p:spPr>
          <a:xfrm>
            <a:off x="1800360" y="396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16" name=""/>
          <p:cNvSpPr txBox="1"/>
          <p:nvPr/>
        </p:nvSpPr>
        <p:spPr>
          <a:xfrm>
            <a:off x="1800360" y="446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17" name=""/>
          <p:cNvSpPr txBox="1"/>
          <p:nvPr/>
        </p:nvSpPr>
        <p:spPr>
          <a:xfrm>
            <a:off x="2700000" y="360000"/>
            <a:ext cx="522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Пример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918" name=""/>
          <p:cNvSpPr/>
          <p:nvPr/>
        </p:nvSpPr>
        <p:spPr>
          <a:xfrm>
            <a:off x="4968360" y="408456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19" name=""/>
          <p:cNvSpPr txBox="1"/>
          <p:nvPr/>
        </p:nvSpPr>
        <p:spPr>
          <a:xfrm>
            <a:off x="5148720" y="198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20" name=""/>
          <p:cNvSpPr txBox="1"/>
          <p:nvPr/>
        </p:nvSpPr>
        <p:spPr>
          <a:xfrm>
            <a:off x="5148720" y="2487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21" name=""/>
          <p:cNvSpPr/>
          <p:nvPr/>
        </p:nvSpPr>
        <p:spPr>
          <a:xfrm>
            <a:off x="5364720" y="2069280"/>
            <a:ext cx="0" cy="4752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22" name=""/>
          <p:cNvSpPr/>
          <p:nvPr/>
        </p:nvSpPr>
        <p:spPr>
          <a:xfrm flipV="1">
            <a:off x="5364720" y="191088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23" name=""/>
          <p:cNvSpPr/>
          <p:nvPr/>
        </p:nvSpPr>
        <p:spPr>
          <a:xfrm>
            <a:off x="5364720" y="254448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24" name=""/>
          <p:cNvSpPr/>
          <p:nvPr/>
        </p:nvSpPr>
        <p:spPr>
          <a:xfrm>
            <a:off x="5688720" y="191088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25" name=""/>
          <p:cNvSpPr/>
          <p:nvPr/>
        </p:nvSpPr>
        <p:spPr>
          <a:xfrm>
            <a:off x="6012720" y="206928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26" name=""/>
          <p:cNvSpPr/>
          <p:nvPr/>
        </p:nvSpPr>
        <p:spPr>
          <a:xfrm flipV="1">
            <a:off x="5688720" y="254448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27" name=""/>
          <p:cNvSpPr/>
          <p:nvPr/>
        </p:nvSpPr>
        <p:spPr>
          <a:xfrm>
            <a:off x="5688720" y="191088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28" name=""/>
          <p:cNvSpPr/>
          <p:nvPr/>
        </p:nvSpPr>
        <p:spPr>
          <a:xfrm>
            <a:off x="5364720" y="206928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29" name=""/>
          <p:cNvSpPr/>
          <p:nvPr/>
        </p:nvSpPr>
        <p:spPr>
          <a:xfrm flipV="1">
            <a:off x="5364720" y="2069280"/>
            <a:ext cx="648000" cy="4752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30" name=""/>
          <p:cNvSpPr/>
          <p:nvPr/>
        </p:nvSpPr>
        <p:spPr>
          <a:xfrm>
            <a:off x="5364720" y="206928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31" name=""/>
          <p:cNvSpPr/>
          <p:nvPr/>
        </p:nvSpPr>
        <p:spPr>
          <a:xfrm>
            <a:off x="5364720" y="254448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32" name=""/>
          <p:cNvSpPr/>
          <p:nvPr/>
        </p:nvSpPr>
        <p:spPr>
          <a:xfrm flipV="1">
            <a:off x="5364720" y="191088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33" name=""/>
          <p:cNvSpPr/>
          <p:nvPr/>
        </p:nvSpPr>
        <p:spPr>
          <a:xfrm>
            <a:off x="5688720" y="191088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34" name=""/>
          <p:cNvSpPr/>
          <p:nvPr/>
        </p:nvSpPr>
        <p:spPr>
          <a:xfrm>
            <a:off x="5364720" y="2069280"/>
            <a:ext cx="324000" cy="6336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35" name=""/>
          <p:cNvSpPr/>
          <p:nvPr/>
        </p:nvSpPr>
        <p:spPr>
          <a:xfrm flipV="1">
            <a:off x="5688720" y="2069280"/>
            <a:ext cx="324000" cy="6336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36" name=""/>
          <p:cNvSpPr txBox="1"/>
          <p:nvPr/>
        </p:nvSpPr>
        <p:spPr>
          <a:xfrm>
            <a:off x="5580720" y="1731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37" name=""/>
          <p:cNvSpPr txBox="1"/>
          <p:nvPr/>
        </p:nvSpPr>
        <p:spPr>
          <a:xfrm>
            <a:off x="5940720" y="1947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38" name=""/>
          <p:cNvSpPr txBox="1"/>
          <p:nvPr/>
        </p:nvSpPr>
        <p:spPr>
          <a:xfrm>
            <a:off x="5940720" y="2451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39" name=""/>
          <p:cNvSpPr txBox="1"/>
          <p:nvPr/>
        </p:nvSpPr>
        <p:spPr>
          <a:xfrm>
            <a:off x="5580720" y="2667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/>
          </p:nvPr>
        </p:nvSpPr>
        <p:spPr>
          <a:xfrm>
            <a:off x="2190600" y="-360"/>
            <a:ext cx="6953040" cy="50655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81000"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1" i="1" lang="ru" sz="2400" spc="-1" strike="noStrike">
                <a:solidFill>
                  <a:srgbClr val="c00000"/>
                </a:solidFill>
                <a:latin typeface="Lato"/>
                <a:ea typeface="Lato"/>
              </a:rPr>
              <a:t>Структура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 </a:t>
            </a:r>
            <a:r>
              <a:rPr b="1" i="1" lang="ru" sz="2400" spc="-1" strike="noStrike">
                <a:solidFill>
                  <a:srgbClr val="ff0000"/>
                </a:solidFill>
                <a:latin typeface="Lato"/>
                <a:ea typeface="Lato"/>
              </a:rPr>
              <a:t>i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  ⇌  граф: нагруженное множество ориент. циклов и цепей. Лист </a:t>
            </a:r>
            <a:r>
              <a:rPr b="1" i="1" lang="ru" sz="2400" spc="-1" strike="noStrike">
                <a:solidFill>
                  <a:srgbClr val="ff0000"/>
                </a:solidFill>
                <a:latin typeface="Lato"/>
                <a:ea typeface="Lato"/>
              </a:rPr>
              <a:t>i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  </a:t>
            </a:r>
            <a:r>
              <a:rPr b="1" lang="ru" sz="2400" spc="-1" strike="noStrike">
                <a:solidFill>
                  <a:srgbClr val="00b050"/>
                </a:solidFill>
                <a:latin typeface="Lato"/>
                <a:ea typeface="Lato"/>
              </a:rPr>
              <a:t>=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 Структура </a:t>
            </a:r>
            <a:r>
              <a:rPr b="1" i="1" lang="ru" sz="2400" spc="-1" strike="noStrike">
                <a:solidFill>
                  <a:srgbClr val="ff0000"/>
                </a:solidFill>
                <a:latin typeface="Lato"/>
                <a:ea typeface="Lato"/>
              </a:rPr>
              <a:t>i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 .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tabLst>
                <a:tab algn="l" pos="0"/>
              </a:tabLst>
            </a:pP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Имена в листе без повторений. Имя в </a:t>
            </a:r>
            <a:r>
              <a:rPr b="1" i="1" lang="ru" sz="2400" spc="-1" strike="noStrike">
                <a:solidFill>
                  <a:srgbClr val="ff0000"/>
                </a:solidFill>
                <a:latin typeface="Lato"/>
                <a:ea typeface="Lato"/>
              </a:rPr>
              <a:t>i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 </a:t>
            </a:r>
            <a:r>
              <a:rPr b="1" lang="ru" sz="2400" spc="-1" strike="noStrike">
                <a:solidFill>
                  <a:srgbClr val="00b050"/>
                </a:solidFill>
                <a:latin typeface="Lato"/>
                <a:ea typeface="Lato"/>
              </a:rPr>
              <a:t>=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 ребро в </a:t>
            </a:r>
            <a:r>
              <a:rPr b="1" i="1" lang="ru" sz="2400" spc="-1" strike="noStrike">
                <a:solidFill>
                  <a:srgbClr val="ff0000"/>
                </a:solidFill>
                <a:latin typeface="Lato"/>
                <a:ea typeface="Lato"/>
              </a:rPr>
              <a:t>i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 !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i="1" lang="ru" sz="2400" spc="-1" strike="noStrike">
                <a:solidFill>
                  <a:srgbClr val="00b050"/>
                </a:solidFill>
                <a:latin typeface="Lato"/>
                <a:ea typeface="Lato"/>
              </a:rPr>
              <a:t>SCJ</a:t>
            </a:r>
            <a:r>
              <a:rPr b="0" lang="ru" sz="2400" spc="-1" strike="noStrike">
                <a:solidFill>
                  <a:srgbClr val="00b050"/>
                </a:solidFill>
                <a:latin typeface="Lato"/>
                <a:ea typeface="Lato"/>
              </a:rPr>
              <a:t>-расстояние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:  </a:t>
            </a:r>
            <a:r>
              <a:rPr b="1" i="1" lang="ru" sz="2400" spc="-1" strike="noStrike">
                <a:solidFill>
                  <a:srgbClr val="c00000"/>
                </a:solidFill>
                <a:latin typeface="Lato"/>
                <a:ea typeface="Lato"/>
              </a:rPr>
              <a:t>a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           . . .             </a:t>
            </a:r>
            <a:r>
              <a:rPr b="1" i="1" lang="ru" sz="2400" spc="-1" strike="noStrike">
                <a:solidFill>
                  <a:srgbClr val="c00000"/>
                </a:solidFill>
                <a:latin typeface="Lato"/>
                <a:ea typeface="Lato"/>
              </a:rPr>
              <a:t>b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,  где </a:t>
            </a:r>
            <a:r>
              <a:rPr b="1" i="1" lang="ru" sz="2400" spc="-1" strike="noStrike">
                <a:solidFill>
                  <a:srgbClr val="c00000"/>
                </a:solidFill>
                <a:latin typeface="Lato"/>
                <a:ea typeface="Lato"/>
              </a:rPr>
              <a:t>o</a:t>
            </a:r>
            <a:r>
              <a:rPr b="1" i="1" lang="ru" sz="2400" spc="-1" strike="noStrike" baseline="-25000">
                <a:solidFill>
                  <a:srgbClr val="c00000"/>
                </a:solidFill>
                <a:latin typeface="Lato"/>
                <a:ea typeface="Lato"/>
              </a:rPr>
              <a:t>j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 - одна из операций </a:t>
            </a:r>
            <a:r>
              <a:rPr b="0" i="1" lang="ru" sz="2400" spc="-1" strike="noStrike">
                <a:solidFill>
                  <a:srgbClr val="00b050"/>
                </a:solidFill>
                <a:latin typeface="Lato"/>
                <a:ea typeface="Lato"/>
              </a:rPr>
              <a:t>cut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, </a:t>
            </a:r>
            <a:r>
              <a:rPr b="0" i="1" lang="ru" sz="2400" spc="-1" strike="noStrike">
                <a:solidFill>
                  <a:srgbClr val="00b050"/>
                </a:solidFill>
                <a:latin typeface="Lato"/>
                <a:ea typeface="Lato"/>
              </a:rPr>
              <a:t>join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, </a:t>
            </a:r>
            <a:r>
              <a:rPr b="0" i="1" lang="ru" sz="2400" spc="-1" strike="noStrike">
                <a:solidFill>
                  <a:srgbClr val="00b050"/>
                </a:solidFill>
                <a:latin typeface="Lato"/>
                <a:ea typeface="Lato"/>
              </a:rPr>
              <a:t>deletion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, </a:t>
            </a:r>
            <a:r>
              <a:rPr b="0" i="1" lang="ru" sz="2400" spc="-1" strike="noStrike">
                <a:solidFill>
                  <a:srgbClr val="00b050"/>
                </a:solidFill>
                <a:latin typeface="Lato"/>
                <a:ea typeface="Lato"/>
              </a:rPr>
              <a:t>insertion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. Это - кратчайшая цепочка  с повторениями. Даны рацион. цены &gt;0 операций.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0000"/>
              </a:lnSpc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ru" sz="2400" spc="-1" strike="noStrike">
                <a:solidFill>
                  <a:srgbClr val="00b050"/>
                </a:solidFill>
                <a:latin typeface="Lato"/>
                <a:ea typeface="Lato"/>
              </a:rPr>
              <a:t>Заданы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 структуры в листьях.      </a:t>
            </a:r>
            <a:r>
              <a:rPr b="0" lang="ru" sz="2400" spc="-1" strike="noStrike">
                <a:solidFill>
                  <a:srgbClr val="00b050"/>
                </a:solidFill>
                <a:latin typeface="Lato"/>
                <a:ea typeface="Lato"/>
              </a:rPr>
              <a:t>Переменная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 –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tabLst>
                <a:tab algn="l" pos="0"/>
              </a:tabLst>
            </a:pPr>
            <a:r>
              <a:rPr b="1" i="1" lang="ru" sz="2400" spc="-1" strike="noStrike">
                <a:solidFill>
                  <a:srgbClr val="c00000"/>
                </a:solidFill>
                <a:latin typeface="Lato"/>
                <a:ea typeface="Lato"/>
              </a:rPr>
              <a:t>расстановка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 </a:t>
            </a:r>
            <a:r>
              <a:rPr b="0" lang="ru" sz="2400" spc="-1" strike="noStrike" u="sng">
                <a:solidFill>
                  <a:srgbClr val="5e696c"/>
                </a:solidFill>
                <a:uFillTx/>
                <a:latin typeface="Lato"/>
                <a:ea typeface="Lato"/>
              </a:rPr>
              <a:t>структур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:   </a:t>
            </a:r>
            <a:r>
              <a:rPr b="1" i="1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X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  ⇌  {</a:t>
            </a:r>
            <a:r>
              <a:rPr b="1" i="1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v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          ↔        </a:t>
            </a:r>
            <a:r>
              <a:rPr b="1" i="1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a</a:t>
            </a:r>
            <a:r>
              <a:rPr b="1" i="1" lang="ru" sz="24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v  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|</a:t>
            </a:r>
            <a:r>
              <a:rPr b="0" i="1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v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}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1" lang="ru" sz="2400" spc="-1" strike="noStrike">
                <a:solidFill>
                  <a:srgbClr val="00b050"/>
                </a:solidFill>
                <a:latin typeface="Lato"/>
                <a:ea typeface="Lato"/>
              </a:rPr>
              <a:t>Найти 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расстановку:  </a:t>
            </a:r>
            <a:r>
              <a:rPr b="1" i="1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X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  ↦  </a:t>
            </a:r>
            <a:r>
              <a:rPr b="1" i="1" lang="ru" sz="2400" spc="-1" strike="noStrike">
                <a:solidFill>
                  <a:srgbClr val="ff0000"/>
                </a:solidFill>
                <a:latin typeface="Lato"/>
                <a:ea typeface="Lato"/>
              </a:rPr>
              <a:t>c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(</a:t>
            </a:r>
            <a:r>
              <a:rPr b="0" i="1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X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) = ∑ </a:t>
            </a:r>
            <a:r>
              <a:rPr b="0" i="1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SCJ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 (</a:t>
            </a:r>
            <a:r>
              <a:rPr b="1" i="1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v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, </a:t>
            </a:r>
            <a:r>
              <a:rPr b="1" i="1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v</a:t>
            </a:r>
            <a:r>
              <a:rPr b="1" lang="ru" sz="24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+</a:t>
            </a: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)  →  </a:t>
            </a:r>
            <a:r>
              <a:rPr b="0" i="1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min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81" name="Google Shape;60;p1"/>
          <p:cNvGrpSpPr/>
          <p:nvPr/>
        </p:nvGrpSpPr>
        <p:grpSpPr>
          <a:xfrm>
            <a:off x="74880" y="742320"/>
            <a:ext cx="2253240" cy="2710800"/>
            <a:chOff x="74880" y="742320"/>
            <a:chExt cx="2253240" cy="2710800"/>
          </a:xfrm>
        </p:grpSpPr>
        <p:sp>
          <p:nvSpPr>
            <p:cNvPr id="82" name="Google Shape;61;p1"/>
            <p:cNvSpPr/>
            <p:nvPr/>
          </p:nvSpPr>
          <p:spPr>
            <a:xfrm flipH="1">
              <a:off x="705960" y="1008720"/>
              <a:ext cx="523080" cy="6890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5e696c"/>
              </a:solidFill>
              <a:round/>
              <a:headEnd len="med" type="oval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" name="Google Shape;62;p1"/>
            <p:cNvSpPr/>
            <p:nvPr/>
          </p:nvSpPr>
          <p:spPr>
            <a:xfrm>
              <a:off x="1182600" y="1008720"/>
              <a:ext cx="319320" cy="7200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5e696c"/>
              </a:solidFill>
              <a:round/>
              <a:tailEnd len="med" type="oval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" name="Google Shape;63;p1"/>
            <p:cNvSpPr/>
            <p:nvPr/>
          </p:nvSpPr>
          <p:spPr>
            <a:xfrm>
              <a:off x="1494000" y="1674360"/>
              <a:ext cx="385920" cy="5108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" name="Google Shape;64;p1"/>
            <p:cNvSpPr/>
            <p:nvPr/>
          </p:nvSpPr>
          <p:spPr>
            <a:xfrm flipH="1">
              <a:off x="1220040" y="1674360"/>
              <a:ext cx="273600" cy="5346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" name="Google Shape;65;p1"/>
            <p:cNvSpPr/>
            <p:nvPr/>
          </p:nvSpPr>
          <p:spPr>
            <a:xfrm>
              <a:off x="706680" y="1679400"/>
              <a:ext cx="366120" cy="5457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" name="Google Shape;66;p1"/>
            <p:cNvSpPr/>
            <p:nvPr/>
          </p:nvSpPr>
          <p:spPr>
            <a:xfrm flipH="1">
              <a:off x="339120" y="1685160"/>
              <a:ext cx="367200" cy="5752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" name="Google Shape;67;p1"/>
            <p:cNvSpPr/>
            <p:nvPr/>
          </p:nvSpPr>
          <p:spPr>
            <a:xfrm>
              <a:off x="706680" y="2185560"/>
              <a:ext cx="872640" cy="60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ru" sz="1400" spc="-1" strike="noStrike">
                  <a:solidFill>
                    <a:srgbClr val="000000"/>
                  </a:solidFill>
                  <a:latin typeface="Lato"/>
                  <a:ea typeface="Lato"/>
                </a:rPr>
                <a:t>. . . . . . . .</a:t>
              </a:r>
              <a:endParaRPr b="0" lang="ru-RU" sz="1400" spc="-1" strike="noStrike">
                <a:latin typeface="Arial"/>
              </a:endParaRPr>
            </a:p>
          </p:txBody>
        </p:sp>
        <p:sp>
          <p:nvSpPr>
            <p:cNvPr id="89" name="Google Shape;68;p1"/>
            <p:cNvSpPr/>
            <p:nvPr/>
          </p:nvSpPr>
          <p:spPr>
            <a:xfrm>
              <a:off x="181440" y="2646720"/>
              <a:ext cx="82440" cy="66960"/>
            </a:xfrm>
            <a:prstGeom prst="ellipse">
              <a:avLst/>
            </a:prstGeom>
            <a:solidFill>
              <a:schemeClr val="dk2"/>
            </a:solidFill>
            <a:ln w="9525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" name="Google Shape;69;p1"/>
            <p:cNvSpPr/>
            <p:nvPr/>
          </p:nvSpPr>
          <p:spPr>
            <a:xfrm>
              <a:off x="448200" y="2646720"/>
              <a:ext cx="82440" cy="66960"/>
            </a:xfrm>
            <a:prstGeom prst="ellipse">
              <a:avLst/>
            </a:prstGeom>
            <a:solidFill>
              <a:schemeClr val="dk2"/>
            </a:solidFill>
            <a:ln w="9525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Google Shape;70;p1"/>
            <p:cNvSpPr/>
            <p:nvPr/>
          </p:nvSpPr>
          <p:spPr>
            <a:xfrm>
              <a:off x="714960" y="2646720"/>
              <a:ext cx="82440" cy="66960"/>
            </a:xfrm>
            <a:prstGeom prst="ellipse">
              <a:avLst/>
            </a:prstGeom>
            <a:solidFill>
              <a:schemeClr val="dk2"/>
            </a:solidFill>
            <a:ln w="9525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" name="Google Shape;71;p1"/>
            <p:cNvSpPr/>
            <p:nvPr/>
          </p:nvSpPr>
          <p:spPr>
            <a:xfrm>
              <a:off x="982080" y="2646720"/>
              <a:ext cx="82440" cy="66960"/>
            </a:xfrm>
            <a:prstGeom prst="ellipse">
              <a:avLst/>
            </a:prstGeom>
            <a:solidFill>
              <a:schemeClr val="dk2"/>
            </a:solidFill>
            <a:ln w="9525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" name="Google Shape;72;p1"/>
            <p:cNvSpPr/>
            <p:nvPr/>
          </p:nvSpPr>
          <p:spPr>
            <a:xfrm>
              <a:off x="1248840" y="2646720"/>
              <a:ext cx="82440" cy="66960"/>
            </a:xfrm>
            <a:prstGeom prst="ellipse">
              <a:avLst/>
            </a:prstGeom>
            <a:solidFill>
              <a:schemeClr val="dk2"/>
            </a:solidFill>
            <a:ln w="9525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" name="Google Shape;73;p1"/>
            <p:cNvSpPr/>
            <p:nvPr/>
          </p:nvSpPr>
          <p:spPr>
            <a:xfrm>
              <a:off x="1515960" y="2646720"/>
              <a:ext cx="82440" cy="66960"/>
            </a:xfrm>
            <a:prstGeom prst="ellipse">
              <a:avLst/>
            </a:prstGeom>
            <a:solidFill>
              <a:schemeClr val="dk2"/>
            </a:solidFill>
            <a:ln w="9525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" name="Google Shape;74;p1"/>
            <p:cNvSpPr/>
            <p:nvPr/>
          </p:nvSpPr>
          <p:spPr>
            <a:xfrm>
              <a:off x="1782720" y="2646720"/>
              <a:ext cx="82440" cy="66960"/>
            </a:xfrm>
            <a:prstGeom prst="ellipse">
              <a:avLst/>
            </a:prstGeom>
            <a:solidFill>
              <a:schemeClr val="dk2"/>
            </a:solidFill>
            <a:ln w="9525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" name="Google Shape;75;p1"/>
            <p:cNvSpPr/>
            <p:nvPr/>
          </p:nvSpPr>
          <p:spPr>
            <a:xfrm>
              <a:off x="2049480" y="2646720"/>
              <a:ext cx="82440" cy="66960"/>
            </a:xfrm>
            <a:prstGeom prst="ellipse">
              <a:avLst/>
            </a:prstGeom>
            <a:solidFill>
              <a:schemeClr val="dk2"/>
            </a:solidFill>
            <a:ln w="9525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7" name="Google Shape;76;p1"/>
            <p:cNvSpPr/>
            <p:nvPr/>
          </p:nvSpPr>
          <p:spPr>
            <a:xfrm>
              <a:off x="1003680" y="742320"/>
              <a:ext cx="311040" cy="39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1" i="1" lang="ru" sz="1400" spc="-1" strike="noStrike">
                  <a:solidFill>
                    <a:srgbClr val="000000"/>
                  </a:solidFill>
                  <a:latin typeface="Lato"/>
                  <a:ea typeface="Lato"/>
                </a:rPr>
                <a:t>r</a:t>
              </a:r>
              <a:endParaRPr b="0" lang="ru-RU" sz="1400" spc="-1" strike="noStrike">
                <a:latin typeface="Arial"/>
              </a:endParaRPr>
            </a:p>
          </p:txBody>
        </p:sp>
        <p:sp>
          <p:nvSpPr>
            <p:cNvPr id="98" name="Google Shape;77;p1"/>
            <p:cNvSpPr/>
            <p:nvPr/>
          </p:nvSpPr>
          <p:spPr>
            <a:xfrm>
              <a:off x="1472040" y="1472040"/>
              <a:ext cx="311040" cy="39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1" i="1" lang="ru" sz="1400" spc="-1" strike="noStrike">
                  <a:solidFill>
                    <a:srgbClr val="000000"/>
                  </a:solidFill>
                  <a:latin typeface="Lato"/>
                  <a:ea typeface="Lato"/>
                </a:rPr>
                <a:t>v</a:t>
              </a:r>
              <a:endParaRPr b="0" lang="ru-RU" sz="1400" spc="-1" strike="noStrike">
                <a:latin typeface="Arial"/>
              </a:endParaRPr>
            </a:p>
          </p:txBody>
        </p:sp>
        <p:sp>
          <p:nvSpPr>
            <p:cNvPr id="99" name="Google Shape;78;p1"/>
            <p:cNvSpPr/>
            <p:nvPr/>
          </p:nvSpPr>
          <p:spPr>
            <a:xfrm>
              <a:off x="74880" y="2631240"/>
              <a:ext cx="2253240" cy="821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i="1" lang="ru" sz="1400" spc="-1" strike="noStrike">
                  <a:solidFill>
                    <a:srgbClr val="000000"/>
                  </a:solidFill>
                  <a:latin typeface="Lato"/>
                  <a:ea typeface="Lato"/>
                </a:rPr>
                <a:t>1</a:t>
              </a:r>
              <a:r>
                <a:rPr b="0" lang="ru" sz="1400" spc="-1" strike="noStrike">
                  <a:solidFill>
                    <a:srgbClr val="000000"/>
                  </a:solidFill>
                  <a:latin typeface="Lato"/>
                  <a:ea typeface="Lato"/>
                </a:rPr>
                <a:t>     </a:t>
              </a:r>
              <a:r>
                <a:rPr b="0" i="1" lang="ru" sz="1400" spc="-1" strike="noStrike">
                  <a:solidFill>
                    <a:srgbClr val="000000"/>
                  </a:solidFill>
                  <a:latin typeface="Lato"/>
                  <a:ea typeface="Lato"/>
                </a:rPr>
                <a:t>2</a:t>
              </a:r>
              <a:r>
                <a:rPr b="0" lang="ru" sz="1400" spc="-1" strike="noStrike">
                  <a:solidFill>
                    <a:srgbClr val="000000"/>
                  </a:solidFill>
                  <a:latin typeface="Lato"/>
                  <a:ea typeface="Lato"/>
                </a:rPr>
                <a:t>   . . . . . . . . .</a:t>
              </a:r>
              <a:r>
                <a:rPr b="0" i="1" lang="ru" sz="1400" spc="-1" strike="noStrike">
                  <a:solidFill>
                    <a:srgbClr val="000000"/>
                  </a:solidFill>
                  <a:latin typeface="Arial"/>
                  <a:ea typeface="Arial"/>
                </a:rPr>
                <a:t>i</a:t>
              </a:r>
              <a:r>
                <a:rPr b="0" lang="ru" sz="1400" spc="-1" strike="noStrike">
                  <a:solidFill>
                    <a:srgbClr val="000000"/>
                  </a:solidFill>
                  <a:latin typeface="Lato"/>
                  <a:ea typeface="Lato"/>
                </a:rPr>
                <a:t> . . . . . . . . . . </a:t>
              </a:r>
              <a:r>
                <a:rPr b="0" i="1" lang="ru" sz="1400" spc="-1" strike="noStrike">
                  <a:solidFill>
                    <a:srgbClr val="000000"/>
                  </a:solidFill>
                  <a:latin typeface="Lato"/>
                  <a:ea typeface="Lato"/>
                </a:rPr>
                <a:t>l</a:t>
              </a:r>
              <a:r>
                <a:rPr b="0" lang="ru" sz="1400" spc="-1" strike="noStrike">
                  <a:solidFill>
                    <a:srgbClr val="000000"/>
                  </a:solidFill>
                  <a:latin typeface="Lato"/>
                  <a:ea typeface="Lato"/>
                </a:rPr>
                <a:t> </a:t>
              </a:r>
              <a:endParaRPr b="0" lang="ru-RU" sz="1400" spc="-1" strike="noStrike">
                <a:latin typeface="Arial"/>
              </a:endParaRPr>
            </a:p>
          </p:txBody>
        </p:sp>
      </p:grpSp>
      <p:sp>
        <p:nvSpPr>
          <p:cNvPr id="100" name="Google Shape;79;p1"/>
          <p:cNvSpPr/>
          <p:nvPr/>
        </p:nvSpPr>
        <p:spPr>
          <a:xfrm>
            <a:off x="210960" y="30600"/>
            <a:ext cx="1067040" cy="91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2400" spc="-1" strike="noStrike">
                <a:solidFill>
                  <a:srgbClr val="5e696c"/>
                </a:solidFill>
                <a:latin typeface="Lato"/>
                <a:ea typeface="Lato"/>
              </a:rPr>
              <a:t>Даны:</a:t>
            </a:r>
            <a:endParaRPr b="0" lang="ru-RU" sz="2400" spc="-1" strike="noStrike">
              <a:latin typeface="Arial"/>
            </a:endParaRPr>
          </a:p>
        </p:txBody>
      </p:sp>
      <p:grpSp>
        <p:nvGrpSpPr>
          <p:cNvPr id="101" name="Google Shape;80;p1"/>
          <p:cNvGrpSpPr/>
          <p:nvPr/>
        </p:nvGrpSpPr>
        <p:grpSpPr>
          <a:xfrm>
            <a:off x="4632120" y="1323720"/>
            <a:ext cx="501840" cy="424800"/>
            <a:chOff x="4632120" y="1323720"/>
            <a:chExt cx="501840" cy="424800"/>
          </a:xfrm>
        </p:grpSpPr>
        <p:sp>
          <p:nvSpPr>
            <p:cNvPr id="102" name="Google Shape;81;p1"/>
            <p:cNvSpPr/>
            <p:nvPr/>
          </p:nvSpPr>
          <p:spPr>
            <a:xfrm>
              <a:off x="4632120" y="1704240"/>
              <a:ext cx="3733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5e696c"/>
              </a:solidFill>
              <a:round/>
              <a:tailEnd len="med" type="stealth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" name="Google Shape;82;p1"/>
            <p:cNvSpPr/>
            <p:nvPr/>
          </p:nvSpPr>
          <p:spPr>
            <a:xfrm>
              <a:off x="4699800" y="1323720"/>
              <a:ext cx="434160" cy="4248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1" i="1" lang="ru" sz="1400" spc="-1" strike="noStrike">
                  <a:solidFill>
                    <a:srgbClr val="5e696c"/>
                  </a:solidFill>
                  <a:latin typeface="Lato"/>
                  <a:ea typeface="Lato"/>
                </a:rPr>
                <a:t>o</a:t>
              </a:r>
              <a:r>
                <a:rPr b="1" i="1" lang="ru" sz="1400" spc="-1" strike="noStrike" baseline="-25000">
                  <a:solidFill>
                    <a:srgbClr val="5e696c"/>
                  </a:solidFill>
                  <a:latin typeface="Lato"/>
                  <a:ea typeface="Lato"/>
                </a:rPr>
                <a:t>1</a:t>
              </a:r>
              <a:endParaRPr b="0" lang="ru-RU" sz="1400" spc="-1" strike="noStrike">
                <a:latin typeface="Arial"/>
              </a:endParaRPr>
            </a:p>
          </p:txBody>
        </p:sp>
      </p:grpSp>
      <p:grpSp>
        <p:nvGrpSpPr>
          <p:cNvPr id="104" name="Google Shape;83;p1"/>
          <p:cNvGrpSpPr/>
          <p:nvPr/>
        </p:nvGrpSpPr>
        <p:grpSpPr>
          <a:xfrm>
            <a:off x="5547960" y="1303920"/>
            <a:ext cx="434160" cy="424800"/>
            <a:chOff x="5547960" y="1303920"/>
            <a:chExt cx="434160" cy="424800"/>
          </a:xfrm>
        </p:grpSpPr>
        <p:sp>
          <p:nvSpPr>
            <p:cNvPr id="105" name="Google Shape;84;p1"/>
            <p:cNvSpPr/>
            <p:nvPr/>
          </p:nvSpPr>
          <p:spPr>
            <a:xfrm>
              <a:off x="5556240" y="1684800"/>
              <a:ext cx="3733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5e696c"/>
              </a:solidFill>
              <a:round/>
              <a:tailEnd len="med" type="stealth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6" name="Google Shape;85;p1"/>
            <p:cNvSpPr/>
            <p:nvPr/>
          </p:nvSpPr>
          <p:spPr>
            <a:xfrm>
              <a:off x="5547960" y="1303920"/>
              <a:ext cx="434160" cy="4248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1" i="1" lang="ru" sz="1400" spc="-1" strike="noStrike">
                  <a:solidFill>
                    <a:srgbClr val="5e696c"/>
                  </a:solidFill>
                  <a:latin typeface="Lato"/>
                  <a:ea typeface="Lato"/>
                </a:rPr>
                <a:t>o</a:t>
              </a:r>
              <a:r>
                <a:rPr b="1" i="1" lang="ru" sz="1400" spc="-1" strike="noStrike" baseline="-25000">
                  <a:solidFill>
                    <a:srgbClr val="5e696c"/>
                  </a:solidFill>
                  <a:latin typeface="Lato"/>
                  <a:ea typeface="Lato"/>
                </a:rPr>
                <a:t>m</a:t>
              </a:r>
              <a:endParaRPr b="0" lang="ru-RU" sz="1400" spc="-1" strike="noStrike">
                <a:latin typeface="Arial"/>
              </a:endParaRPr>
            </a:p>
          </p:txBody>
        </p:sp>
      </p:grpSp>
      <p:sp>
        <p:nvSpPr>
          <p:cNvPr id="107" name="Google Shape;86;p1"/>
          <p:cNvSpPr/>
          <p:nvPr/>
        </p:nvSpPr>
        <p:spPr>
          <a:xfrm>
            <a:off x="5758200" y="3778200"/>
            <a:ext cx="76572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800" spc="-1" strike="noStrike">
                <a:solidFill>
                  <a:srgbClr val="000000"/>
                </a:solidFill>
                <a:latin typeface="Lato"/>
                <a:ea typeface="Lato"/>
              </a:rPr>
              <a:t>внутренняя вершинаа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8" name="Google Shape;87;p1"/>
          <p:cNvSpPr/>
          <p:nvPr/>
        </p:nvSpPr>
        <p:spPr>
          <a:xfrm>
            <a:off x="7153560" y="3847680"/>
            <a:ext cx="758160" cy="304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800" spc="-1" strike="noStrike">
                <a:solidFill>
                  <a:srgbClr val="000000"/>
                </a:solidFill>
                <a:latin typeface="Lato"/>
                <a:ea typeface="Lato"/>
              </a:rPr>
              <a:t>структура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9" name="Google Shape;88;p1"/>
          <p:cNvSpPr/>
          <p:nvPr/>
        </p:nvSpPr>
        <p:spPr>
          <a:xfrm>
            <a:off x="6132960" y="4449240"/>
            <a:ext cx="311040" cy="39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400" spc="-1" strike="noStrike">
                <a:solidFill>
                  <a:srgbClr val="000000"/>
                </a:solidFill>
                <a:latin typeface="Lato"/>
                <a:ea typeface="Lato"/>
              </a:rPr>
              <a:t>v</a:t>
            </a:r>
            <a:endParaRPr b="0" lang="ru-RU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"/>
          <p:cNvSpPr/>
          <p:nvPr/>
        </p:nvSpPr>
        <p:spPr>
          <a:xfrm flipH="1">
            <a:off x="2265480" y="2160000"/>
            <a:ext cx="614520" cy="151236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41" name=""/>
          <p:cNvSpPr/>
          <p:nvPr/>
        </p:nvSpPr>
        <p:spPr>
          <a:xfrm>
            <a:off x="2880000" y="2160000"/>
            <a:ext cx="285480" cy="151236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42" name=""/>
          <p:cNvSpPr/>
          <p:nvPr/>
        </p:nvSpPr>
        <p:spPr>
          <a:xfrm flipH="1">
            <a:off x="4245480" y="2160000"/>
            <a:ext cx="614520" cy="151236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43" name=""/>
          <p:cNvSpPr/>
          <p:nvPr/>
        </p:nvSpPr>
        <p:spPr>
          <a:xfrm>
            <a:off x="4860000" y="2160000"/>
            <a:ext cx="828360" cy="68472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44" name=""/>
          <p:cNvSpPr/>
          <p:nvPr/>
        </p:nvSpPr>
        <p:spPr>
          <a:xfrm flipH="1">
            <a:off x="5148360" y="2844720"/>
            <a:ext cx="540000" cy="8298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45" name=""/>
          <p:cNvSpPr/>
          <p:nvPr/>
        </p:nvSpPr>
        <p:spPr>
          <a:xfrm>
            <a:off x="5688360" y="2844720"/>
            <a:ext cx="540000" cy="82944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46" name=""/>
          <p:cNvSpPr txBox="1"/>
          <p:nvPr/>
        </p:nvSpPr>
        <p:spPr>
          <a:xfrm>
            <a:off x="5652360" y="39618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47" name=""/>
          <p:cNvSpPr txBox="1"/>
          <p:nvPr/>
        </p:nvSpPr>
        <p:spPr>
          <a:xfrm>
            <a:off x="5652360" y="4466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48" name=""/>
          <p:cNvSpPr/>
          <p:nvPr/>
        </p:nvSpPr>
        <p:spPr>
          <a:xfrm>
            <a:off x="5868360" y="4084200"/>
            <a:ext cx="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49" name=""/>
          <p:cNvSpPr/>
          <p:nvPr/>
        </p:nvSpPr>
        <p:spPr>
          <a:xfrm flipV="1">
            <a:off x="5868360" y="39258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50" name=""/>
          <p:cNvSpPr/>
          <p:nvPr/>
        </p:nvSpPr>
        <p:spPr>
          <a:xfrm>
            <a:off x="5868360" y="45594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51" name=""/>
          <p:cNvSpPr/>
          <p:nvPr/>
        </p:nvSpPr>
        <p:spPr>
          <a:xfrm>
            <a:off x="6192360" y="39258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52" name=""/>
          <p:cNvSpPr/>
          <p:nvPr/>
        </p:nvSpPr>
        <p:spPr>
          <a:xfrm>
            <a:off x="6516360" y="408420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53" name=""/>
          <p:cNvSpPr/>
          <p:nvPr/>
        </p:nvSpPr>
        <p:spPr>
          <a:xfrm flipV="1">
            <a:off x="6192360" y="45594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54" name=""/>
          <p:cNvSpPr/>
          <p:nvPr/>
        </p:nvSpPr>
        <p:spPr>
          <a:xfrm>
            <a:off x="6192360" y="392580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55" name=""/>
          <p:cNvSpPr/>
          <p:nvPr/>
        </p:nvSpPr>
        <p:spPr>
          <a:xfrm>
            <a:off x="5868360" y="408420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56" name=""/>
          <p:cNvSpPr/>
          <p:nvPr/>
        </p:nvSpPr>
        <p:spPr>
          <a:xfrm flipV="1">
            <a:off x="5868360" y="408420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57" name=""/>
          <p:cNvSpPr/>
          <p:nvPr/>
        </p:nvSpPr>
        <p:spPr>
          <a:xfrm>
            <a:off x="5868360" y="408420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58" name=""/>
          <p:cNvSpPr/>
          <p:nvPr/>
        </p:nvSpPr>
        <p:spPr>
          <a:xfrm>
            <a:off x="5868360" y="455940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59" name=""/>
          <p:cNvSpPr/>
          <p:nvPr/>
        </p:nvSpPr>
        <p:spPr>
          <a:xfrm flipV="1">
            <a:off x="5868360" y="39258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60" name=""/>
          <p:cNvSpPr/>
          <p:nvPr/>
        </p:nvSpPr>
        <p:spPr>
          <a:xfrm>
            <a:off x="6192360" y="392580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61" name=""/>
          <p:cNvSpPr/>
          <p:nvPr/>
        </p:nvSpPr>
        <p:spPr>
          <a:xfrm>
            <a:off x="5868360" y="40842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62" name=""/>
          <p:cNvSpPr/>
          <p:nvPr/>
        </p:nvSpPr>
        <p:spPr>
          <a:xfrm flipV="1">
            <a:off x="6192360" y="408420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63" name=""/>
          <p:cNvSpPr txBox="1"/>
          <p:nvPr/>
        </p:nvSpPr>
        <p:spPr>
          <a:xfrm>
            <a:off x="6084360" y="3746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64" name=""/>
          <p:cNvSpPr txBox="1"/>
          <p:nvPr/>
        </p:nvSpPr>
        <p:spPr>
          <a:xfrm>
            <a:off x="6084360" y="4682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65" name=""/>
          <p:cNvSpPr txBox="1"/>
          <p:nvPr/>
        </p:nvSpPr>
        <p:spPr>
          <a:xfrm>
            <a:off x="4752360" y="3962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66" name=""/>
          <p:cNvSpPr txBox="1"/>
          <p:nvPr/>
        </p:nvSpPr>
        <p:spPr>
          <a:xfrm>
            <a:off x="4752360" y="446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67" name=""/>
          <p:cNvSpPr/>
          <p:nvPr/>
        </p:nvSpPr>
        <p:spPr>
          <a:xfrm>
            <a:off x="4968360" y="408456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68" name=""/>
          <p:cNvSpPr/>
          <p:nvPr/>
        </p:nvSpPr>
        <p:spPr>
          <a:xfrm flipV="1">
            <a:off x="4968360" y="39261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69" name=""/>
          <p:cNvSpPr/>
          <p:nvPr/>
        </p:nvSpPr>
        <p:spPr>
          <a:xfrm>
            <a:off x="4968360" y="45597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70" name=""/>
          <p:cNvSpPr/>
          <p:nvPr/>
        </p:nvSpPr>
        <p:spPr>
          <a:xfrm>
            <a:off x="5292360" y="39261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71" name=""/>
          <p:cNvSpPr/>
          <p:nvPr/>
        </p:nvSpPr>
        <p:spPr>
          <a:xfrm>
            <a:off x="5616360" y="408456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72" name=""/>
          <p:cNvSpPr/>
          <p:nvPr/>
        </p:nvSpPr>
        <p:spPr>
          <a:xfrm flipV="1">
            <a:off x="5292360" y="45597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73" name=""/>
          <p:cNvSpPr/>
          <p:nvPr/>
        </p:nvSpPr>
        <p:spPr>
          <a:xfrm>
            <a:off x="5292360" y="392616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74" name=""/>
          <p:cNvSpPr/>
          <p:nvPr/>
        </p:nvSpPr>
        <p:spPr>
          <a:xfrm>
            <a:off x="4968360" y="408456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75" name=""/>
          <p:cNvSpPr/>
          <p:nvPr/>
        </p:nvSpPr>
        <p:spPr>
          <a:xfrm flipV="1">
            <a:off x="4968360" y="4084560"/>
            <a:ext cx="64800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76" name=""/>
          <p:cNvSpPr/>
          <p:nvPr/>
        </p:nvSpPr>
        <p:spPr>
          <a:xfrm>
            <a:off x="4968360" y="408456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77" name=""/>
          <p:cNvSpPr/>
          <p:nvPr/>
        </p:nvSpPr>
        <p:spPr>
          <a:xfrm>
            <a:off x="4968360" y="455976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78" name=""/>
          <p:cNvSpPr/>
          <p:nvPr/>
        </p:nvSpPr>
        <p:spPr>
          <a:xfrm flipV="1">
            <a:off x="4968360" y="39261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79" name=""/>
          <p:cNvSpPr/>
          <p:nvPr/>
        </p:nvSpPr>
        <p:spPr>
          <a:xfrm>
            <a:off x="5292360" y="392616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80" name=""/>
          <p:cNvSpPr/>
          <p:nvPr/>
        </p:nvSpPr>
        <p:spPr>
          <a:xfrm>
            <a:off x="4968360" y="408456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81" name=""/>
          <p:cNvSpPr/>
          <p:nvPr/>
        </p:nvSpPr>
        <p:spPr>
          <a:xfrm flipV="1">
            <a:off x="5292360" y="40845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82" name=""/>
          <p:cNvSpPr txBox="1"/>
          <p:nvPr/>
        </p:nvSpPr>
        <p:spPr>
          <a:xfrm>
            <a:off x="5184360" y="374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83" name=""/>
          <p:cNvSpPr txBox="1"/>
          <p:nvPr/>
        </p:nvSpPr>
        <p:spPr>
          <a:xfrm>
            <a:off x="5544360" y="396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84" name=""/>
          <p:cNvSpPr txBox="1"/>
          <p:nvPr/>
        </p:nvSpPr>
        <p:spPr>
          <a:xfrm>
            <a:off x="5544360" y="446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85" name=""/>
          <p:cNvSpPr txBox="1"/>
          <p:nvPr/>
        </p:nvSpPr>
        <p:spPr>
          <a:xfrm>
            <a:off x="5184360" y="468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86" name=""/>
          <p:cNvSpPr txBox="1"/>
          <p:nvPr/>
        </p:nvSpPr>
        <p:spPr>
          <a:xfrm>
            <a:off x="2700360" y="3962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87" name=""/>
          <p:cNvSpPr txBox="1"/>
          <p:nvPr/>
        </p:nvSpPr>
        <p:spPr>
          <a:xfrm>
            <a:off x="2700360" y="446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988" name=""/>
          <p:cNvSpPr/>
          <p:nvPr/>
        </p:nvSpPr>
        <p:spPr>
          <a:xfrm flipV="1">
            <a:off x="2880360" y="3926160"/>
            <a:ext cx="324000" cy="1584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89" name=""/>
          <p:cNvSpPr/>
          <p:nvPr/>
        </p:nvSpPr>
        <p:spPr>
          <a:xfrm>
            <a:off x="2880360" y="45597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90" name=""/>
          <p:cNvSpPr/>
          <p:nvPr/>
        </p:nvSpPr>
        <p:spPr>
          <a:xfrm>
            <a:off x="3204360" y="39261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91" name=""/>
          <p:cNvSpPr/>
          <p:nvPr/>
        </p:nvSpPr>
        <p:spPr>
          <a:xfrm>
            <a:off x="3528360" y="408456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92" name=""/>
          <p:cNvSpPr/>
          <p:nvPr/>
        </p:nvSpPr>
        <p:spPr>
          <a:xfrm flipV="1">
            <a:off x="3204360" y="45597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93" name=""/>
          <p:cNvSpPr/>
          <p:nvPr/>
        </p:nvSpPr>
        <p:spPr>
          <a:xfrm>
            <a:off x="3204360" y="392616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94" name=""/>
          <p:cNvSpPr/>
          <p:nvPr/>
        </p:nvSpPr>
        <p:spPr>
          <a:xfrm>
            <a:off x="2880360" y="408456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95" name=""/>
          <p:cNvSpPr/>
          <p:nvPr/>
        </p:nvSpPr>
        <p:spPr>
          <a:xfrm flipV="1">
            <a:off x="2880360" y="408456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96" name=""/>
          <p:cNvSpPr/>
          <p:nvPr/>
        </p:nvSpPr>
        <p:spPr>
          <a:xfrm>
            <a:off x="2880360" y="408456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97" name=""/>
          <p:cNvSpPr/>
          <p:nvPr/>
        </p:nvSpPr>
        <p:spPr>
          <a:xfrm>
            <a:off x="2880360" y="4559760"/>
            <a:ext cx="648000" cy="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98" name=""/>
          <p:cNvSpPr/>
          <p:nvPr/>
        </p:nvSpPr>
        <p:spPr>
          <a:xfrm flipV="1">
            <a:off x="2880360" y="39261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999" name=""/>
          <p:cNvSpPr/>
          <p:nvPr/>
        </p:nvSpPr>
        <p:spPr>
          <a:xfrm>
            <a:off x="3204360" y="39261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00" name=""/>
          <p:cNvSpPr/>
          <p:nvPr/>
        </p:nvSpPr>
        <p:spPr>
          <a:xfrm>
            <a:off x="2880360" y="40845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01" name=""/>
          <p:cNvSpPr/>
          <p:nvPr/>
        </p:nvSpPr>
        <p:spPr>
          <a:xfrm flipV="1">
            <a:off x="3204360" y="408456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02" name=""/>
          <p:cNvSpPr txBox="1"/>
          <p:nvPr/>
        </p:nvSpPr>
        <p:spPr>
          <a:xfrm>
            <a:off x="3096360" y="374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03" name=""/>
          <p:cNvSpPr txBox="1"/>
          <p:nvPr/>
        </p:nvSpPr>
        <p:spPr>
          <a:xfrm>
            <a:off x="3456360" y="396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04" name=""/>
          <p:cNvSpPr txBox="1"/>
          <p:nvPr/>
        </p:nvSpPr>
        <p:spPr>
          <a:xfrm>
            <a:off x="3456360" y="446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05" name=""/>
          <p:cNvSpPr txBox="1"/>
          <p:nvPr/>
        </p:nvSpPr>
        <p:spPr>
          <a:xfrm>
            <a:off x="3096360" y="468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06" name=""/>
          <p:cNvSpPr txBox="1"/>
          <p:nvPr/>
        </p:nvSpPr>
        <p:spPr>
          <a:xfrm>
            <a:off x="3672360" y="396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07" name=""/>
          <p:cNvSpPr txBox="1"/>
          <p:nvPr/>
        </p:nvSpPr>
        <p:spPr>
          <a:xfrm>
            <a:off x="3672360" y="446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08" name=""/>
          <p:cNvSpPr/>
          <p:nvPr/>
        </p:nvSpPr>
        <p:spPr>
          <a:xfrm>
            <a:off x="3888360" y="408492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09" name=""/>
          <p:cNvSpPr/>
          <p:nvPr/>
        </p:nvSpPr>
        <p:spPr>
          <a:xfrm flipV="1">
            <a:off x="3888360" y="39265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10" name=""/>
          <p:cNvSpPr/>
          <p:nvPr/>
        </p:nvSpPr>
        <p:spPr>
          <a:xfrm>
            <a:off x="3888360" y="45601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11" name=""/>
          <p:cNvSpPr/>
          <p:nvPr/>
        </p:nvSpPr>
        <p:spPr>
          <a:xfrm>
            <a:off x="4212360" y="39265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12" name=""/>
          <p:cNvSpPr/>
          <p:nvPr/>
        </p:nvSpPr>
        <p:spPr>
          <a:xfrm>
            <a:off x="4536360" y="4084920"/>
            <a:ext cx="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13" name=""/>
          <p:cNvSpPr/>
          <p:nvPr/>
        </p:nvSpPr>
        <p:spPr>
          <a:xfrm flipV="1">
            <a:off x="4212360" y="45601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14" name=""/>
          <p:cNvSpPr/>
          <p:nvPr/>
        </p:nvSpPr>
        <p:spPr>
          <a:xfrm>
            <a:off x="4212360" y="392652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15" name=""/>
          <p:cNvSpPr/>
          <p:nvPr/>
        </p:nvSpPr>
        <p:spPr>
          <a:xfrm>
            <a:off x="3888360" y="408492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16" name=""/>
          <p:cNvSpPr/>
          <p:nvPr/>
        </p:nvSpPr>
        <p:spPr>
          <a:xfrm flipV="1">
            <a:off x="3888360" y="408492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17" name=""/>
          <p:cNvSpPr/>
          <p:nvPr/>
        </p:nvSpPr>
        <p:spPr>
          <a:xfrm>
            <a:off x="3888360" y="408492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18" name=""/>
          <p:cNvSpPr/>
          <p:nvPr/>
        </p:nvSpPr>
        <p:spPr>
          <a:xfrm>
            <a:off x="3888360" y="456012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19" name=""/>
          <p:cNvSpPr/>
          <p:nvPr/>
        </p:nvSpPr>
        <p:spPr>
          <a:xfrm flipV="1">
            <a:off x="3888360" y="392652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20" name=""/>
          <p:cNvSpPr/>
          <p:nvPr/>
        </p:nvSpPr>
        <p:spPr>
          <a:xfrm>
            <a:off x="4212360" y="39265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21" name=""/>
          <p:cNvSpPr/>
          <p:nvPr/>
        </p:nvSpPr>
        <p:spPr>
          <a:xfrm>
            <a:off x="3888360" y="408492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22" name=""/>
          <p:cNvSpPr/>
          <p:nvPr/>
        </p:nvSpPr>
        <p:spPr>
          <a:xfrm flipV="1">
            <a:off x="4212360" y="40849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23" name=""/>
          <p:cNvSpPr txBox="1"/>
          <p:nvPr/>
        </p:nvSpPr>
        <p:spPr>
          <a:xfrm>
            <a:off x="4104360" y="374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24" name=""/>
          <p:cNvSpPr txBox="1"/>
          <p:nvPr/>
        </p:nvSpPr>
        <p:spPr>
          <a:xfrm>
            <a:off x="4464360" y="396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25" name=""/>
          <p:cNvSpPr txBox="1"/>
          <p:nvPr/>
        </p:nvSpPr>
        <p:spPr>
          <a:xfrm>
            <a:off x="4464360" y="446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26" name=""/>
          <p:cNvSpPr txBox="1"/>
          <p:nvPr/>
        </p:nvSpPr>
        <p:spPr>
          <a:xfrm>
            <a:off x="4104360" y="468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27" name=""/>
          <p:cNvSpPr/>
          <p:nvPr/>
        </p:nvSpPr>
        <p:spPr>
          <a:xfrm>
            <a:off x="1980360" y="408492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28" name=""/>
          <p:cNvSpPr/>
          <p:nvPr/>
        </p:nvSpPr>
        <p:spPr>
          <a:xfrm flipV="1">
            <a:off x="1980360" y="39265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29" name=""/>
          <p:cNvSpPr/>
          <p:nvPr/>
        </p:nvSpPr>
        <p:spPr>
          <a:xfrm>
            <a:off x="1980360" y="4560120"/>
            <a:ext cx="324000" cy="1584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30" name=""/>
          <p:cNvSpPr/>
          <p:nvPr/>
        </p:nvSpPr>
        <p:spPr>
          <a:xfrm>
            <a:off x="2304360" y="3926520"/>
            <a:ext cx="324000" cy="1584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31" name=""/>
          <p:cNvSpPr/>
          <p:nvPr/>
        </p:nvSpPr>
        <p:spPr>
          <a:xfrm>
            <a:off x="2628360" y="408492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32" name=""/>
          <p:cNvSpPr/>
          <p:nvPr/>
        </p:nvSpPr>
        <p:spPr>
          <a:xfrm flipV="1">
            <a:off x="2304360" y="45601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33" name=""/>
          <p:cNvSpPr/>
          <p:nvPr/>
        </p:nvSpPr>
        <p:spPr>
          <a:xfrm>
            <a:off x="2304360" y="392652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34" name=""/>
          <p:cNvSpPr/>
          <p:nvPr/>
        </p:nvSpPr>
        <p:spPr>
          <a:xfrm>
            <a:off x="1980360" y="4084920"/>
            <a:ext cx="64800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35" name=""/>
          <p:cNvSpPr/>
          <p:nvPr/>
        </p:nvSpPr>
        <p:spPr>
          <a:xfrm flipV="1">
            <a:off x="1980360" y="408492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36" name=""/>
          <p:cNvSpPr/>
          <p:nvPr/>
        </p:nvSpPr>
        <p:spPr>
          <a:xfrm>
            <a:off x="1980360" y="408492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37" name=""/>
          <p:cNvSpPr/>
          <p:nvPr/>
        </p:nvSpPr>
        <p:spPr>
          <a:xfrm>
            <a:off x="1980360" y="456012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38" name=""/>
          <p:cNvSpPr/>
          <p:nvPr/>
        </p:nvSpPr>
        <p:spPr>
          <a:xfrm flipV="1">
            <a:off x="1980360" y="39265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39" name=""/>
          <p:cNvSpPr/>
          <p:nvPr/>
        </p:nvSpPr>
        <p:spPr>
          <a:xfrm>
            <a:off x="2304360" y="39265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40" name=""/>
          <p:cNvSpPr/>
          <p:nvPr/>
        </p:nvSpPr>
        <p:spPr>
          <a:xfrm>
            <a:off x="1980360" y="40849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41" name=""/>
          <p:cNvSpPr/>
          <p:nvPr/>
        </p:nvSpPr>
        <p:spPr>
          <a:xfrm flipV="1">
            <a:off x="2304360" y="40849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42" name=""/>
          <p:cNvSpPr txBox="1"/>
          <p:nvPr/>
        </p:nvSpPr>
        <p:spPr>
          <a:xfrm>
            <a:off x="2196360" y="374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43" name=""/>
          <p:cNvSpPr txBox="1"/>
          <p:nvPr/>
        </p:nvSpPr>
        <p:spPr>
          <a:xfrm>
            <a:off x="2556360" y="396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44" name=""/>
          <p:cNvSpPr txBox="1"/>
          <p:nvPr/>
        </p:nvSpPr>
        <p:spPr>
          <a:xfrm>
            <a:off x="2556360" y="4466880"/>
            <a:ext cx="360000" cy="231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45" name=""/>
          <p:cNvSpPr txBox="1"/>
          <p:nvPr/>
        </p:nvSpPr>
        <p:spPr>
          <a:xfrm>
            <a:off x="2196360" y="468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46" name=""/>
          <p:cNvSpPr/>
          <p:nvPr/>
        </p:nvSpPr>
        <p:spPr>
          <a:xfrm>
            <a:off x="2880360" y="4084560"/>
            <a:ext cx="0" cy="48816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47" name=""/>
          <p:cNvSpPr txBox="1"/>
          <p:nvPr/>
        </p:nvSpPr>
        <p:spPr>
          <a:xfrm>
            <a:off x="6444360" y="396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48" name=""/>
          <p:cNvSpPr txBox="1"/>
          <p:nvPr/>
        </p:nvSpPr>
        <p:spPr>
          <a:xfrm>
            <a:off x="6444360" y="446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49" name=""/>
          <p:cNvSpPr txBox="1"/>
          <p:nvPr/>
        </p:nvSpPr>
        <p:spPr>
          <a:xfrm>
            <a:off x="1800360" y="396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50" name=""/>
          <p:cNvSpPr txBox="1"/>
          <p:nvPr/>
        </p:nvSpPr>
        <p:spPr>
          <a:xfrm>
            <a:off x="1800360" y="446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51" name=""/>
          <p:cNvSpPr txBox="1"/>
          <p:nvPr/>
        </p:nvSpPr>
        <p:spPr>
          <a:xfrm>
            <a:off x="2700000" y="360000"/>
            <a:ext cx="522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Пример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052" name=""/>
          <p:cNvSpPr txBox="1"/>
          <p:nvPr/>
        </p:nvSpPr>
        <p:spPr>
          <a:xfrm>
            <a:off x="5148720" y="1983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53" name=""/>
          <p:cNvSpPr txBox="1"/>
          <p:nvPr/>
        </p:nvSpPr>
        <p:spPr>
          <a:xfrm>
            <a:off x="5148720" y="2487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54" name=""/>
          <p:cNvSpPr/>
          <p:nvPr/>
        </p:nvSpPr>
        <p:spPr>
          <a:xfrm>
            <a:off x="5364720" y="2069640"/>
            <a:ext cx="0" cy="4752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55" name=""/>
          <p:cNvSpPr/>
          <p:nvPr/>
        </p:nvSpPr>
        <p:spPr>
          <a:xfrm flipV="1">
            <a:off x="5364720" y="19112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56" name=""/>
          <p:cNvSpPr/>
          <p:nvPr/>
        </p:nvSpPr>
        <p:spPr>
          <a:xfrm>
            <a:off x="5364720" y="25448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57" name=""/>
          <p:cNvSpPr/>
          <p:nvPr/>
        </p:nvSpPr>
        <p:spPr>
          <a:xfrm>
            <a:off x="5688720" y="19112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58" name=""/>
          <p:cNvSpPr/>
          <p:nvPr/>
        </p:nvSpPr>
        <p:spPr>
          <a:xfrm>
            <a:off x="6012720" y="206964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59" name=""/>
          <p:cNvSpPr/>
          <p:nvPr/>
        </p:nvSpPr>
        <p:spPr>
          <a:xfrm flipV="1">
            <a:off x="5688720" y="25448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60" name=""/>
          <p:cNvSpPr/>
          <p:nvPr/>
        </p:nvSpPr>
        <p:spPr>
          <a:xfrm>
            <a:off x="5688720" y="191124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61" name=""/>
          <p:cNvSpPr/>
          <p:nvPr/>
        </p:nvSpPr>
        <p:spPr>
          <a:xfrm>
            <a:off x="5364720" y="206964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62" name=""/>
          <p:cNvSpPr/>
          <p:nvPr/>
        </p:nvSpPr>
        <p:spPr>
          <a:xfrm flipV="1">
            <a:off x="5364720" y="2069640"/>
            <a:ext cx="648000" cy="4752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63" name=""/>
          <p:cNvSpPr/>
          <p:nvPr/>
        </p:nvSpPr>
        <p:spPr>
          <a:xfrm>
            <a:off x="5364720" y="206964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64" name=""/>
          <p:cNvSpPr/>
          <p:nvPr/>
        </p:nvSpPr>
        <p:spPr>
          <a:xfrm>
            <a:off x="5364720" y="254484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65" name=""/>
          <p:cNvSpPr/>
          <p:nvPr/>
        </p:nvSpPr>
        <p:spPr>
          <a:xfrm flipV="1">
            <a:off x="5364720" y="191124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66" name=""/>
          <p:cNvSpPr/>
          <p:nvPr/>
        </p:nvSpPr>
        <p:spPr>
          <a:xfrm>
            <a:off x="5688720" y="191124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67" name=""/>
          <p:cNvSpPr/>
          <p:nvPr/>
        </p:nvSpPr>
        <p:spPr>
          <a:xfrm>
            <a:off x="5364720" y="2069640"/>
            <a:ext cx="324000" cy="6336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68" name=""/>
          <p:cNvSpPr/>
          <p:nvPr/>
        </p:nvSpPr>
        <p:spPr>
          <a:xfrm flipV="1">
            <a:off x="5688720" y="2069640"/>
            <a:ext cx="324000" cy="6336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69" name=""/>
          <p:cNvSpPr txBox="1"/>
          <p:nvPr/>
        </p:nvSpPr>
        <p:spPr>
          <a:xfrm>
            <a:off x="5580720" y="1731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70" name=""/>
          <p:cNvSpPr txBox="1"/>
          <p:nvPr/>
        </p:nvSpPr>
        <p:spPr>
          <a:xfrm>
            <a:off x="5940720" y="1947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71" name=""/>
          <p:cNvSpPr txBox="1"/>
          <p:nvPr/>
        </p:nvSpPr>
        <p:spPr>
          <a:xfrm>
            <a:off x="5940720" y="2451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72" name=""/>
          <p:cNvSpPr txBox="1"/>
          <p:nvPr/>
        </p:nvSpPr>
        <p:spPr>
          <a:xfrm>
            <a:off x="5580720" y="2667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73" name=""/>
          <p:cNvSpPr txBox="1"/>
          <p:nvPr/>
        </p:nvSpPr>
        <p:spPr>
          <a:xfrm>
            <a:off x="2160360" y="144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74" name=""/>
          <p:cNvSpPr txBox="1"/>
          <p:nvPr/>
        </p:nvSpPr>
        <p:spPr>
          <a:xfrm>
            <a:off x="2160360" y="1947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75" name=""/>
          <p:cNvSpPr/>
          <p:nvPr/>
        </p:nvSpPr>
        <p:spPr>
          <a:xfrm>
            <a:off x="2376360" y="152928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76" name=""/>
          <p:cNvSpPr/>
          <p:nvPr/>
        </p:nvSpPr>
        <p:spPr>
          <a:xfrm flipV="1">
            <a:off x="2376360" y="1370880"/>
            <a:ext cx="324000" cy="1584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77" name=""/>
          <p:cNvSpPr/>
          <p:nvPr/>
        </p:nvSpPr>
        <p:spPr>
          <a:xfrm>
            <a:off x="2376360" y="2004480"/>
            <a:ext cx="324000" cy="1584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78" name=""/>
          <p:cNvSpPr/>
          <p:nvPr/>
        </p:nvSpPr>
        <p:spPr>
          <a:xfrm>
            <a:off x="2700360" y="1370880"/>
            <a:ext cx="324000" cy="1584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79" name=""/>
          <p:cNvSpPr/>
          <p:nvPr/>
        </p:nvSpPr>
        <p:spPr>
          <a:xfrm>
            <a:off x="3024360" y="152928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80" name=""/>
          <p:cNvSpPr/>
          <p:nvPr/>
        </p:nvSpPr>
        <p:spPr>
          <a:xfrm flipV="1">
            <a:off x="2700360" y="200448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81" name=""/>
          <p:cNvSpPr/>
          <p:nvPr/>
        </p:nvSpPr>
        <p:spPr>
          <a:xfrm>
            <a:off x="2700360" y="137088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82" name=""/>
          <p:cNvSpPr/>
          <p:nvPr/>
        </p:nvSpPr>
        <p:spPr>
          <a:xfrm>
            <a:off x="2376360" y="1529280"/>
            <a:ext cx="648000" cy="4752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83" name=""/>
          <p:cNvSpPr/>
          <p:nvPr/>
        </p:nvSpPr>
        <p:spPr>
          <a:xfrm flipV="1">
            <a:off x="2376360" y="152928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84" name=""/>
          <p:cNvSpPr/>
          <p:nvPr/>
        </p:nvSpPr>
        <p:spPr>
          <a:xfrm>
            <a:off x="2376360" y="152928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85" name=""/>
          <p:cNvSpPr/>
          <p:nvPr/>
        </p:nvSpPr>
        <p:spPr>
          <a:xfrm>
            <a:off x="2376360" y="2004480"/>
            <a:ext cx="648000" cy="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86" name=""/>
          <p:cNvSpPr/>
          <p:nvPr/>
        </p:nvSpPr>
        <p:spPr>
          <a:xfrm flipV="1">
            <a:off x="2376360" y="137088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87" name=""/>
          <p:cNvSpPr/>
          <p:nvPr/>
        </p:nvSpPr>
        <p:spPr>
          <a:xfrm>
            <a:off x="2700360" y="137088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88" name=""/>
          <p:cNvSpPr/>
          <p:nvPr/>
        </p:nvSpPr>
        <p:spPr>
          <a:xfrm>
            <a:off x="2376360" y="152928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89" name=""/>
          <p:cNvSpPr/>
          <p:nvPr/>
        </p:nvSpPr>
        <p:spPr>
          <a:xfrm flipV="1">
            <a:off x="2700360" y="1529280"/>
            <a:ext cx="324000" cy="6336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90" name=""/>
          <p:cNvSpPr txBox="1"/>
          <p:nvPr/>
        </p:nvSpPr>
        <p:spPr>
          <a:xfrm>
            <a:off x="2592360" y="1191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91" name=""/>
          <p:cNvSpPr txBox="1"/>
          <p:nvPr/>
        </p:nvSpPr>
        <p:spPr>
          <a:xfrm>
            <a:off x="2952360" y="1407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92" name=""/>
          <p:cNvSpPr txBox="1"/>
          <p:nvPr/>
        </p:nvSpPr>
        <p:spPr>
          <a:xfrm>
            <a:off x="2952360" y="1911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93" name=""/>
          <p:cNvSpPr txBox="1"/>
          <p:nvPr/>
        </p:nvSpPr>
        <p:spPr>
          <a:xfrm>
            <a:off x="2592360" y="2127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94" name=""/>
          <p:cNvSpPr txBox="1"/>
          <p:nvPr/>
        </p:nvSpPr>
        <p:spPr>
          <a:xfrm>
            <a:off x="4176720" y="1443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95" name=""/>
          <p:cNvSpPr txBox="1"/>
          <p:nvPr/>
        </p:nvSpPr>
        <p:spPr>
          <a:xfrm>
            <a:off x="4176720" y="19479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096" name=""/>
          <p:cNvSpPr/>
          <p:nvPr/>
        </p:nvSpPr>
        <p:spPr>
          <a:xfrm>
            <a:off x="4392720" y="153000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97" name=""/>
          <p:cNvSpPr/>
          <p:nvPr/>
        </p:nvSpPr>
        <p:spPr>
          <a:xfrm flipV="1">
            <a:off x="4392720" y="13716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98" name=""/>
          <p:cNvSpPr/>
          <p:nvPr/>
        </p:nvSpPr>
        <p:spPr>
          <a:xfrm>
            <a:off x="4392720" y="20052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099" name=""/>
          <p:cNvSpPr/>
          <p:nvPr/>
        </p:nvSpPr>
        <p:spPr>
          <a:xfrm>
            <a:off x="4716720" y="13716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00" name=""/>
          <p:cNvSpPr/>
          <p:nvPr/>
        </p:nvSpPr>
        <p:spPr>
          <a:xfrm>
            <a:off x="5040720" y="1530000"/>
            <a:ext cx="0" cy="4752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01" name=""/>
          <p:cNvSpPr/>
          <p:nvPr/>
        </p:nvSpPr>
        <p:spPr>
          <a:xfrm flipV="1">
            <a:off x="4716720" y="20052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02" name=""/>
          <p:cNvSpPr/>
          <p:nvPr/>
        </p:nvSpPr>
        <p:spPr>
          <a:xfrm>
            <a:off x="4716720" y="137160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03" name=""/>
          <p:cNvSpPr/>
          <p:nvPr/>
        </p:nvSpPr>
        <p:spPr>
          <a:xfrm>
            <a:off x="4392720" y="153000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04" name=""/>
          <p:cNvSpPr/>
          <p:nvPr/>
        </p:nvSpPr>
        <p:spPr>
          <a:xfrm flipV="1">
            <a:off x="4392720" y="153000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05" name=""/>
          <p:cNvSpPr/>
          <p:nvPr/>
        </p:nvSpPr>
        <p:spPr>
          <a:xfrm>
            <a:off x="4392720" y="153000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06" name=""/>
          <p:cNvSpPr/>
          <p:nvPr/>
        </p:nvSpPr>
        <p:spPr>
          <a:xfrm>
            <a:off x="4392720" y="200520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07" name=""/>
          <p:cNvSpPr/>
          <p:nvPr/>
        </p:nvSpPr>
        <p:spPr>
          <a:xfrm flipV="1">
            <a:off x="4392720" y="1371600"/>
            <a:ext cx="324000" cy="6336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08" name=""/>
          <p:cNvSpPr/>
          <p:nvPr/>
        </p:nvSpPr>
        <p:spPr>
          <a:xfrm>
            <a:off x="4716720" y="1371600"/>
            <a:ext cx="324000" cy="6336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09" name=""/>
          <p:cNvSpPr/>
          <p:nvPr/>
        </p:nvSpPr>
        <p:spPr>
          <a:xfrm>
            <a:off x="4392720" y="153000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10" name=""/>
          <p:cNvSpPr/>
          <p:nvPr/>
        </p:nvSpPr>
        <p:spPr>
          <a:xfrm flipV="1">
            <a:off x="4716720" y="15300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11" name=""/>
          <p:cNvSpPr txBox="1"/>
          <p:nvPr/>
        </p:nvSpPr>
        <p:spPr>
          <a:xfrm>
            <a:off x="4608720" y="11919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112" name=""/>
          <p:cNvSpPr txBox="1"/>
          <p:nvPr/>
        </p:nvSpPr>
        <p:spPr>
          <a:xfrm>
            <a:off x="4968720" y="14079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113" name=""/>
          <p:cNvSpPr txBox="1"/>
          <p:nvPr/>
        </p:nvSpPr>
        <p:spPr>
          <a:xfrm>
            <a:off x="4968720" y="19119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114" name=""/>
          <p:cNvSpPr txBox="1"/>
          <p:nvPr/>
        </p:nvSpPr>
        <p:spPr>
          <a:xfrm>
            <a:off x="4608720" y="21279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"/>
          <p:cNvSpPr/>
          <p:nvPr/>
        </p:nvSpPr>
        <p:spPr>
          <a:xfrm flipH="1">
            <a:off x="2265480" y="2160000"/>
            <a:ext cx="614520" cy="151236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16" name=""/>
          <p:cNvSpPr/>
          <p:nvPr/>
        </p:nvSpPr>
        <p:spPr>
          <a:xfrm>
            <a:off x="2880000" y="2160000"/>
            <a:ext cx="285480" cy="151236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17" name=""/>
          <p:cNvSpPr/>
          <p:nvPr/>
        </p:nvSpPr>
        <p:spPr>
          <a:xfrm flipH="1">
            <a:off x="4245480" y="2160000"/>
            <a:ext cx="614520" cy="151236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18" name=""/>
          <p:cNvSpPr/>
          <p:nvPr/>
        </p:nvSpPr>
        <p:spPr>
          <a:xfrm>
            <a:off x="4860000" y="2160000"/>
            <a:ext cx="828360" cy="68472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19" name=""/>
          <p:cNvSpPr/>
          <p:nvPr/>
        </p:nvSpPr>
        <p:spPr>
          <a:xfrm flipH="1">
            <a:off x="5148360" y="2844720"/>
            <a:ext cx="540000" cy="8298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20" name=""/>
          <p:cNvSpPr/>
          <p:nvPr/>
        </p:nvSpPr>
        <p:spPr>
          <a:xfrm>
            <a:off x="5688360" y="2844720"/>
            <a:ext cx="540000" cy="82944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21" name=""/>
          <p:cNvSpPr txBox="1"/>
          <p:nvPr/>
        </p:nvSpPr>
        <p:spPr>
          <a:xfrm>
            <a:off x="5652360" y="39618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122" name=""/>
          <p:cNvSpPr txBox="1"/>
          <p:nvPr/>
        </p:nvSpPr>
        <p:spPr>
          <a:xfrm>
            <a:off x="5652360" y="4466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123" name=""/>
          <p:cNvSpPr/>
          <p:nvPr/>
        </p:nvSpPr>
        <p:spPr>
          <a:xfrm>
            <a:off x="5868360" y="4084200"/>
            <a:ext cx="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24" name=""/>
          <p:cNvSpPr/>
          <p:nvPr/>
        </p:nvSpPr>
        <p:spPr>
          <a:xfrm flipV="1">
            <a:off x="5868360" y="39258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25" name=""/>
          <p:cNvSpPr/>
          <p:nvPr/>
        </p:nvSpPr>
        <p:spPr>
          <a:xfrm>
            <a:off x="5868360" y="45594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26" name=""/>
          <p:cNvSpPr/>
          <p:nvPr/>
        </p:nvSpPr>
        <p:spPr>
          <a:xfrm>
            <a:off x="6192360" y="39258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27" name=""/>
          <p:cNvSpPr/>
          <p:nvPr/>
        </p:nvSpPr>
        <p:spPr>
          <a:xfrm>
            <a:off x="6516360" y="408420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28" name=""/>
          <p:cNvSpPr/>
          <p:nvPr/>
        </p:nvSpPr>
        <p:spPr>
          <a:xfrm flipV="1">
            <a:off x="6192360" y="45594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29" name=""/>
          <p:cNvSpPr/>
          <p:nvPr/>
        </p:nvSpPr>
        <p:spPr>
          <a:xfrm>
            <a:off x="6192360" y="392580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30" name=""/>
          <p:cNvSpPr/>
          <p:nvPr/>
        </p:nvSpPr>
        <p:spPr>
          <a:xfrm>
            <a:off x="5868360" y="408420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31" name=""/>
          <p:cNvSpPr/>
          <p:nvPr/>
        </p:nvSpPr>
        <p:spPr>
          <a:xfrm flipV="1">
            <a:off x="5868360" y="408420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32" name=""/>
          <p:cNvSpPr/>
          <p:nvPr/>
        </p:nvSpPr>
        <p:spPr>
          <a:xfrm>
            <a:off x="5868360" y="408420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33" name=""/>
          <p:cNvSpPr/>
          <p:nvPr/>
        </p:nvSpPr>
        <p:spPr>
          <a:xfrm>
            <a:off x="5868360" y="455940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34" name=""/>
          <p:cNvSpPr/>
          <p:nvPr/>
        </p:nvSpPr>
        <p:spPr>
          <a:xfrm flipV="1">
            <a:off x="5868360" y="39258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35" name=""/>
          <p:cNvSpPr/>
          <p:nvPr/>
        </p:nvSpPr>
        <p:spPr>
          <a:xfrm>
            <a:off x="6192360" y="392580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36" name=""/>
          <p:cNvSpPr/>
          <p:nvPr/>
        </p:nvSpPr>
        <p:spPr>
          <a:xfrm>
            <a:off x="5868360" y="40842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37" name=""/>
          <p:cNvSpPr/>
          <p:nvPr/>
        </p:nvSpPr>
        <p:spPr>
          <a:xfrm flipV="1">
            <a:off x="6192360" y="408420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38" name=""/>
          <p:cNvSpPr txBox="1"/>
          <p:nvPr/>
        </p:nvSpPr>
        <p:spPr>
          <a:xfrm>
            <a:off x="6084360" y="3746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139" name=""/>
          <p:cNvSpPr txBox="1"/>
          <p:nvPr/>
        </p:nvSpPr>
        <p:spPr>
          <a:xfrm>
            <a:off x="6084360" y="4682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140" name=""/>
          <p:cNvSpPr txBox="1"/>
          <p:nvPr/>
        </p:nvSpPr>
        <p:spPr>
          <a:xfrm>
            <a:off x="4752360" y="3962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141" name=""/>
          <p:cNvSpPr txBox="1"/>
          <p:nvPr/>
        </p:nvSpPr>
        <p:spPr>
          <a:xfrm>
            <a:off x="4752360" y="446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142" name=""/>
          <p:cNvSpPr/>
          <p:nvPr/>
        </p:nvSpPr>
        <p:spPr>
          <a:xfrm>
            <a:off x="4968360" y="408456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43" name=""/>
          <p:cNvSpPr/>
          <p:nvPr/>
        </p:nvSpPr>
        <p:spPr>
          <a:xfrm flipV="1">
            <a:off x="4968360" y="39261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44" name=""/>
          <p:cNvSpPr/>
          <p:nvPr/>
        </p:nvSpPr>
        <p:spPr>
          <a:xfrm>
            <a:off x="4968360" y="45597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45" name=""/>
          <p:cNvSpPr/>
          <p:nvPr/>
        </p:nvSpPr>
        <p:spPr>
          <a:xfrm>
            <a:off x="5292360" y="39261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46" name=""/>
          <p:cNvSpPr/>
          <p:nvPr/>
        </p:nvSpPr>
        <p:spPr>
          <a:xfrm>
            <a:off x="5616360" y="408456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47" name=""/>
          <p:cNvSpPr/>
          <p:nvPr/>
        </p:nvSpPr>
        <p:spPr>
          <a:xfrm flipV="1">
            <a:off x="5292360" y="45597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48" name=""/>
          <p:cNvSpPr/>
          <p:nvPr/>
        </p:nvSpPr>
        <p:spPr>
          <a:xfrm>
            <a:off x="5292360" y="392616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49" name=""/>
          <p:cNvSpPr/>
          <p:nvPr/>
        </p:nvSpPr>
        <p:spPr>
          <a:xfrm>
            <a:off x="4968360" y="408456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50" name=""/>
          <p:cNvSpPr/>
          <p:nvPr/>
        </p:nvSpPr>
        <p:spPr>
          <a:xfrm flipV="1">
            <a:off x="4968360" y="4084560"/>
            <a:ext cx="64800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51" name=""/>
          <p:cNvSpPr/>
          <p:nvPr/>
        </p:nvSpPr>
        <p:spPr>
          <a:xfrm>
            <a:off x="4968360" y="408456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52" name=""/>
          <p:cNvSpPr/>
          <p:nvPr/>
        </p:nvSpPr>
        <p:spPr>
          <a:xfrm>
            <a:off x="4968360" y="455976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53" name=""/>
          <p:cNvSpPr/>
          <p:nvPr/>
        </p:nvSpPr>
        <p:spPr>
          <a:xfrm flipV="1">
            <a:off x="4968360" y="39261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54" name=""/>
          <p:cNvSpPr/>
          <p:nvPr/>
        </p:nvSpPr>
        <p:spPr>
          <a:xfrm>
            <a:off x="5292360" y="392616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55" name=""/>
          <p:cNvSpPr/>
          <p:nvPr/>
        </p:nvSpPr>
        <p:spPr>
          <a:xfrm>
            <a:off x="4968360" y="408456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56" name=""/>
          <p:cNvSpPr/>
          <p:nvPr/>
        </p:nvSpPr>
        <p:spPr>
          <a:xfrm flipV="1">
            <a:off x="5292360" y="40845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57" name=""/>
          <p:cNvSpPr txBox="1"/>
          <p:nvPr/>
        </p:nvSpPr>
        <p:spPr>
          <a:xfrm>
            <a:off x="5184360" y="374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158" name=""/>
          <p:cNvSpPr txBox="1"/>
          <p:nvPr/>
        </p:nvSpPr>
        <p:spPr>
          <a:xfrm>
            <a:off x="5544360" y="396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159" name=""/>
          <p:cNvSpPr txBox="1"/>
          <p:nvPr/>
        </p:nvSpPr>
        <p:spPr>
          <a:xfrm>
            <a:off x="5544360" y="446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160" name=""/>
          <p:cNvSpPr txBox="1"/>
          <p:nvPr/>
        </p:nvSpPr>
        <p:spPr>
          <a:xfrm>
            <a:off x="5184360" y="468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161" name=""/>
          <p:cNvSpPr txBox="1"/>
          <p:nvPr/>
        </p:nvSpPr>
        <p:spPr>
          <a:xfrm>
            <a:off x="2700360" y="3962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162" name=""/>
          <p:cNvSpPr txBox="1"/>
          <p:nvPr/>
        </p:nvSpPr>
        <p:spPr>
          <a:xfrm>
            <a:off x="2700360" y="446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163" name=""/>
          <p:cNvSpPr/>
          <p:nvPr/>
        </p:nvSpPr>
        <p:spPr>
          <a:xfrm flipV="1">
            <a:off x="2880360" y="3926160"/>
            <a:ext cx="324000" cy="1584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64" name=""/>
          <p:cNvSpPr/>
          <p:nvPr/>
        </p:nvSpPr>
        <p:spPr>
          <a:xfrm>
            <a:off x="2880360" y="45597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65" name=""/>
          <p:cNvSpPr/>
          <p:nvPr/>
        </p:nvSpPr>
        <p:spPr>
          <a:xfrm>
            <a:off x="3204360" y="39261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66" name=""/>
          <p:cNvSpPr/>
          <p:nvPr/>
        </p:nvSpPr>
        <p:spPr>
          <a:xfrm>
            <a:off x="3528360" y="408456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67" name=""/>
          <p:cNvSpPr/>
          <p:nvPr/>
        </p:nvSpPr>
        <p:spPr>
          <a:xfrm flipV="1">
            <a:off x="3204360" y="45597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68" name=""/>
          <p:cNvSpPr/>
          <p:nvPr/>
        </p:nvSpPr>
        <p:spPr>
          <a:xfrm>
            <a:off x="3204360" y="392616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69" name=""/>
          <p:cNvSpPr/>
          <p:nvPr/>
        </p:nvSpPr>
        <p:spPr>
          <a:xfrm>
            <a:off x="2880360" y="408456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70" name=""/>
          <p:cNvSpPr/>
          <p:nvPr/>
        </p:nvSpPr>
        <p:spPr>
          <a:xfrm flipV="1">
            <a:off x="2880360" y="408456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71" name=""/>
          <p:cNvSpPr/>
          <p:nvPr/>
        </p:nvSpPr>
        <p:spPr>
          <a:xfrm>
            <a:off x="2880360" y="408456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72" name=""/>
          <p:cNvSpPr/>
          <p:nvPr/>
        </p:nvSpPr>
        <p:spPr>
          <a:xfrm>
            <a:off x="2880360" y="4559760"/>
            <a:ext cx="648000" cy="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73" name=""/>
          <p:cNvSpPr/>
          <p:nvPr/>
        </p:nvSpPr>
        <p:spPr>
          <a:xfrm flipV="1">
            <a:off x="2880360" y="39261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74" name=""/>
          <p:cNvSpPr/>
          <p:nvPr/>
        </p:nvSpPr>
        <p:spPr>
          <a:xfrm>
            <a:off x="3204360" y="39261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75" name=""/>
          <p:cNvSpPr/>
          <p:nvPr/>
        </p:nvSpPr>
        <p:spPr>
          <a:xfrm>
            <a:off x="2880360" y="40845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76" name=""/>
          <p:cNvSpPr/>
          <p:nvPr/>
        </p:nvSpPr>
        <p:spPr>
          <a:xfrm flipV="1">
            <a:off x="3204360" y="408456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77" name=""/>
          <p:cNvSpPr txBox="1"/>
          <p:nvPr/>
        </p:nvSpPr>
        <p:spPr>
          <a:xfrm>
            <a:off x="3096360" y="374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178" name=""/>
          <p:cNvSpPr txBox="1"/>
          <p:nvPr/>
        </p:nvSpPr>
        <p:spPr>
          <a:xfrm>
            <a:off x="3456360" y="396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179" name=""/>
          <p:cNvSpPr txBox="1"/>
          <p:nvPr/>
        </p:nvSpPr>
        <p:spPr>
          <a:xfrm>
            <a:off x="3456360" y="446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180" name=""/>
          <p:cNvSpPr txBox="1"/>
          <p:nvPr/>
        </p:nvSpPr>
        <p:spPr>
          <a:xfrm>
            <a:off x="3096360" y="468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181" name=""/>
          <p:cNvSpPr txBox="1"/>
          <p:nvPr/>
        </p:nvSpPr>
        <p:spPr>
          <a:xfrm>
            <a:off x="3672360" y="396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182" name=""/>
          <p:cNvSpPr txBox="1"/>
          <p:nvPr/>
        </p:nvSpPr>
        <p:spPr>
          <a:xfrm>
            <a:off x="3672360" y="446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183" name=""/>
          <p:cNvSpPr/>
          <p:nvPr/>
        </p:nvSpPr>
        <p:spPr>
          <a:xfrm>
            <a:off x="3888360" y="408492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84" name=""/>
          <p:cNvSpPr/>
          <p:nvPr/>
        </p:nvSpPr>
        <p:spPr>
          <a:xfrm flipV="1">
            <a:off x="3888360" y="39265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85" name=""/>
          <p:cNvSpPr/>
          <p:nvPr/>
        </p:nvSpPr>
        <p:spPr>
          <a:xfrm>
            <a:off x="3888360" y="45601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86" name=""/>
          <p:cNvSpPr/>
          <p:nvPr/>
        </p:nvSpPr>
        <p:spPr>
          <a:xfrm>
            <a:off x="4212360" y="39265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87" name=""/>
          <p:cNvSpPr/>
          <p:nvPr/>
        </p:nvSpPr>
        <p:spPr>
          <a:xfrm>
            <a:off x="4536360" y="4084920"/>
            <a:ext cx="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88" name=""/>
          <p:cNvSpPr/>
          <p:nvPr/>
        </p:nvSpPr>
        <p:spPr>
          <a:xfrm flipV="1">
            <a:off x="4212360" y="45601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89" name=""/>
          <p:cNvSpPr/>
          <p:nvPr/>
        </p:nvSpPr>
        <p:spPr>
          <a:xfrm>
            <a:off x="4212360" y="392652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90" name=""/>
          <p:cNvSpPr/>
          <p:nvPr/>
        </p:nvSpPr>
        <p:spPr>
          <a:xfrm>
            <a:off x="3888360" y="408492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91" name=""/>
          <p:cNvSpPr/>
          <p:nvPr/>
        </p:nvSpPr>
        <p:spPr>
          <a:xfrm flipV="1">
            <a:off x="3888360" y="408492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92" name=""/>
          <p:cNvSpPr/>
          <p:nvPr/>
        </p:nvSpPr>
        <p:spPr>
          <a:xfrm>
            <a:off x="3888360" y="408492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93" name=""/>
          <p:cNvSpPr/>
          <p:nvPr/>
        </p:nvSpPr>
        <p:spPr>
          <a:xfrm>
            <a:off x="3888360" y="456012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94" name=""/>
          <p:cNvSpPr/>
          <p:nvPr/>
        </p:nvSpPr>
        <p:spPr>
          <a:xfrm flipV="1">
            <a:off x="3888360" y="392652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95" name=""/>
          <p:cNvSpPr/>
          <p:nvPr/>
        </p:nvSpPr>
        <p:spPr>
          <a:xfrm>
            <a:off x="4212360" y="39265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96" name=""/>
          <p:cNvSpPr/>
          <p:nvPr/>
        </p:nvSpPr>
        <p:spPr>
          <a:xfrm>
            <a:off x="3888360" y="408492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97" name=""/>
          <p:cNvSpPr/>
          <p:nvPr/>
        </p:nvSpPr>
        <p:spPr>
          <a:xfrm flipV="1">
            <a:off x="4212360" y="40849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198" name=""/>
          <p:cNvSpPr txBox="1"/>
          <p:nvPr/>
        </p:nvSpPr>
        <p:spPr>
          <a:xfrm>
            <a:off x="4104360" y="374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199" name=""/>
          <p:cNvSpPr txBox="1"/>
          <p:nvPr/>
        </p:nvSpPr>
        <p:spPr>
          <a:xfrm>
            <a:off x="4464360" y="396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00" name=""/>
          <p:cNvSpPr txBox="1"/>
          <p:nvPr/>
        </p:nvSpPr>
        <p:spPr>
          <a:xfrm>
            <a:off x="4464360" y="446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01" name=""/>
          <p:cNvSpPr txBox="1"/>
          <p:nvPr/>
        </p:nvSpPr>
        <p:spPr>
          <a:xfrm>
            <a:off x="4104360" y="468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02" name=""/>
          <p:cNvSpPr/>
          <p:nvPr/>
        </p:nvSpPr>
        <p:spPr>
          <a:xfrm>
            <a:off x="1980360" y="408492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03" name=""/>
          <p:cNvSpPr/>
          <p:nvPr/>
        </p:nvSpPr>
        <p:spPr>
          <a:xfrm flipV="1">
            <a:off x="1980360" y="39265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04" name=""/>
          <p:cNvSpPr/>
          <p:nvPr/>
        </p:nvSpPr>
        <p:spPr>
          <a:xfrm>
            <a:off x="1980360" y="4560120"/>
            <a:ext cx="324000" cy="1584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05" name=""/>
          <p:cNvSpPr/>
          <p:nvPr/>
        </p:nvSpPr>
        <p:spPr>
          <a:xfrm>
            <a:off x="2304360" y="3926520"/>
            <a:ext cx="324000" cy="1584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06" name=""/>
          <p:cNvSpPr/>
          <p:nvPr/>
        </p:nvSpPr>
        <p:spPr>
          <a:xfrm>
            <a:off x="2628360" y="408492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07" name=""/>
          <p:cNvSpPr/>
          <p:nvPr/>
        </p:nvSpPr>
        <p:spPr>
          <a:xfrm flipV="1">
            <a:off x="2304360" y="45601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08" name=""/>
          <p:cNvSpPr/>
          <p:nvPr/>
        </p:nvSpPr>
        <p:spPr>
          <a:xfrm>
            <a:off x="2304360" y="392652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09" name=""/>
          <p:cNvSpPr/>
          <p:nvPr/>
        </p:nvSpPr>
        <p:spPr>
          <a:xfrm>
            <a:off x="1980360" y="4084920"/>
            <a:ext cx="64800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10" name=""/>
          <p:cNvSpPr/>
          <p:nvPr/>
        </p:nvSpPr>
        <p:spPr>
          <a:xfrm flipV="1">
            <a:off x="1980360" y="408492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11" name=""/>
          <p:cNvSpPr/>
          <p:nvPr/>
        </p:nvSpPr>
        <p:spPr>
          <a:xfrm>
            <a:off x="1980360" y="408492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12" name=""/>
          <p:cNvSpPr/>
          <p:nvPr/>
        </p:nvSpPr>
        <p:spPr>
          <a:xfrm>
            <a:off x="1980360" y="456012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13" name=""/>
          <p:cNvSpPr/>
          <p:nvPr/>
        </p:nvSpPr>
        <p:spPr>
          <a:xfrm flipV="1">
            <a:off x="1980360" y="39265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14" name=""/>
          <p:cNvSpPr/>
          <p:nvPr/>
        </p:nvSpPr>
        <p:spPr>
          <a:xfrm>
            <a:off x="2304360" y="39265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15" name=""/>
          <p:cNvSpPr/>
          <p:nvPr/>
        </p:nvSpPr>
        <p:spPr>
          <a:xfrm>
            <a:off x="1980360" y="40849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16" name=""/>
          <p:cNvSpPr/>
          <p:nvPr/>
        </p:nvSpPr>
        <p:spPr>
          <a:xfrm flipV="1">
            <a:off x="2304360" y="40849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17" name=""/>
          <p:cNvSpPr txBox="1"/>
          <p:nvPr/>
        </p:nvSpPr>
        <p:spPr>
          <a:xfrm>
            <a:off x="2196360" y="374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18" name=""/>
          <p:cNvSpPr txBox="1"/>
          <p:nvPr/>
        </p:nvSpPr>
        <p:spPr>
          <a:xfrm>
            <a:off x="2556360" y="396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19" name=""/>
          <p:cNvSpPr txBox="1"/>
          <p:nvPr/>
        </p:nvSpPr>
        <p:spPr>
          <a:xfrm>
            <a:off x="2556360" y="4466880"/>
            <a:ext cx="360000" cy="231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20" name=""/>
          <p:cNvSpPr txBox="1"/>
          <p:nvPr/>
        </p:nvSpPr>
        <p:spPr>
          <a:xfrm>
            <a:off x="2196360" y="468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21" name=""/>
          <p:cNvSpPr/>
          <p:nvPr/>
        </p:nvSpPr>
        <p:spPr>
          <a:xfrm>
            <a:off x="2880360" y="4084560"/>
            <a:ext cx="0" cy="48816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22" name=""/>
          <p:cNvSpPr txBox="1"/>
          <p:nvPr/>
        </p:nvSpPr>
        <p:spPr>
          <a:xfrm>
            <a:off x="6444360" y="396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23" name=""/>
          <p:cNvSpPr txBox="1"/>
          <p:nvPr/>
        </p:nvSpPr>
        <p:spPr>
          <a:xfrm>
            <a:off x="6444360" y="446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24" name=""/>
          <p:cNvSpPr txBox="1"/>
          <p:nvPr/>
        </p:nvSpPr>
        <p:spPr>
          <a:xfrm>
            <a:off x="1800360" y="396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25" name=""/>
          <p:cNvSpPr txBox="1"/>
          <p:nvPr/>
        </p:nvSpPr>
        <p:spPr>
          <a:xfrm>
            <a:off x="1800360" y="446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26" name=""/>
          <p:cNvSpPr txBox="1"/>
          <p:nvPr/>
        </p:nvSpPr>
        <p:spPr>
          <a:xfrm>
            <a:off x="2160000" y="180000"/>
            <a:ext cx="108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Пример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227" name=""/>
          <p:cNvSpPr txBox="1"/>
          <p:nvPr/>
        </p:nvSpPr>
        <p:spPr>
          <a:xfrm>
            <a:off x="5148720" y="1983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28" name=""/>
          <p:cNvSpPr txBox="1"/>
          <p:nvPr/>
        </p:nvSpPr>
        <p:spPr>
          <a:xfrm>
            <a:off x="5148720" y="2487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29" name=""/>
          <p:cNvSpPr/>
          <p:nvPr/>
        </p:nvSpPr>
        <p:spPr>
          <a:xfrm>
            <a:off x="5364720" y="2069640"/>
            <a:ext cx="0" cy="4752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30" name=""/>
          <p:cNvSpPr/>
          <p:nvPr/>
        </p:nvSpPr>
        <p:spPr>
          <a:xfrm flipV="1">
            <a:off x="5364720" y="19112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31" name=""/>
          <p:cNvSpPr/>
          <p:nvPr/>
        </p:nvSpPr>
        <p:spPr>
          <a:xfrm>
            <a:off x="5364720" y="25448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32" name=""/>
          <p:cNvSpPr/>
          <p:nvPr/>
        </p:nvSpPr>
        <p:spPr>
          <a:xfrm>
            <a:off x="5688720" y="19112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33" name=""/>
          <p:cNvSpPr/>
          <p:nvPr/>
        </p:nvSpPr>
        <p:spPr>
          <a:xfrm>
            <a:off x="6012720" y="206964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34" name=""/>
          <p:cNvSpPr/>
          <p:nvPr/>
        </p:nvSpPr>
        <p:spPr>
          <a:xfrm flipV="1">
            <a:off x="5688720" y="25448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35" name=""/>
          <p:cNvSpPr/>
          <p:nvPr/>
        </p:nvSpPr>
        <p:spPr>
          <a:xfrm>
            <a:off x="5688720" y="191124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36" name=""/>
          <p:cNvSpPr/>
          <p:nvPr/>
        </p:nvSpPr>
        <p:spPr>
          <a:xfrm>
            <a:off x="5364720" y="206964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37" name=""/>
          <p:cNvSpPr/>
          <p:nvPr/>
        </p:nvSpPr>
        <p:spPr>
          <a:xfrm flipV="1">
            <a:off x="5364720" y="2069640"/>
            <a:ext cx="648000" cy="4752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38" name=""/>
          <p:cNvSpPr/>
          <p:nvPr/>
        </p:nvSpPr>
        <p:spPr>
          <a:xfrm>
            <a:off x="5364720" y="206964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39" name=""/>
          <p:cNvSpPr/>
          <p:nvPr/>
        </p:nvSpPr>
        <p:spPr>
          <a:xfrm>
            <a:off x="5364720" y="254484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40" name=""/>
          <p:cNvSpPr/>
          <p:nvPr/>
        </p:nvSpPr>
        <p:spPr>
          <a:xfrm flipV="1">
            <a:off x="5364720" y="191124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41" name=""/>
          <p:cNvSpPr/>
          <p:nvPr/>
        </p:nvSpPr>
        <p:spPr>
          <a:xfrm>
            <a:off x="5688720" y="191124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42" name=""/>
          <p:cNvSpPr/>
          <p:nvPr/>
        </p:nvSpPr>
        <p:spPr>
          <a:xfrm>
            <a:off x="5364720" y="2069640"/>
            <a:ext cx="324000" cy="6336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43" name=""/>
          <p:cNvSpPr/>
          <p:nvPr/>
        </p:nvSpPr>
        <p:spPr>
          <a:xfrm flipV="1">
            <a:off x="5688720" y="2069640"/>
            <a:ext cx="324000" cy="6336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44" name=""/>
          <p:cNvSpPr txBox="1"/>
          <p:nvPr/>
        </p:nvSpPr>
        <p:spPr>
          <a:xfrm>
            <a:off x="5580720" y="1731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45" name=""/>
          <p:cNvSpPr txBox="1"/>
          <p:nvPr/>
        </p:nvSpPr>
        <p:spPr>
          <a:xfrm>
            <a:off x="5940720" y="1947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46" name=""/>
          <p:cNvSpPr txBox="1"/>
          <p:nvPr/>
        </p:nvSpPr>
        <p:spPr>
          <a:xfrm>
            <a:off x="5940720" y="2451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47" name=""/>
          <p:cNvSpPr txBox="1"/>
          <p:nvPr/>
        </p:nvSpPr>
        <p:spPr>
          <a:xfrm>
            <a:off x="5580720" y="2667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48" name=""/>
          <p:cNvSpPr txBox="1"/>
          <p:nvPr/>
        </p:nvSpPr>
        <p:spPr>
          <a:xfrm>
            <a:off x="2160360" y="144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49" name=""/>
          <p:cNvSpPr txBox="1"/>
          <p:nvPr/>
        </p:nvSpPr>
        <p:spPr>
          <a:xfrm>
            <a:off x="2160360" y="1947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50" name=""/>
          <p:cNvSpPr/>
          <p:nvPr/>
        </p:nvSpPr>
        <p:spPr>
          <a:xfrm>
            <a:off x="2376360" y="152928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51" name=""/>
          <p:cNvSpPr/>
          <p:nvPr/>
        </p:nvSpPr>
        <p:spPr>
          <a:xfrm flipV="1">
            <a:off x="2376360" y="1370880"/>
            <a:ext cx="324000" cy="1584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52" name=""/>
          <p:cNvSpPr/>
          <p:nvPr/>
        </p:nvSpPr>
        <p:spPr>
          <a:xfrm>
            <a:off x="2376360" y="2004480"/>
            <a:ext cx="324000" cy="1584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53" name=""/>
          <p:cNvSpPr/>
          <p:nvPr/>
        </p:nvSpPr>
        <p:spPr>
          <a:xfrm>
            <a:off x="2700360" y="1370880"/>
            <a:ext cx="324000" cy="1584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54" name=""/>
          <p:cNvSpPr/>
          <p:nvPr/>
        </p:nvSpPr>
        <p:spPr>
          <a:xfrm>
            <a:off x="3024360" y="152928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55" name=""/>
          <p:cNvSpPr/>
          <p:nvPr/>
        </p:nvSpPr>
        <p:spPr>
          <a:xfrm flipV="1">
            <a:off x="2700360" y="200448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56" name=""/>
          <p:cNvSpPr/>
          <p:nvPr/>
        </p:nvSpPr>
        <p:spPr>
          <a:xfrm>
            <a:off x="2700360" y="137088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57" name=""/>
          <p:cNvSpPr/>
          <p:nvPr/>
        </p:nvSpPr>
        <p:spPr>
          <a:xfrm>
            <a:off x="2376360" y="1529280"/>
            <a:ext cx="648000" cy="4752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58" name=""/>
          <p:cNvSpPr/>
          <p:nvPr/>
        </p:nvSpPr>
        <p:spPr>
          <a:xfrm flipV="1">
            <a:off x="2376360" y="152928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59" name=""/>
          <p:cNvSpPr/>
          <p:nvPr/>
        </p:nvSpPr>
        <p:spPr>
          <a:xfrm>
            <a:off x="2376360" y="152928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60" name=""/>
          <p:cNvSpPr/>
          <p:nvPr/>
        </p:nvSpPr>
        <p:spPr>
          <a:xfrm>
            <a:off x="2376360" y="2004480"/>
            <a:ext cx="648000" cy="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61" name=""/>
          <p:cNvSpPr/>
          <p:nvPr/>
        </p:nvSpPr>
        <p:spPr>
          <a:xfrm flipV="1">
            <a:off x="2376360" y="137088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62" name=""/>
          <p:cNvSpPr/>
          <p:nvPr/>
        </p:nvSpPr>
        <p:spPr>
          <a:xfrm>
            <a:off x="2700360" y="137088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63" name=""/>
          <p:cNvSpPr/>
          <p:nvPr/>
        </p:nvSpPr>
        <p:spPr>
          <a:xfrm>
            <a:off x="2376360" y="152928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64" name=""/>
          <p:cNvSpPr/>
          <p:nvPr/>
        </p:nvSpPr>
        <p:spPr>
          <a:xfrm flipV="1">
            <a:off x="2700360" y="1529280"/>
            <a:ext cx="324000" cy="6336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65" name=""/>
          <p:cNvSpPr txBox="1"/>
          <p:nvPr/>
        </p:nvSpPr>
        <p:spPr>
          <a:xfrm>
            <a:off x="2592360" y="1191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66" name=""/>
          <p:cNvSpPr txBox="1"/>
          <p:nvPr/>
        </p:nvSpPr>
        <p:spPr>
          <a:xfrm>
            <a:off x="2952360" y="1407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67" name=""/>
          <p:cNvSpPr txBox="1"/>
          <p:nvPr/>
        </p:nvSpPr>
        <p:spPr>
          <a:xfrm>
            <a:off x="2952360" y="1911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68" name=""/>
          <p:cNvSpPr txBox="1"/>
          <p:nvPr/>
        </p:nvSpPr>
        <p:spPr>
          <a:xfrm>
            <a:off x="2592360" y="2127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69" name=""/>
          <p:cNvSpPr txBox="1"/>
          <p:nvPr/>
        </p:nvSpPr>
        <p:spPr>
          <a:xfrm>
            <a:off x="4176720" y="1443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70" name=""/>
          <p:cNvSpPr txBox="1"/>
          <p:nvPr/>
        </p:nvSpPr>
        <p:spPr>
          <a:xfrm>
            <a:off x="4176720" y="19479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71" name=""/>
          <p:cNvSpPr/>
          <p:nvPr/>
        </p:nvSpPr>
        <p:spPr>
          <a:xfrm>
            <a:off x="4392720" y="153000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72" name=""/>
          <p:cNvSpPr/>
          <p:nvPr/>
        </p:nvSpPr>
        <p:spPr>
          <a:xfrm flipV="1">
            <a:off x="4392720" y="13716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73" name=""/>
          <p:cNvSpPr/>
          <p:nvPr/>
        </p:nvSpPr>
        <p:spPr>
          <a:xfrm>
            <a:off x="4392720" y="20052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74" name=""/>
          <p:cNvSpPr/>
          <p:nvPr/>
        </p:nvSpPr>
        <p:spPr>
          <a:xfrm>
            <a:off x="4716720" y="13716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75" name=""/>
          <p:cNvSpPr/>
          <p:nvPr/>
        </p:nvSpPr>
        <p:spPr>
          <a:xfrm>
            <a:off x="5040720" y="1530000"/>
            <a:ext cx="0" cy="4752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76" name=""/>
          <p:cNvSpPr/>
          <p:nvPr/>
        </p:nvSpPr>
        <p:spPr>
          <a:xfrm flipV="1">
            <a:off x="4716720" y="20052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77" name=""/>
          <p:cNvSpPr/>
          <p:nvPr/>
        </p:nvSpPr>
        <p:spPr>
          <a:xfrm>
            <a:off x="4716720" y="137160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78" name=""/>
          <p:cNvSpPr/>
          <p:nvPr/>
        </p:nvSpPr>
        <p:spPr>
          <a:xfrm>
            <a:off x="4392720" y="153000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79" name=""/>
          <p:cNvSpPr/>
          <p:nvPr/>
        </p:nvSpPr>
        <p:spPr>
          <a:xfrm flipV="1">
            <a:off x="4392720" y="153000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80" name=""/>
          <p:cNvSpPr/>
          <p:nvPr/>
        </p:nvSpPr>
        <p:spPr>
          <a:xfrm>
            <a:off x="4392720" y="153000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81" name=""/>
          <p:cNvSpPr/>
          <p:nvPr/>
        </p:nvSpPr>
        <p:spPr>
          <a:xfrm>
            <a:off x="4392720" y="200520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82" name=""/>
          <p:cNvSpPr/>
          <p:nvPr/>
        </p:nvSpPr>
        <p:spPr>
          <a:xfrm flipV="1">
            <a:off x="4392720" y="1371600"/>
            <a:ext cx="324000" cy="6336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83" name=""/>
          <p:cNvSpPr/>
          <p:nvPr/>
        </p:nvSpPr>
        <p:spPr>
          <a:xfrm>
            <a:off x="4716720" y="1371600"/>
            <a:ext cx="324000" cy="6336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84" name=""/>
          <p:cNvSpPr/>
          <p:nvPr/>
        </p:nvSpPr>
        <p:spPr>
          <a:xfrm>
            <a:off x="4392720" y="153000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85" name=""/>
          <p:cNvSpPr/>
          <p:nvPr/>
        </p:nvSpPr>
        <p:spPr>
          <a:xfrm flipV="1">
            <a:off x="4716720" y="15300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86" name=""/>
          <p:cNvSpPr txBox="1"/>
          <p:nvPr/>
        </p:nvSpPr>
        <p:spPr>
          <a:xfrm>
            <a:off x="4608720" y="11919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87" name=""/>
          <p:cNvSpPr txBox="1"/>
          <p:nvPr/>
        </p:nvSpPr>
        <p:spPr>
          <a:xfrm>
            <a:off x="4968720" y="14079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88" name=""/>
          <p:cNvSpPr txBox="1"/>
          <p:nvPr/>
        </p:nvSpPr>
        <p:spPr>
          <a:xfrm>
            <a:off x="4968720" y="19119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89" name=""/>
          <p:cNvSpPr txBox="1"/>
          <p:nvPr/>
        </p:nvSpPr>
        <p:spPr>
          <a:xfrm>
            <a:off x="4608720" y="21279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90" name=""/>
          <p:cNvSpPr/>
          <p:nvPr/>
        </p:nvSpPr>
        <p:spPr>
          <a:xfrm flipV="1">
            <a:off x="2880000" y="900360"/>
            <a:ext cx="900000" cy="1260000"/>
          </a:xfrm>
          <a:prstGeom prst="line">
            <a:avLst/>
          </a:prstGeom>
          <a:ln w="0">
            <a:solidFill>
              <a:srgbClr val="bdbdbd"/>
            </a:solidFill>
            <a:prstDash val="lgDash"/>
          </a:ln>
        </p:spPr>
        <p:style>
          <a:lnRef idx="0"/>
          <a:fillRef idx="0"/>
          <a:effectRef idx="0"/>
          <a:fontRef idx="minor"/>
        </p:style>
      </p:sp>
      <p:sp>
        <p:nvSpPr>
          <p:cNvPr id="1291" name=""/>
          <p:cNvSpPr/>
          <p:nvPr/>
        </p:nvSpPr>
        <p:spPr>
          <a:xfrm>
            <a:off x="3780000" y="900360"/>
            <a:ext cx="1080000" cy="1260000"/>
          </a:xfrm>
          <a:prstGeom prst="line">
            <a:avLst/>
          </a:prstGeom>
          <a:ln w="0">
            <a:solidFill>
              <a:srgbClr val="bdbdbd"/>
            </a:solidFill>
            <a:prstDash val="lgDash"/>
          </a:ln>
        </p:spPr>
        <p:style>
          <a:lnRef idx="0"/>
          <a:fillRef idx="0"/>
          <a:effectRef idx="0"/>
          <a:fontRef idx="minor"/>
        </p:style>
      </p:sp>
      <p:sp>
        <p:nvSpPr>
          <p:cNvPr id="1292" name=""/>
          <p:cNvSpPr txBox="1"/>
          <p:nvPr/>
        </p:nvSpPr>
        <p:spPr>
          <a:xfrm>
            <a:off x="3564360" y="255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93" name=""/>
          <p:cNvSpPr txBox="1"/>
          <p:nvPr/>
        </p:nvSpPr>
        <p:spPr>
          <a:xfrm>
            <a:off x="3564360" y="759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94" name=""/>
          <p:cNvSpPr/>
          <p:nvPr/>
        </p:nvSpPr>
        <p:spPr>
          <a:xfrm>
            <a:off x="3780360" y="34164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95" name=""/>
          <p:cNvSpPr/>
          <p:nvPr/>
        </p:nvSpPr>
        <p:spPr>
          <a:xfrm flipV="1">
            <a:off x="3780360" y="1832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96" name=""/>
          <p:cNvSpPr/>
          <p:nvPr/>
        </p:nvSpPr>
        <p:spPr>
          <a:xfrm>
            <a:off x="3780360" y="8168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97" name=""/>
          <p:cNvSpPr/>
          <p:nvPr/>
        </p:nvSpPr>
        <p:spPr>
          <a:xfrm>
            <a:off x="4104360" y="1832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98" name=""/>
          <p:cNvSpPr/>
          <p:nvPr/>
        </p:nvSpPr>
        <p:spPr>
          <a:xfrm>
            <a:off x="4428360" y="34164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299" name=""/>
          <p:cNvSpPr/>
          <p:nvPr/>
        </p:nvSpPr>
        <p:spPr>
          <a:xfrm flipV="1">
            <a:off x="4104360" y="8168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00" name=""/>
          <p:cNvSpPr/>
          <p:nvPr/>
        </p:nvSpPr>
        <p:spPr>
          <a:xfrm>
            <a:off x="4104360" y="18324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01" name=""/>
          <p:cNvSpPr/>
          <p:nvPr/>
        </p:nvSpPr>
        <p:spPr>
          <a:xfrm>
            <a:off x="3780360" y="34164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02" name=""/>
          <p:cNvSpPr/>
          <p:nvPr/>
        </p:nvSpPr>
        <p:spPr>
          <a:xfrm flipV="1">
            <a:off x="3780360" y="34164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03" name=""/>
          <p:cNvSpPr/>
          <p:nvPr/>
        </p:nvSpPr>
        <p:spPr>
          <a:xfrm>
            <a:off x="3780360" y="34164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04" name=""/>
          <p:cNvSpPr/>
          <p:nvPr/>
        </p:nvSpPr>
        <p:spPr>
          <a:xfrm>
            <a:off x="3780360" y="81684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05" name=""/>
          <p:cNvSpPr/>
          <p:nvPr/>
        </p:nvSpPr>
        <p:spPr>
          <a:xfrm flipV="1">
            <a:off x="3780360" y="18324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06" name=""/>
          <p:cNvSpPr/>
          <p:nvPr/>
        </p:nvSpPr>
        <p:spPr>
          <a:xfrm>
            <a:off x="4104360" y="18324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07" name=""/>
          <p:cNvSpPr/>
          <p:nvPr/>
        </p:nvSpPr>
        <p:spPr>
          <a:xfrm>
            <a:off x="3780360" y="341640"/>
            <a:ext cx="324000" cy="633600"/>
          </a:xfrm>
          <a:prstGeom prst="line">
            <a:avLst/>
          </a:prstGeom>
          <a:ln w="3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08" name=""/>
          <p:cNvSpPr/>
          <p:nvPr/>
        </p:nvSpPr>
        <p:spPr>
          <a:xfrm flipV="1">
            <a:off x="4104360" y="34164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09" name=""/>
          <p:cNvSpPr txBox="1"/>
          <p:nvPr/>
        </p:nvSpPr>
        <p:spPr>
          <a:xfrm>
            <a:off x="3996360" y="3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310" name=""/>
          <p:cNvSpPr txBox="1"/>
          <p:nvPr/>
        </p:nvSpPr>
        <p:spPr>
          <a:xfrm>
            <a:off x="4356360" y="219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311" name=""/>
          <p:cNvSpPr txBox="1"/>
          <p:nvPr/>
        </p:nvSpPr>
        <p:spPr>
          <a:xfrm>
            <a:off x="4356360" y="723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312" name=""/>
          <p:cNvSpPr txBox="1"/>
          <p:nvPr/>
        </p:nvSpPr>
        <p:spPr>
          <a:xfrm>
            <a:off x="3996360" y="939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"/>
          <p:cNvSpPr/>
          <p:nvPr/>
        </p:nvSpPr>
        <p:spPr>
          <a:xfrm flipH="1">
            <a:off x="2265480" y="2160000"/>
            <a:ext cx="614520" cy="151236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14" name=""/>
          <p:cNvSpPr/>
          <p:nvPr/>
        </p:nvSpPr>
        <p:spPr>
          <a:xfrm>
            <a:off x="2880000" y="2160000"/>
            <a:ext cx="285480" cy="151236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15" name=""/>
          <p:cNvSpPr/>
          <p:nvPr/>
        </p:nvSpPr>
        <p:spPr>
          <a:xfrm flipH="1">
            <a:off x="4245480" y="2160000"/>
            <a:ext cx="614520" cy="151236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16" name=""/>
          <p:cNvSpPr/>
          <p:nvPr/>
        </p:nvSpPr>
        <p:spPr>
          <a:xfrm>
            <a:off x="4860000" y="2160000"/>
            <a:ext cx="828360" cy="68472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17" name=""/>
          <p:cNvSpPr/>
          <p:nvPr/>
        </p:nvSpPr>
        <p:spPr>
          <a:xfrm flipH="1">
            <a:off x="5148360" y="2844720"/>
            <a:ext cx="540000" cy="8298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18" name=""/>
          <p:cNvSpPr/>
          <p:nvPr/>
        </p:nvSpPr>
        <p:spPr>
          <a:xfrm>
            <a:off x="5688360" y="2844720"/>
            <a:ext cx="540000" cy="82944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19" name=""/>
          <p:cNvSpPr txBox="1"/>
          <p:nvPr/>
        </p:nvSpPr>
        <p:spPr>
          <a:xfrm>
            <a:off x="5652360" y="39618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320" name=""/>
          <p:cNvSpPr txBox="1"/>
          <p:nvPr/>
        </p:nvSpPr>
        <p:spPr>
          <a:xfrm>
            <a:off x="5652360" y="4466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321" name=""/>
          <p:cNvSpPr/>
          <p:nvPr/>
        </p:nvSpPr>
        <p:spPr>
          <a:xfrm>
            <a:off x="5868360" y="4084200"/>
            <a:ext cx="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22" name=""/>
          <p:cNvSpPr/>
          <p:nvPr/>
        </p:nvSpPr>
        <p:spPr>
          <a:xfrm flipV="1">
            <a:off x="5868360" y="39258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23" name=""/>
          <p:cNvSpPr/>
          <p:nvPr/>
        </p:nvSpPr>
        <p:spPr>
          <a:xfrm>
            <a:off x="5868360" y="45594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24" name=""/>
          <p:cNvSpPr/>
          <p:nvPr/>
        </p:nvSpPr>
        <p:spPr>
          <a:xfrm>
            <a:off x="6192360" y="39258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25" name=""/>
          <p:cNvSpPr/>
          <p:nvPr/>
        </p:nvSpPr>
        <p:spPr>
          <a:xfrm>
            <a:off x="6516360" y="408420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26" name=""/>
          <p:cNvSpPr/>
          <p:nvPr/>
        </p:nvSpPr>
        <p:spPr>
          <a:xfrm flipV="1">
            <a:off x="6192360" y="45594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27" name=""/>
          <p:cNvSpPr/>
          <p:nvPr/>
        </p:nvSpPr>
        <p:spPr>
          <a:xfrm>
            <a:off x="6192360" y="392580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28" name=""/>
          <p:cNvSpPr/>
          <p:nvPr/>
        </p:nvSpPr>
        <p:spPr>
          <a:xfrm>
            <a:off x="5868360" y="408420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29" name=""/>
          <p:cNvSpPr/>
          <p:nvPr/>
        </p:nvSpPr>
        <p:spPr>
          <a:xfrm flipV="1">
            <a:off x="5868360" y="408420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30" name=""/>
          <p:cNvSpPr/>
          <p:nvPr/>
        </p:nvSpPr>
        <p:spPr>
          <a:xfrm>
            <a:off x="5868360" y="408420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31" name=""/>
          <p:cNvSpPr/>
          <p:nvPr/>
        </p:nvSpPr>
        <p:spPr>
          <a:xfrm>
            <a:off x="5868360" y="455940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32" name=""/>
          <p:cNvSpPr/>
          <p:nvPr/>
        </p:nvSpPr>
        <p:spPr>
          <a:xfrm flipV="1">
            <a:off x="5868360" y="39258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33" name=""/>
          <p:cNvSpPr/>
          <p:nvPr/>
        </p:nvSpPr>
        <p:spPr>
          <a:xfrm>
            <a:off x="6192360" y="392580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34" name=""/>
          <p:cNvSpPr/>
          <p:nvPr/>
        </p:nvSpPr>
        <p:spPr>
          <a:xfrm>
            <a:off x="5868360" y="40842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35" name=""/>
          <p:cNvSpPr/>
          <p:nvPr/>
        </p:nvSpPr>
        <p:spPr>
          <a:xfrm flipV="1">
            <a:off x="6192360" y="408420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36" name=""/>
          <p:cNvSpPr txBox="1"/>
          <p:nvPr/>
        </p:nvSpPr>
        <p:spPr>
          <a:xfrm>
            <a:off x="6084360" y="3746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337" name=""/>
          <p:cNvSpPr txBox="1"/>
          <p:nvPr/>
        </p:nvSpPr>
        <p:spPr>
          <a:xfrm>
            <a:off x="6084360" y="4682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338" name=""/>
          <p:cNvSpPr txBox="1"/>
          <p:nvPr/>
        </p:nvSpPr>
        <p:spPr>
          <a:xfrm>
            <a:off x="4752360" y="3962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339" name=""/>
          <p:cNvSpPr txBox="1"/>
          <p:nvPr/>
        </p:nvSpPr>
        <p:spPr>
          <a:xfrm>
            <a:off x="4752360" y="446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340" name=""/>
          <p:cNvSpPr/>
          <p:nvPr/>
        </p:nvSpPr>
        <p:spPr>
          <a:xfrm>
            <a:off x="4968360" y="408456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41" name=""/>
          <p:cNvSpPr/>
          <p:nvPr/>
        </p:nvSpPr>
        <p:spPr>
          <a:xfrm flipV="1">
            <a:off x="4968360" y="39261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42" name=""/>
          <p:cNvSpPr/>
          <p:nvPr/>
        </p:nvSpPr>
        <p:spPr>
          <a:xfrm>
            <a:off x="4968360" y="45597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43" name=""/>
          <p:cNvSpPr/>
          <p:nvPr/>
        </p:nvSpPr>
        <p:spPr>
          <a:xfrm>
            <a:off x="5292360" y="39261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44" name=""/>
          <p:cNvSpPr/>
          <p:nvPr/>
        </p:nvSpPr>
        <p:spPr>
          <a:xfrm>
            <a:off x="5616360" y="408456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45" name=""/>
          <p:cNvSpPr/>
          <p:nvPr/>
        </p:nvSpPr>
        <p:spPr>
          <a:xfrm flipV="1">
            <a:off x="5292360" y="45597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46" name=""/>
          <p:cNvSpPr/>
          <p:nvPr/>
        </p:nvSpPr>
        <p:spPr>
          <a:xfrm>
            <a:off x="5292360" y="392616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47" name=""/>
          <p:cNvSpPr/>
          <p:nvPr/>
        </p:nvSpPr>
        <p:spPr>
          <a:xfrm>
            <a:off x="4968360" y="408456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48" name=""/>
          <p:cNvSpPr/>
          <p:nvPr/>
        </p:nvSpPr>
        <p:spPr>
          <a:xfrm flipV="1">
            <a:off x="4968360" y="4084560"/>
            <a:ext cx="64800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49" name=""/>
          <p:cNvSpPr/>
          <p:nvPr/>
        </p:nvSpPr>
        <p:spPr>
          <a:xfrm>
            <a:off x="4968360" y="408456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50" name=""/>
          <p:cNvSpPr/>
          <p:nvPr/>
        </p:nvSpPr>
        <p:spPr>
          <a:xfrm>
            <a:off x="4968360" y="455976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51" name=""/>
          <p:cNvSpPr/>
          <p:nvPr/>
        </p:nvSpPr>
        <p:spPr>
          <a:xfrm flipV="1">
            <a:off x="4968360" y="39261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52" name=""/>
          <p:cNvSpPr/>
          <p:nvPr/>
        </p:nvSpPr>
        <p:spPr>
          <a:xfrm>
            <a:off x="5292360" y="392616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53" name=""/>
          <p:cNvSpPr/>
          <p:nvPr/>
        </p:nvSpPr>
        <p:spPr>
          <a:xfrm>
            <a:off x="4968360" y="408456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54" name=""/>
          <p:cNvSpPr/>
          <p:nvPr/>
        </p:nvSpPr>
        <p:spPr>
          <a:xfrm flipV="1">
            <a:off x="5292360" y="40845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55" name=""/>
          <p:cNvSpPr txBox="1"/>
          <p:nvPr/>
        </p:nvSpPr>
        <p:spPr>
          <a:xfrm>
            <a:off x="5184360" y="374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356" name=""/>
          <p:cNvSpPr txBox="1"/>
          <p:nvPr/>
        </p:nvSpPr>
        <p:spPr>
          <a:xfrm>
            <a:off x="5544360" y="396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357" name=""/>
          <p:cNvSpPr txBox="1"/>
          <p:nvPr/>
        </p:nvSpPr>
        <p:spPr>
          <a:xfrm>
            <a:off x="5544360" y="446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358" name=""/>
          <p:cNvSpPr txBox="1"/>
          <p:nvPr/>
        </p:nvSpPr>
        <p:spPr>
          <a:xfrm>
            <a:off x="5184360" y="468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359" name=""/>
          <p:cNvSpPr txBox="1"/>
          <p:nvPr/>
        </p:nvSpPr>
        <p:spPr>
          <a:xfrm>
            <a:off x="2700360" y="3962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360" name=""/>
          <p:cNvSpPr txBox="1"/>
          <p:nvPr/>
        </p:nvSpPr>
        <p:spPr>
          <a:xfrm>
            <a:off x="2700360" y="446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361" name=""/>
          <p:cNvSpPr/>
          <p:nvPr/>
        </p:nvSpPr>
        <p:spPr>
          <a:xfrm flipV="1">
            <a:off x="2880360" y="3926160"/>
            <a:ext cx="324000" cy="1584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62" name=""/>
          <p:cNvSpPr/>
          <p:nvPr/>
        </p:nvSpPr>
        <p:spPr>
          <a:xfrm>
            <a:off x="2880360" y="45597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63" name=""/>
          <p:cNvSpPr/>
          <p:nvPr/>
        </p:nvSpPr>
        <p:spPr>
          <a:xfrm>
            <a:off x="3204360" y="39261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64" name=""/>
          <p:cNvSpPr/>
          <p:nvPr/>
        </p:nvSpPr>
        <p:spPr>
          <a:xfrm>
            <a:off x="3528360" y="408456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65" name=""/>
          <p:cNvSpPr/>
          <p:nvPr/>
        </p:nvSpPr>
        <p:spPr>
          <a:xfrm flipV="1">
            <a:off x="3204360" y="45597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66" name=""/>
          <p:cNvSpPr/>
          <p:nvPr/>
        </p:nvSpPr>
        <p:spPr>
          <a:xfrm>
            <a:off x="3204360" y="392616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67" name=""/>
          <p:cNvSpPr/>
          <p:nvPr/>
        </p:nvSpPr>
        <p:spPr>
          <a:xfrm>
            <a:off x="2880360" y="408456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68" name=""/>
          <p:cNvSpPr/>
          <p:nvPr/>
        </p:nvSpPr>
        <p:spPr>
          <a:xfrm flipV="1">
            <a:off x="2880360" y="408456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69" name=""/>
          <p:cNvSpPr/>
          <p:nvPr/>
        </p:nvSpPr>
        <p:spPr>
          <a:xfrm>
            <a:off x="2880360" y="408456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70" name=""/>
          <p:cNvSpPr/>
          <p:nvPr/>
        </p:nvSpPr>
        <p:spPr>
          <a:xfrm>
            <a:off x="2880360" y="4559760"/>
            <a:ext cx="648000" cy="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71" name=""/>
          <p:cNvSpPr/>
          <p:nvPr/>
        </p:nvSpPr>
        <p:spPr>
          <a:xfrm flipV="1">
            <a:off x="2880360" y="39261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72" name=""/>
          <p:cNvSpPr/>
          <p:nvPr/>
        </p:nvSpPr>
        <p:spPr>
          <a:xfrm>
            <a:off x="3204360" y="39261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73" name=""/>
          <p:cNvSpPr/>
          <p:nvPr/>
        </p:nvSpPr>
        <p:spPr>
          <a:xfrm>
            <a:off x="2880360" y="40845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74" name=""/>
          <p:cNvSpPr/>
          <p:nvPr/>
        </p:nvSpPr>
        <p:spPr>
          <a:xfrm flipV="1">
            <a:off x="3204360" y="408456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75" name=""/>
          <p:cNvSpPr txBox="1"/>
          <p:nvPr/>
        </p:nvSpPr>
        <p:spPr>
          <a:xfrm>
            <a:off x="3096360" y="374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376" name=""/>
          <p:cNvSpPr txBox="1"/>
          <p:nvPr/>
        </p:nvSpPr>
        <p:spPr>
          <a:xfrm>
            <a:off x="3456360" y="396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377" name=""/>
          <p:cNvSpPr txBox="1"/>
          <p:nvPr/>
        </p:nvSpPr>
        <p:spPr>
          <a:xfrm>
            <a:off x="3456360" y="4466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378" name=""/>
          <p:cNvSpPr txBox="1"/>
          <p:nvPr/>
        </p:nvSpPr>
        <p:spPr>
          <a:xfrm>
            <a:off x="3096360" y="468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379" name=""/>
          <p:cNvSpPr txBox="1"/>
          <p:nvPr/>
        </p:nvSpPr>
        <p:spPr>
          <a:xfrm>
            <a:off x="3672360" y="396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380" name=""/>
          <p:cNvSpPr txBox="1"/>
          <p:nvPr/>
        </p:nvSpPr>
        <p:spPr>
          <a:xfrm>
            <a:off x="3672360" y="446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381" name=""/>
          <p:cNvSpPr/>
          <p:nvPr/>
        </p:nvSpPr>
        <p:spPr>
          <a:xfrm>
            <a:off x="3888360" y="408492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82" name=""/>
          <p:cNvSpPr/>
          <p:nvPr/>
        </p:nvSpPr>
        <p:spPr>
          <a:xfrm flipV="1">
            <a:off x="3888360" y="39265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83" name=""/>
          <p:cNvSpPr/>
          <p:nvPr/>
        </p:nvSpPr>
        <p:spPr>
          <a:xfrm>
            <a:off x="3888360" y="45601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84" name=""/>
          <p:cNvSpPr/>
          <p:nvPr/>
        </p:nvSpPr>
        <p:spPr>
          <a:xfrm>
            <a:off x="4212360" y="39265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85" name=""/>
          <p:cNvSpPr/>
          <p:nvPr/>
        </p:nvSpPr>
        <p:spPr>
          <a:xfrm>
            <a:off x="4536360" y="4084920"/>
            <a:ext cx="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86" name=""/>
          <p:cNvSpPr/>
          <p:nvPr/>
        </p:nvSpPr>
        <p:spPr>
          <a:xfrm flipV="1">
            <a:off x="4212360" y="45601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87" name=""/>
          <p:cNvSpPr/>
          <p:nvPr/>
        </p:nvSpPr>
        <p:spPr>
          <a:xfrm>
            <a:off x="4212360" y="392652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88" name=""/>
          <p:cNvSpPr/>
          <p:nvPr/>
        </p:nvSpPr>
        <p:spPr>
          <a:xfrm>
            <a:off x="3888360" y="408492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89" name=""/>
          <p:cNvSpPr/>
          <p:nvPr/>
        </p:nvSpPr>
        <p:spPr>
          <a:xfrm flipV="1">
            <a:off x="3888360" y="408492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90" name=""/>
          <p:cNvSpPr/>
          <p:nvPr/>
        </p:nvSpPr>
        <p:spPr>
          <a:xfrm>
            <a:off x="3888360" y="408492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91" name=""/>
          <p:cNvSpPr/>
          <p:nvPr/>
        </p:nvSpPr>
        <p:spPr>
          <a:xfrm>
            <a:off x="3888360" y="456012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92" name=""/>
          <p:cNvSpPr/>
          <p:nvPr/>
        </p:nvSpPr>
        <p:spPr>
          <a:xfrm flipV="1">
            <a:off x="3888360" y="392652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93" name=""/>
          <p:cNvSpPr/>
          <p:nvPr/>
        </p:nvSpPr>
        <p:spPr>
          <a:xfrm>
            <a:off x="4212360" y="39265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94" name=""/>
          <p:cNvSpPr/>
          <p:nvPr/>
        </p:nvSpPr>
        <p:spPr>
          <a:xfrm>
            <a:off x="3888360" y="408492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95" name=""/>
          <p:cNvSpPr/>
          <p:nvPr/>
        </p:nvSpPr>
        <p:spPr>
          <a:xfrm flipV="1">
            <a:off x="4212360" y="40849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396" name=""/>
          <p:cNvSpPr txBox="1"/>
          <p:nvPr/>
        </p:nvSpPr>
        <p:spPr>
          <a:xfrm>
            <a:off x="4104360" y="374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397" name=""/>
          <p:cNvSpPr txBox="1"/>
          <p:nvPr/>
        </p:nvSpPr>
        <p:spPr>
          <a:xfrm>
            <a:off x="4464360" y="396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398" name=""/>
          <p:cNvSpPr txBox="1"/>
          <p:nvPr/>
        </p:nvSpPr>
        <p:spPr>
          <a:xfrm>
            <a:off x="4464360" y="446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399" name=""/>
          <p:cNvSpPr txBox="1"/>
          <p:nvPr/>
        </p:nvSpPr>
        <p:spPr>
          <a:xfrm>
            <a:off x="4104360" y="468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00" name=""/>
          <p:cNvSpPr/>
          <p:nvPr/>
        </p:nvSpPr>
        <p:spPr>
          <a:xfrm>
            <a:off x="1980360" y="408492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01" name=""/>
          <p:cNvSpPr/>
          <p:nvPr/>
        </p:nvSpPr>
        <p:spPr>
          <a:xfrm flipV="1">
            <a:off x="1980360" y="39265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02" name=""/>
          <p:cNvSpPr/>
          <p:nvPr/>
        </p:nvSpPr>
        <p:spPr>
          <a:xfrm>
            <a:off x="1980360" y="4560120"/>
            <a:ext cx="324000" cy="1584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03" name=""/>
          <p:cNvSpPr/>
          <p:nvPr/>
        </p:nvSpPr>
        <p:spPr>
          <a:xfrm>
            <a:off x="2304360" y="3926520"/>
            <a:ext cx="324000" cy="1584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04" name=""/>
          <p:cNvSpPr/>
          <p:nvPr/>
        </p:nvSpPr>
        <p:spPr>
          <a:xfrm>
            <a:off x="2628360" y="408492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05" name=""/>
          <p:cNvSpPr/>
          <p:nvPr/>
        </p:nvSpPr>
        <p:spPr>
          <a:xfrm flipV="1">
            <a:off x="2304360" y="456012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06" name=""/>
          <p:cNvSpPr/>
          <p:nvPr/>
        </p:nvSpPr>
        <p:spPr>
          <a:xfrm>
            <a:off x="2304360" y="392652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07" name=""/>
          <p:cNvSpPr/>
          <p:nvPr/>
        </p:nvSpPr>
        <p:spPr>
          <a:xfrm>
            <a:off x="1980360" y="4084920"/>
            <a:ext cx="64800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08" name=""/>
          <p:cNvSpPr/>
          <p:nvPr/>
        </p:nvSpPr>
        <p:spPr>
          <a:xfrm flipV="1">
            <a:off x="1980360" y="408492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09" name=""/>
          <p:cNvSpPr/>
          <p:nvPr/>
        </p:nvSpPr>
        <p:spPr>
          <a:xfrm>
            <a:off x="1980360" y="408492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10" name=""/>
          <p:cNvSpPr/>
          <p:nvPr/>
        </p:nvSpPr>
        <p:spPr>
          <a:xfrm>
            <a:off x="1980360" y="456012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11" name=""/>
          <p:cNvSpPr/>
          <p:nvPr/>
        </p:nvSpPr>
        <p:spPr>
          <a:xfrm flipV="1">
            <a:off x="1980360" y="39265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12" name=""/>
          <p:cNvSpPr/>
          <p:nvPr/>
        </p:nvSpPr>
        <p:spPr>
          <a:xfrm>
            <a:off x="2304360" y="39265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13" name=""/>
          <p:cNvSpPr/>
          <p:nvPr/>
        </p:nvSpPr>
        <p:spPr>
          <a:xfrm>
            <a:off x="1980360" y="40849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14" name=""/>
          <p:cNvSpPr/>
          <p:nvPr/>
        </p:nvSpPr>
        <p:spPr>
          <a:xfrm flipV="1">
            <a:off x="2304360" y="408492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15" name=""/>
          <p:cNvSpPr txBox="1"/>
          <p:nvPr/>
        </p:nvSpPr>
        <p:spPr>
          <a:xfrm>
            <a:off x="2196360" y="374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16" name=""/>
          <p:cNvSpPr txBox="1"/>
          <p:nvPr/>
        </p:nvSpPr>
        <p:spPr>
          <a:xfrm>
            <a:off x="2556360" y="396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17" name=""/>
          <p:cNvSpPr txBox="1"/>
          <p:nvPr/>
        </p:nvSpPr>
        <p:spPr>
          <a:xfrm>
            <a:off x="2556360" y="4466880"/>
            <a:ext cx="360000" cy="231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18" name=""/>
          <p:cNvSpPr txBox="1"/>
          <p:nvPr/>
        </p:nvSpPr>
        <p:spPr>
          <a:xfrm>
            <a:off x="2196360" y="468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19" name=""/>
          <p:cNvSpPr/>
          <p:nvPr/>
        </p:nvSpPr>
        <p:spPr>
          <a:xfrm>
            <a:off x="2880360" y="4084560"/>
            <a:ext cx="0" cy="48816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20" name=""/>
          <p:cNvSpPr txBox="1"/>
          <p:nvPr/>
        </p:nvSpPr>
        <p:spPr>
          <a:xfrm>
            <a:off x="6444360" y="396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21" name=""/>
          <p:cNvSpPr txBox="1"/>
          <p:nvPr/>
        </p:nvSpPr>
        <p:spPr>
          <a:xfrm>
            <a:off x="6444360" y="446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22" name=""/>
          <p:cNvSpPr txBox="1"/>
          <p:nvPr/>
        </p:nvSpPr>
        <p:spPr>
          <a:xfrm>
            <a:off x="1800360" y="396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23" name=""/>
          <p:cNvSpPr txBox="1"/>
          <p:nvPr/>
        </p:nvSpPr>
        <p:spPr>
          <a:xfrm>
            <a:off x="1800360" y="4466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24" name=""/>
          <p:cNvSpPr txBox="1"/>
          <p:nvPr/>
        </p:nvSpPr>
        <p:spPr>
          <a:xfrm>
            <a:off x="2160000" y="180000"/>
            <a:ext cx="108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Пример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425" name=""/>
          <p:cNvSpPr txBox="1"/>
          <p:nvPr/>
        </p:nvSpPr>
        <p:spPr>
          <a:xfrm>
            <a:off x="5148720" y="1983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26" name=""/>
          <p:cNvSpPr txBox="1"/>
          <p:nvPr/>
        </p:nvSpPr>
        <p:spPr>
          <a:xfrm>
            <a:off x="5148720" y="2487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27" name=""/>
          <p:cNvSpPr/>
          <p:nvPr/>
        </p:nvSpPr>
        <p:spPr>
          <a:xfrm>
            <a:off x="5364720" y="206964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28" name=""/>
          <p:cNvSpPr/>
          <p:nvPr/>
        </p:nvSpPr>
        <p:spPr>
          <a:xfrm flipV="1">
            <a:off x="5364720" y="19112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29" name=""/>
          <p:cNvSpPr/>
          <p:nvPr/>
        </p:nvSpPr>
        <p:spPr>
          <a:xfrm>
            <a:off x="5364720" y="25448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30" name=""/>
          <p:cNvSpPr/>
          <p:nvPr/>
        </p:nvSpPr>
        <p:spPr>
          <a:xfrm>
            <a:off x="5688720" y="19112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31" name=""/>
          <p:cNvSpPr/>
          <p:nvPr/>
        </p:nvSpPr>
        <p:spPr>
          <a:xfrm>
            <a:off x="6012720" y="206964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32" name=""/>
          <p:cNvSpPr/>
          <p:nvPr/>
        </p:nvSpPr>
        <p:spPr>
          <a:xfrm flipV="1">
            <a:off x="5688720" y="25448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33" name=""/>
          <p:cNvSpPr/>
          <p:nvPr/>
        </p:nvSpPr>
        <p:spPr>
          <a:xfrm>
            <a:off x="5688720" y="191124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34" name=""/>
          <p:cNvSpPr/>
          <p:nvPr/>
        </p:nvSpPr>
        <p:spPr>
          <a:xfrm>
            <a:off x="5364720" y="206964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35" name=""/>
          <p:cNvSpPr/>
          <p:nvPr/>
        </p:nvSpPr>
        <p:spPr>
          <a:xfrm flipV="1">
            <a:off x="5364720" y="206964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36" name=""/>
          <p:cNvSpPr/>
          <p:nvPr/>
        </p:nvSpPr>
        <p:spPr>
          <a:xfrm>
            <a:off x="5364720" y="206964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37" name=""/>
          <p:cNvSpPr/>
          <p:nvPr/>
        </p:nvSpPr>
        <p:spPr>
          <a:xfrm>
            <a:off x="5364720" y="254484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38" name=""/>
          <p:cNvSpPr/>
          <p:nvPr/>
        </p:nvSpPr>
        <p:spPr>
          <a:xfrm flipV="1">
            <a:off x="5364720" y="191124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39" name=""/>
          <p:cNvSpPr/>
          <p:nvPr/>
        </p:nvSpPr>
        <p:spPr>
          <a:xfrm>
            <a:off x="5688720" y="191124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40" name=""/>
          <p:cNvSpPr/>
          <p:nvPr/>
        </p:nvSpPr>
        <p:spPr>
          <a:xfrm>
            <a:off x="5364720" y="206964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41" name=""/>
          <p:cNvSpPr/>
          <p:nvPr/>
        </p:nvSpPr>
        <p:spPr>
          <a:xfrm flipV="1">
            <a:off x="5688720" y="206964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42" name=""/>
          <p:cNvSpPr txBox="1"/>
          <p:nvPr/>
        </p:nvSpPr>
        <p:spPr>
          <a:xfrm>
            <a:off x="5580720" y="1731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43" name=""/>
          <p:cNvSpPr txBox="1"/>
          <p:nvPr/>
        </p:nvSpPr>
        <p:spPr>
          <a:xfrm>
            <a:off x="5940720" y="1947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44" name=""/>
          <p:cNvSpPr txBox="1"/>
          <p:nvPr/>
        </p:nvSpPr>
        <p:spPr>
          <a:xfrm>
            <a:off x="5940720" y="2451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45" name=""/>
          <p:cNvSpPr txBox="1"/>
          <p:nvPr/>
        </p:nvSpPr>
        <p:spPr>
          <a:xfrm>
            <a:off x="5580720" y="2667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46" name=""/>
          <p:cNvSpPr txBox="1"/>
          <p:nvPr/>
        </p:nvSpPr>
        <p:spPr>
          <a:xfrm>
            <a:off x="2160360" y="14428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47" name=""/>
          <p:cNvSpPr txBox="1"/>
          <p:nvPr/>
        </p:nvSpPr>
        <p:spPr>
          <a:xfrm>
            <a:off x="2160360" y="1947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48" name=""/>
          <p:cNvSpPr/>
          <p:nvPr/>
        </p:nvSpPr>
        <p:spPr>
          <a:xfrm>
            <a:off x="2376360" y="152928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49" name=""/>
          <p:cNvSpPr/>
          <p:nvPr/>
        </p:nvSpPr>
        <p:spPr>
          <a:xfrm flipV="1">
            <a:off x="2376360" y="137088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50" name=""/>
          <p:cNvSpPr/>
          <p:nvPr/>
        </p:nvSpPr>
        <p:spPr>
          <a:xfrm>
            <a:off x="2376360" y="200448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51" name=""/>
          <p:cNvSpPr/>
          <p:nvPr/>
        </p:nvSpPr>
        <p:spPr>
          <a:xfrm>
            <a:off x="2700360" y="137088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52" name=""/>
          <p:cNvSpPr/>
          <p:nvPr/>
        </p:nvSpPr>
        <p:spPr>
          <a:xfrm>
            <a:off x="3024360" y="152928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53" name=""/>
          <p:cNvSpPr/>
          <p:nvPr/>
        </p:nvSpPr>
        <p:spPr>
          <a:xfrm flipV="1">
            <a:off x="2700360" y="200448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54" name=""/>
          <p:cNvSpPr/>
          <p:nvPr/>
        </p:nvSpPr>
        <p:spPr>
          <a:xfrm>
            <a:off x="2700360" y="137088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55" name=""/>
          <p:cNvSpPr/>
          <p:nvPr/>
        </p:nvSpPr>
        <p:spPr>
          <a:xfrm>
            <a:off x="2376360" y="152928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56" name=""/>
          <p:cNvSpPr/>
          <p:nvPr/>
        </p:nvSpPr>
        <p:spPr>
          <a:xfrm flipV="1">
            <a:off x="2376360" y="152928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57" name=""/>
          <p:cNvSpPr/>
          <p:nvPr/>
        </p:nvSpPr>
        <p:spPr>
          <a:xfrm>
            <a:off x="2376360" y="152928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58" name=""/>
          <p:cNvSpPr/>
          <p:nvPr/>
        </p:nvSpPr>
        <p:spPr>
          <a:xfrm>
            <a:off x="2376360" y="200448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59" name=""/>
          <p:cNvSpPr/>
          <p:nvPr/>
        </p:nvSpPr>
        <p:spPr>
          <a:xfrm flipV="1">
            <a:off x="2376360" y="137088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60" name=""/>
          <p:cNvSpPr/>
          <p:nvPr/>
        </p:nvSpPr>
        <p:spPr>
          <a:xfrm>
            <a:off x="2700360" y="137088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61" name=""/>
          <p:cNvSpPr/>
          <p:nvPr/>
        </p:nvSpPr>
        <p:spPr>
          <a:xfrm>
            <a:off x="2376360" y="152928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62" name=""/>
          <p:cNvSpPr/>
          <p:nvPr/>
        </p:nvSpPr>
        <p:spPr>
          <a:xfrm flipV="1">
            <a:off x="2700360" y="152928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63" name=""/>
          <p:cNvSpPr txBox="1"/>
          <p:nvPr/>
        </p:nvSpPr>
        <p:spPr>
          <a:xfrm>
            <a:off x="2592360" y="1191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64" name=""/>
          <p:cNvSpPr txBox="1"/>
          <p:nvPr/>
        </p:nvSpPr>
        <p:spPr>
          <a:xfrm>
            <a:off x="2952360" y="1407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65" name=""/>
          <p:cNvSpPr txBox="1"/>
          <p:nvPr/>
        </p:nvSpPr>
        <p:spPr>
          <a:xfrm>
            <a:off x="2952360" y="1911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66" name=""/>
          <p:cNvSpPr txBox="1"/>
          <p:nvPr/>
        </p:nvSpPr>
        <p:spPr>
          <a:xfrm>
            <a:off x="2592360" y="2127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67" name=""/>
          <p:cNvSpPr txBox="1"/>
          <p:nvPr/>
        </p:nvSpPr>
        <p:spPr>
          <a:xfrm>
            <a:off x="4176720" y="1443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68" name=""/>
          <p:cNvSpPr txBox="1"/>
          <p:nvPr/>
        </p:nvSpPr>
        <p:spPr>
          <a:xfrm>
            <a:off x="4176720" y="19479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69" name=""/>
          <p:cNvSpPr/>
          <p:nvPr/>
        </p:nvSpPr>
        <p:spPr>
          <a:xfrm>
            <a:off x="4392720" y="153000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70" name=""/>
          <p:cNvSpPr/>
          <p:nvPr/>
        </p:nvSpPr>
        <p:spPr>
          <a:xfrm flipV="1">
            <a:off x="4392720" y="13716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71" name=""/>
          <p:cNvSpPr/>
          <p:nvPr/>
        </p:nvSpPr>
        <p:spPr>
          <a:xfrm>
            <a:off x="4392720" y="20052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72" name=""/>
          <p:cNvSpPr/>
          <p:nvPr/>
        </p:nvSpPr>
        <p:spPr>
          <a:xfrm>
            <a:off x="4716720" y="13716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73" name=""/>
          <p:cNvSpPr/>
          <p:nvPr/>
        </p:nvSpPr>
        <p:spPr>
          <a:xfrm>
            <a:off x="5040720" y="153000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74" name=""/>
          <p:cNvSpPr/>
          <p:nvPr/>
        </p:nvSpPr>
        <p:spPr>
          <a:xfrm flipV="1">
            <a:off x="4716720" y="20052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75" name=""/>
          <p:cNvSpPr/>
          <p:nvPr/>
        </p:nvSpPr>
        <p:spPr>
          <a:xfrm>
            <a:off x="4716720" y="137160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76" name=""/>
          <p:cNvSpPr/>
          <p:nvPr/>
        </p:nvSpPr>
        <p:spPr>
          <a:xfrm>
            <a:off x="4392720" y="153000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77" name=""/>
          <p:cNvSpPr/>
          <p:nvPr/>
        </p:nvSpPr>
        <p:spPr>
          <a:xfrm flipV="1">
            <a:off x="4392720" y="153000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78" name=""/>
          <p:cNvSpPr/>
          <p:nvPr/>
        </p:nvSpPr>
        <p:spPr>
          <a:xfrm>
            <a:off x="4392720" y="153000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79" name=""/>
          <p:cNvSpPr/>
          <p:nvPr/>
        </p:nvSpPr>
        <p:spPr>
          <a:xfrm>
            <a:off x="4392720" y="200520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80" name=""/>
          <p:cNvSpPr/>
          <p:nvPr/>
        </p:nvSpPr>
        <p:spPr>
          <a:xfrm flipV="1">
            <a:off x="4392720" y="13716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81" name=""/>
          <p:cNvSpPr/>
          <p:nvPr/>
        </p:nvSpPr>
        <p:spPr>
          <a:xfrm>
            <a:off x="4716720" y="13716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82" name=""/>
          <p:cNvSpPr/>
          <p:nvPr/>
        </p:nvSpPr>
        <p:spPr>
          <a:xfrm>
            <a:off x="4392720" y="153000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83" name=""/>
          <p:cNvSpPr/>
          <p:nvPr/>
        </p:nvSpPr>
        <p:spPr>
          <a:xfrm flipV="1">
            <a:off x="4716720" y="15300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84" name=""/>
          <p:cNvSpPr txBox="1"/>
          <p:nvPr/>
        </p:nvSpPr>
        <p:spPr>
          <a:xfrm>
            <a:off x="4608720" y="11919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85" name=""/>
          <p:cNvSpPr txBox="1"/>
          <p:nvPr/>
        </p:nvSpPr>
        <p:spPr>
          <a:xfrm>
            <a:off x="4968720" y="14079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86" name=""/>
          <p:cNvSpPr txBox="1"/>
          <p:nvPr/>
        </p:nvSpPr>
        <p:spPr>
          <a:xfrm>
            <a:off x="4968720" y="19119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87" name=""/>
          <p:cNvSpPr txBox="1"/>
          <p:nvPr/>
        </p:nvSpPr>
        <p:spPr>
          <a:xfrm>
            <a:off x="4608720" y="21279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88" name=""/>
          <p:cNvSpPr/>
          <p:nvPr/>
        </p:nvSpPr>
        <p:spPr>
          <a:xfrm flipV="1">
            <a:off x="2880000" y="900360"/>
            <a:ext cx="900000" cy="1260000"/>
          </a:xfrm>
          <a:prstGeom prst="line">
            <a:avLst/>
          </a:prstGeom>
          <a:ln w="0">
            <a:solidFill>
              <a:srgbClr val="bdbdbd"/>
            </a:solidFill>
            <a:prstDash val="lgDash"/>
          </a:ln>
        </p:spPr>
        <p:style>
          <a:lnRef idx="0"/>
          <a:fillRef idx="0"/>
          <a:effectRef idx="0"/>
          <a:fontRef idx="minor"/>
        </p:style>
      </p:sp>
      <p:sp>
        <p:nvSpPr>
          <p:cNvPr id="1489" name=""/>
          <p:cNvSpPr/>
          <p:nvPr/>
        </p:nvSpPr>
        <p:spPr>
          <a:xfrm>
            <a:off x="3780000" y="900360"/>
            <a:ext cx="1080000" cy="1260000"/>
          </a:xfrm>
          <a:prstGeom prst="line">
            <a:avLst/>
          </a:prstGeom>
          <a:ln w="0">
            <a:solidFill>
              <a:srgbClr val="bdbdbd"/>
            </a:solidFill>
            <a:prstDash val="lgDash"/>
          </a:ln>
        </p:spPr>
        <p:style>
          <a:lnRef idx="0"/>
          <a:fillRef idx="0"/>
          <a:effectRef idx="0"/>
          <a:fontRef idx="minor"/>
        </p:style>
      </p:sp>
      <p:sp>
        <p:nvSpPr>
          <p:cNvPr id="1490" name=""/>
          <p:cNvSpPr txBox="1"/>
          <p:nvPr/>
        </p:nvSpPr>
        <p:spPr>
          <a:xfrm>
            <a:off x="3564360" y="2552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91" name=""/>
          <p:cNvSpPr txBox="1"/>
          <p:nvPr/>
        </p:nvSpPr>
        <p:spPr>
          <a:xfrm>
            <a:off x="3564360" y="759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492" name=""/>
          <p:cNvSpPr/>
          <p:nvPr/>
        </p:nvSpPr>
        <p:spPr>
          <a:xfrm>
            <a:off x="3780360" y="34164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93" name=""/>
          <p:cNvSpPr/>
          <p:nvPr/>
        </p:nvSpPr>
        <p:spPr>
          <a:xfrm flipV="1">
            <a:off x="3780360" y="1832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94" name=""/>
          <p:cNvSpPr/>
          <p:nvPr/>
        </p:nvSpPr>
        <p:spPr>
          <a:xfrm>
            <a:off x="3780360" y="8168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95" name=""/>
          <p:cNvSpPr/>
          <p:nvPr/>
        </p:nvSpPr>
        <p:spPr>
          <a:xfrm>
            <a:off x="4104360" y="1832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96" name=""/>
          <p:cNvSpPr/>
          <p:nvPr/>
        </p:nvSpPr>
        <p:spPr>
          <a:xfrm>
            <a:off x="4428360" y="34164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97" name=""/>
          <p:cNvSpPr/>
          <p:nvPr/>
        </p:nvSpPr>
        <p:spPr>
          <a:xfrm flipV="1">
            <a:off x="4104360" y="8168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98" name=""/>
          <p:cNvSpPr/>
          <p:nvPr/>
        </p:nvSpPr>
        <p:spPr>
          <a:xfrm>
            <a:off x="4104360" y="18324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499" name=""/>
          <p:cNvSpPr/>
          <p:nvPr/>
        </p:nvSpPr>
        <p:spPr>
          <a:xfrm>
            <a:off x="3780360" y="34164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500" name=""/>
          <p:cNvSpPr/>
          <p:nvPr/>
        </p:nvSpPr>
        <p:spPr>
          <a:xfrm flipV="1">
            <a:off x="3780360" y="34164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501" name=""/>
          <p:cNvSpPr/>
          <p:nvPr/>
        </p:nvSpPr>
        <p:spPr>
          <a:xfrm>
            <a:off x="3780360" y="34164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502" name=""/>
          <p:cNvSpPr/>
          <p:nvPr/>
        </p:nvSpPr>
        <p:spPr>
          <a:xfrm>
            <a:off x="3780360" y="81684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503" name=""/>
          <p:cNvSpPr/>
          <p:nvPr/>
        </p:nvSpPr>
        <p:spPr>
          <a:xfrm flipV="1">
            <a:off x="3780360" y="18324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504" name=""/>
          <p:cNvSpPr/>
          <p:nvPr/>
        </p:nvSpPr>
        <p:spPr>
          <a:xfrm>
            <a:off x="4104360" y="18324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505" name=""/>
          <p:cNvSpPr/>
          <p:nvPr/>
        </p:nvSpPr>
        <p:spPr>
          <a:xfrm>
            <a:off x="3780360" y="34164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506" name=""/>
          <p:cNvSpPr/>
          <p:nvPr/>
        </p:nvSpPr>
        <p:spPr>
          <a:xfrm flipV="1">
            <a:off x="4104360" y="34164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507" name=""/>
          <p:cNvSpPr txBox="1"/>
          <p:nvPr/>
        </p:nvSpPr>
        <p:spPr>
          <a:xfrm>
            <a:off x="3996360" y="3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508" name=""/>
          <p:cNvSpPr txBox="1"/>
          <p:nvPr/>
        </p:nvSpPr>
        <p:spPr>
          <a:xfrm>
            <a:off x="4356360" y="219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509" name=""/>
          <p:cNvSpPr txBox="1"/>
          <p:nvPr/>
        </p:nvSpPr>
        <p:spPr>
          <a:xfrm>
            <a:off x="4356360" y="723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510" name=""/>
          <p:cNvSpPr txBox="1"/>
          <p:nvPr/>
        </p:nvSpPr>
        <p:spPr>
          <a:xfrm>
            <a:off x="3996360" y="9396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1" name="Google Shape;161;p4"/>
          <p:cNvSpPr/>
          <p:nvPr/>
        </p:nvSpPr>
        <p:spPr>
          <a:xfrm>
            <a:off x="0" y="360"/>
            <a:ext cx="9200160" cy="182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50000"/>
              </a:lnSpc>
              <a:tabLst>
                <a:tab algn="l" pos="0"/>
              </a:tabLst>
            </a:pP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p</a:t>
            </a:r>
            <a:r>
              <a:rPr b="0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-сценарий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(</a:t>
            </a:r>
            <a:r>
              <a:rPr b="1" lang="ru" sz="1800" spc="-1" strike="noStrike">
                <a:solidFill>
                  <a:srgbClr val="ff0000"/>
                </a:solidFill>
                <a:latin typeface="Lato"/>
                <a:ea typeface="Lato"/>
              </a:rPr>
              <a:t>спецификация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) ⇌ по всем внутренних вершинам дерева: в каждой внутренней вершине </a:t>
            </a:r>
            <a:r>
              <a:rPr b="1" i="1" lang="ru" sz="1800" spc="-1" strike="noStrike">
                <a:solidFill>
                  <a:srgbClr val="00b050"/>
                </a:solidFill>
                <a:latin typeface="Lato"/>
                <a:ea typeface="Lato"/>
              </a:rPr>
              <a:t>v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паре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p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приписываем </a:t>
            </a:r>
            <a:r>
              <a:rPr b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+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= «она склеена» или </a:t>
            </a:r>
            <a:r>
              <a:rPr b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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 = «она несклеена».  А в листьях для любого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спецификация уже задана.</a:t>
            </a:r>
            <a:endParaRPr b="0" lang="ru-RU" sz="1800" spc="-1" strike="noStrike">
              <a:latin typeface="Arial"/>
            </a:endParaRPr>
          </a:p>
        </p:txBody>
      </p:sp>
      <p:grpSp>
        <p:nvGrpSpPr>
          <p:cNvPr id="1512" name="Google Shape;162;p4"/>
          <p:cNvGrpSpPr/>
          <p:nvPr/>
        </p:nvGrpSpPr>
        <p:grpSpPr>
          <a:xfrm>
            <a:off x="224640" y="3068280"/>
            <a:ext cx="720720" cy="415440"/>
            <a:chOff x="224640" y="3068280"/>
            <a:chExt cx="720720" cy="415440"/>
          </a:xfrm>
        </p:grpSpPr>
        <p:sp>
          <p:nvSpPr>
            <p:cNvPr id="1513" name="Google Shape;163;p4"/>
            <p:cNvSpPr/>
            <p:nvPr/>
          </p:nvSpPr>
          <p:spPr>
            <a:xfrm>
              <a:off x="224640" y="3068280"/>
              <a:ext cx="717120" cy="3999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5e696c"/>
              </a:solidFill>
              <a:round/>
              <a:headEnd len="med" type="oval" w="med"/>
              <a:tailEnd len="med" type="oval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14" name="Google Shape;164;p4"/>
            <p:cNvSpPr/>
            <p:nvPr/>
          </p:nvSpPr>
          <p:spPr>
            <a:xfrm>
              <a:off x="228240" y="3083760"/>
              <a:ext cx="717120" cy="3999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5e696c"/>
              </a:solidFill>
              <a:round/>
              <a:tailEnd len="med" type="stealth" w="med"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515" name="Google Shape;165;p4"/>
          <p:cNvSpPr/>
          <p:nvPr/>
        </p:nvSpPr>
        <p:spPr>
          <a:xfrm>
            <a:off x="525960" y="2745000"/>
            <a:ext cx="8617680" cy="134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1 событие с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p 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= </a:t>
            </a:r>
            <a:r>
              <a:rPr b="0" lang="ru" sz="1800" spc="-1" strike="noStrike" u="sng">
                <a:solidFill>
                  <a:srgbClr val="5e696c"/>
                </a:solidFill>
                <a:uFillTx/>
                <a:latin typeface="Lato"/>
                <a:ea typeface="Lato"/>
              </a:rPr>
              <a:t>по разному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в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v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и в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v</a:t>
            </a:r>
            <a:r>
              <a:rPr b="1" i="1" lang="ru" sz="1600" spc="-1" strike="noStrike" baseline="-25000">
                <a:solidFill>
                  <a:srgbClr val="000000"/>
                </a:solidFill>
                <a:latin typeface="Arial"/>
                <a:ea typeface="Arial"/>
              </a:rPr>
              <a:t>+</a:t>
            </a:r>
            <a:r>
              <a:rPr b="0" lang="ru" sz="1600" spc="-1" strike="noStrike">
                <a:solidFill>
                  <a:srgbClr val="5e696c"/>
                </a:solidFill>
                <a:latin typeface="Lato"/>
                <a:ea typeface="Lato"/>
              </a:rPr>
              <a:t> : 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в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p 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ребро есть/нет; склейка/расклейка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                                                                                                                                       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на (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v,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v</a:t>
            </a:r>
            <a:r>
              <a:rPr b="1" i="1" lang="ru" sz="1600" spc="-1" strike="noStrike" baseline="-25000">
                <a:solidFill>
                  <a:srgbClr val="000000"/>
                </a:solidFill>
                <a:latin typeface="Arial"/>
                <a:ea typeface="Arial"/>
              </a:rPr>
              <a:t>+</a:t>
            </a:r>
            <a:r>
              <a:rPr b="0" lang="ru" sz="1600" spc="-1" strike="noStrike">
                <a:solidFill>
                  <a:srgbClr val="5e696c"/>
                </a:solidFill>
                <a:latin typeface="Lato"/>
                <a:ea typeface="Lato"/>
              </a:rPr>
              <a:t>)  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есть/нет. </a:t>
            </a:r>
            <a:r>
              <a:rPr b="1" i="1" lang="ru" sz="1800" spc="-1" strike="noStrike" baseline="-2500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516" name="Google Shape;166;p4"/>
          <p:cNvSpPr/>
          <p:nvPr/>
        </p:nvSpPr>
        <p:spPr>
          <a:xfrm>
            <a:off x="16200" y="2965320"/>
            <a:ext cx="311040" cy="39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400" spc="-1" strike="noStrike">
                <a:solidFill>
                  <a:srgbClr val="000000"/>
                </a:solidFill>
                <a:latin typeface="Lato"/>
                <a:ea typeface="Lato"/>
              </a:rPr>
              <a:t>v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17" name="Google Shape;167;p4"/>
          <p:cNvSpPr/>
          <p:nvPr/>
        </p:nvSpPr>
        <p:spPr>
          <a:xfrm>
            <a:off x="754920" y="3429360"/>
            <a:ext cx="344520" cy="546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v</a:t>
            </a:r>
            <a:r>
              <a:rPr b="1" i="1" lang="ru" sz="1400" spc="-1" strike="noStrike" baseline="-25000">
                <a:solidFill>
                  <a:srgbClr val="000000"/>
                </a:solidFill>
                <a:latin typeface="Arial"/>
                <a:ea typeface="Arial"/>
              </a:rPr>
              <a:t>+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18" name="Google Shape;168;p4"/>
          <p:cNvSpPr/>
          <p:nvPr/>
        </p:nvSpPr>
        <p:spPr>
          <a:xfrm>
            <a:off x="16200" y="4325760"/>
            <a:ext cx="9127440" cy="503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>
              <a:lnSpc>
                <a:spcPct val="150000"/>
              </a:lnSpc>
              <a:tabLst>
                <a:tab algn="l" pos="0"/>
              </a:tabLst>
            </a:pPr>
            <a:r>
              <a:rPr b="1" lang="ru" sz="1800" spc="-1" strike="noStrike">
                <a:solidFill>
                  <a:srgbClr val="ff0000"/>
                </a:solidFill>
                <a:latin typeface="Lato"/>
                <a:ea typeface="Lato"/>
              </a:rPr>
              <a:t>Цена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p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-сценария ⇌ суммарная цена всех событий с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p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по дереву.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PlaceHolder 1"/>
          <p:cNvSpPr>
            <a:spLocks noGrp="1"/>
          </p:cNvSpPr>
          <p:nvPr>
            <p:ph/>
          </p:nvPr>
        </p:nvSpPr>
        <p:spPr>
          <a:xfrm>
            <a:off x="311760" y="6120"/>
            <a:ext cx="8520120" cy="4888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7000"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Варианты событий: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20" name="Google Shape;174;p5" descr=""/>
          <p:cNvPicPr/>
          <p:nvPr/>
        </p:nvPicPr>
        <p:blipFill>
          <a:blip r:embed="rId1"/>
          <a:stretch/>
        </p:blipFill>
        <p:spPr>
          <a:xfrm>
            <a:off x="2649600" y="114480"/>
            <a:ext cx="2914200" cy="818640"/>
          </a:xfrm>
          <a:prstGeom prst="rect">
            <a:avLst/>
          </a:prstGeom>
          <a:ln w="0">
            <a:noFill/>
          </a:ln>
        </p:spPr>
      </p:pic>
      <p:grpSp>
        <p:nvGrpSpPr>
          <p:cNvPr id="1521" name="Google Shape;175;p5"/>
          <p:cNvGrpSpPr/>
          <p:nvPr/>
        </p:nvGrpSpPr>
        <p:grpSpPr>
          <a:xfrm>
            <a:off x="225360" y="2414880"/>
            <a:ext cx="1459080" cy="1222560"/>
            <a:chOff x="225360" y="2414880"/>
            <a:chExt cx="1459080" cy="1222560"/>
          </a:xfrm>
        </p:grpSpPr>
        <p:sp>
          <p:nvSpPr>
            <p:cNvPr id="1522" name="Google Shape;176;p5"/>
            <p:cNvSpPr/>
            <p:nvPr/>
          </p:nvSpPr>
          <p:spPr>
            <a:xfrm>
              <a:off x="453960" y="2414880"/>
              <a:ext cx="319320" cy="7200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5e696c"/>
              </a:solidFill>
              <a:round/>
              <a:headEnd len="sm" type="oval" w="sm"/>
              <a:tailEnd len="med" type="oval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23" name="Google Shape;177;p5"/>
            <p:cNvSpPr/>
            <p:nvPr/>
          </p:nvSpPr>
          <p:spPr>
            <a:xfrm>
              <a:off x="765360" y="3080520"/>
              <a:ext cx="743760" cy="1569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5e696c"/>
              </a:solidFill>
              <a:round/>
              <a:tailEnd len="sm" type="oval" w="sm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24" name="Google Shape;178;p5"/>
            <p:cNvSpPr/>
            <p:nvPr/>
          </p:nvSpPr>
          <p:spPr>
            <a:xfrm>
              <a:off x="225360" y="2575080"/>
              <a:ext cx="311040" cy="39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1" i="1" lang="ru" sz="1400" spc="-1" strike="noStrike">
                  <a:solidFill>
                    <a:srgbClr val="000000"/>
                  </a:solidFill>
                  <a:latin typeface="Lato"/>
                  <a:ea typeface="Lato"/>
                </a:rPr>
                <a:t>1</a:t>
              </a:r>
              <a:endParaRPr b="0" lang="ru-RU" sz="1400" spc="-1" strike="noStrike">
                <a:latin typeface="Arial"/>
              </a:endParaRPr>
            </a:p>
          </p:txBody>
        </p:sp>
        <p:sp>
          <p:nvSpPr>
            <p:cNvPr id="1525" name="Google Shape;179;p5"/>
            <p:cNvSpPr/>
            <p:nvPr/>
          </p:nvSpPr>
          <p:spPr>
            <a:xfrm>
              <a:off x="981720" y="2734920"/>
              <a:ext cx="311040" cy="39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1" i="1" lang="ru" sz="1400" spc="-1" strike="noStrike">
                  <a:solidFill>
                    <a:srgbClr val="000000"/>
                  </a:solidFill>
                  <a:latin typeface="Lato"/>
                  <a:ea typeface="Lato"/>
                </a:rPr>
                <a:t>2</a:t>
              </a:r>
              <a:endParaRPr b="0" lang="ru-RU" sz="1400" spc="-1" strike="noStrike">
                <a:latin typeface="Arial"/>
              </a:endParaRPr>
            </a:p>
          </p:txBody>
        </p:sp>
        <p:sp>
          <p:nvSpPr>
            <p:cNvPr id="1526" name="Google Shape;180;p5"/>
            <p:cNvSpPr/>
            <p:nvPr/>
          </p:nvSpPr>
          <p:spPr>
            <a:xfrm>
              <a:off x="1293120" y="3237480"/>
              <a:ext cx="391320" cy="399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527" name="Google Shape;181;p5"/>
          <p:cNvSpPr/>
          <p:nvPr/>
        </p:nvSpPr>
        <p:spPr>
          <a:xfrm>
            <a:off x="1598760" y="2734920"/>
            <a:ext cx="580320" cy="15696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28" name="Google Shape;182;p5"/>
          <p:cNvSpPr/>
          <p:nvPr/>
        </p:nvSpPr>
        <p:spPr>
          <a:xfrm>
            <a:off x="2511360" y="2262600"/>
            <a:ext cx="319320" cy="720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  <a:headEnd len="sm" type="oval" w="sm"/>
            <a:tail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29" name="Google Shape;183;p5"/>
          <p:cNvSpPr/>
          <p:nvPr/>
        </p:nvSpPr>
        <p:spPr>
          <a:xfrm>
            <a:off x="3203640" y="3080520"/>
            <a:ext cx="743760" cy="156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  <a:headEnd len="sm" type="oval" w="sm"/>
            <a:tailEnd len="sm" type="oval" w="sm"/>
          </a:ln>
        </p:spPr>
        <p:style>
          <a:lnRef idx="0"/>
          <a:fillRef idx="0"/>
          <a:effectRef idx="0"/>
          <a:fontRef idx="minor"/>
        </p:style>
      </p:sp>
      <p:sp>
        <p:nvSpPr>
          <p:cNvPr id="1530" name="Google Shape;184;p5"/>
          <p:cNvSpPr/>
          <p:nvPr/>
        </p:nvSpPr>
        <p:spPr>
          <a:xfrm>
            <a:off x="2282760" y="2422440"/>
            <a:ext cx="311040" cy="39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400" spc="-1" strike="noStrike">
                <a:solidFill>
                  <a:srgbClr val="000000"/>
                </a:solidFill>
                <a:latin typeface="Lato"/>
                <a:ea typeface="Lato"/>
              </a:rPr>
              <a:t>1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31" name="Google Shape;185;p5"/>
          <p:cNvSpPr/>
          <p:nvPr/>
        </p:nvSpPr>
        <p:spPr>
          <a:xfrm>
            <a:off x="3420000" y="2734920"/>
            <a:ext cx="311040" cy="39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400" spc="-1" strike="noStrike">
                <a:solidFill>
                  <a:srgbClr val="000000"/>
                </a:solidFill>
                <a:latin typeface="Lato"/>
                <a:ea typeface="Lato"/>
              </a:rPr>
              <a:t>2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32" name="Google Shape;186;p5"/>
          <p:cNvSpPr/>
          <p:nvPr/>
        </p:nvSpPr>
        <p:spPr>
          <a:xfrm>
            <a:off x="2530080" y="2822760"/>
            <a:ext cx="53892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400" spc="-1" strike="noStrike">
                <a:solidFill>
                  <a:srgbClr val="000000"/>
                </a:solidFill>
                <a:latin typeface="Lato"/>
                <a:ea typeface="Lato"/>
              </a:rPr>
              <a:t>1</a:t>
            </a:r>
            <a:r>
              <a:rPr b="1" i="1" lang="ru" sz="1400" spc="-1" strike="noStrike" baseline="-25000">
                <a:solidFill>
                  <a:srgbClr val="000000"/>
                </a:solidFill>
                <a:latin typeface="Lato"/>
                <a:ea typeface="Lato"/>
              </a:rPr>
              <a:t>2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33" name="Google Shape;187;p5"/>
          <p:cNvSpPr/>
          <p:nvPr/>
        </p:nvSpPr>
        <p:spPr>
          <a:xfrm>
            <a:off x="2967840" y="2958840"/>
            <a:ext cx="53892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400" spc="-1" strike="noStrike">
                <a:solidFill>
                  <a:srgbClr val="000000"/>
                </a:solidFill>
                <a:latin typeface="Lato"/>
                <a:ea typeface="Lato"/>
              </a:rPr>
              <a:t>2</a:t>
            </a:r>
            <a:r>
              <a:rPr b="1" i="1" lang="ru" sz="1400" spc="-1" strike="noStrike" baseline="-25000">
                <a:solidFill>
                  <a:srgbClr val="000000"/>
                </a:solidFill>
                <a:latin typeface="Lato"/>
                <a:ea typeface="Lato"/>
              </a:rPr>
              <a:t>2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34" name="Google Shape;188;p5"/>
          <p:cNvSpPr/>
          <p:nvPr/>
        </p:nvSpPr>
        <p:spPr>
          <a:xfrm>
            <a:off x="2160" y="971640"/>
            <a:ext cx="5146200" cy="86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500" spc="-1" strike="noStrike">
                <a:solidFill>
                  <a:srgbClr val="5e696c"/>
                </a:solidFill>
                <a:latin typeface="Lato"/>
                <a:ea typeface="Lato"/>
              </a:rPr>
              <a:t>join/cut, не связанные с добавлением/удалением ребер:</a:t>
            </a:r>
            <a:endParaRPr b="0" lang="ru-RU" sz="15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500" spc="-1" strike="noStrike">
                <a:solidFill>
                  <a:srgbClr val="5e696c"/>
                </a:solidFill>
                <a:latin typeface="Lato"/>
                <a:ea typeface="Lato"/>
              </a:rPr>
              <a:t>(склейка/расклейка в цепях и циклах)</a:t>
            </a:r>
            <a:endParaRPr b="0" lang="ru-RU" sz="1500" spc="-1" strike="noStrike">
              <a:latin typeface="Arial"/>
            </a:endParaRPr>
          </a:p>
        </p:txBody>
      </p:sp>
      <p:sp>
        <p:nvSpPr>
          <p:cNvPr id="1535" name="Google Shape;189;p5"/>
          <p:cNvSpPr/>
          <p:nvPr/>
        </p:nvSpPr>
        <p:spPr>
          <a:xfrm>
            <a:off x="63360" y="1584360"/>
            <a:ext cx="5299560" cy="45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в структуре </a:t>
            </a:r>
            <a:r>
              <a:rPr b="1" i="1" lang="ru" sz="1800" spc="-1" strike="noStrike">
                <a:solidFill>
                  <a:srgbClr val="00b050"/>
                </a:solidFill>
                <a:latin typeface="Lato"/>
                <a:ea typeface="Lato"/>
              </a:rPr>
              <a:t>a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: 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36" name="Google Shape;190;p5"/>
          <p:cNvSpPr/>
          <p:nvPr/>
        </p:nvSpPr>
        <p:spPr>
          <a:xfrm>
            <a:off x="-3960" y="3583440"/>
            <a:ext cx="1825200" cy="45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В множестве </a:t>
            </a:r>
            <a:r>
              <a:rPr b="1" i="1" lang="ru" sz="1800" spc="-1" strike="noStrike">
                <a:solidFill>
                  <a:srgbClr val="00b050"/>
                </a:solidFill>
                <a:latin typeface="Lato"/>
                <a:ea typeface="Lato"/>
              </a:rPr>
              <a:t>M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: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37" name="Google Shape;191;p5"/>
          <p:cNvSpPr/>
          <p:nvPr/>
        </p:nvSpPr>
        <p:spPr>
          <a:xfrm>
            <a:off x="160920" y="3067200"/>
            <a:ext cx="114156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400" spc="-1" strike="noStrike">
                <a:solidFill>
                  <a:srgbClr val="000000"/>
                </a:solidFill>
                <a:latin typeface="Lato"/>
                <a:ea typeface="Lato"/>
              </a:rPr>
              <a:t>1</a:t>
            </a:r>
            <a:r>
              <a:rPr b="1" i="1" lang="ru" sz="1400" spc="-1" strike="noStrike" baseline="-25000">
                <a:solidFill>
                  <a:srgbClr val="000000"/>
                </a:solidFill>
                <a:latin typeface="Lato"/>
                <a:ea typeface="Lato"/>
              </a:rPr>
              <a:t>2</a:t>
            </a:r>
            <a:r>
              <a:rPr b="1" i="1" lang="ru" sz="1400" spc="-1" strike="noStrike">
                <a:solidFill>
                  <a:srgbClr val="000000"/>
                </a:solidFill>
                <a:latin typeface="Lato"/>
                <a:ea typeface="Lato"/>
              </a:rPr>
              <a:t> = 2</a:t>
            </a:r>
            <a:r>
              <a:rPr b="1" i="1" lang="ru" sz="1400" spc="-1" strike="noStrike" baseline="-25000">
                <a:solidFill>
                  <a:srgbClr val="000000"/>
                </a:solidFill>
                <a:latin typeface="Lato"/>
                <a:ea typeface="Lato"/>
              </a:rPr>
              <a:t>2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38" name="Google Shape;192;p5"/>
          <p:cNvSpPr/>
          <p:nvPr/>
        </p:nvSpPr>
        <p:spPr>
          <a:xfrm flipH="1" rot="10800000">
            <a:off x="977040" y="4380120"/>
            <a:ext cx="804240" cy="206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  <a:headEnd len="med" type="oval" w="med"/>
            <a:tail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39" name="Google Shape;193;p5"/>
          <p:cNvSpPr/>
          <p:nvPr/>
        </p:nvSpPr>
        <p:spPr>
          <a:xfrm>
            <a:off x="1748520" y="4330440"/>
            <a:ext cx="53892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400" spc="-1" strike="noStrike">
                <a:solidFill>
                  <a:srgbClr val="000000"/>
                </a:solidFill>
                <a:latin typeface="Lato"/>
                <a:ea typeface="Lato"/>
              </a:rPr>
              <a:t>2</a:t>
            </a:r>
            <a:r>
              <a:rPr b="1" i="1" lang="ru" sz="1400" spc="-1" strike="noStrike" baseline="-25000">
                <a:solidFill>
                  <a:srgbClr val="000000"/>
                </a:solidFill>
                <a:latin typeface="Lato"/>
                <a:ea typeface="Lato"/>
              </a:rPr>
              <a:t>2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40" name="Google Shape;194;p5"/>
          <p:cNvSpPr/>
          <p:nvPr/>
        </p:nvSpPr>
        <p:spPr>
          <a:xfrm>
            <a:off x="624960" y="4346640"/>
            <a:ext cx="53892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400" spc="-1" strike="noStrike">
                <a:solidFill>
                  <a:srgbClr val="000000"/>
                </a:solidFill>
                <a:latin typeface="Lato"/>
                <a:ea typeface="Lato"/>
              </a:rPr>
              <a:t>1</a:t>
            </a:r>
            <a:r>
              <a:rPr b="1" i="1" lang="ru" sz="1400" spc="-1" strike="noStrike" baseline="-25000">
                <a:solidFill>
                  <a:srgbClr val="000000"/>
                </a:solidFill>
                <a:latin typeface="Lato"/>
                <a:ea typeface="Lato"/>
              </a:rPr>
              <a:t>2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41" name="Google Shape;195;p5"/>
          <p:cNvSpPr/>
          <p:nvPr/>
        </p:nvSpPr>
        <p:spPr>
          <a:xfrm>
            <a:off x="1979640" y="4321800"/>
            <a:ext cx="580320" cy="15696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42" name="Google Shape;196;p5"/>
          <p:cNvSpPr/>
          <p:nvPr/>
        </p:nvSpPr>
        <p:spPr>
          <a:xfrm>
            <a:off x="3108240" y="4293000"/>
            <a:ext cx="3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  <a:tail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43" name="Google Shape;197;p5"/>
          <p:cNvSpPr/>
          <p:nvPr/>
        </p:nvSpPr>
        <p:spPr>
          <a:xfrm>
            <a:off x="3717000" y="4521240"/>
            <a:ext cx="3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  <a:head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44" name="Google Shape;198;p5"/>
          <p:cNvSpPr/>
          <p:nvPr/>
        </p:nvSpPr>
        <p:spPr>
          <a:xfrm>
            <a:off x="2835000" y="4270680"/>
            <a:ext cx="53892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400" spc="-1" strike="noStrike">
                <a:solidFill>
                  <a:srgbClr val="000000"/>
                </a:solidFill>
                <a:latin typeface="Lato"/>
                <a:ea typeface="Lato"/>
              </a:rPr>
              <a:t>1</a:t>
            </a:r>
            <a:r>
              <a:rPr b="1" i="1" lang="ru" sz="1400" spc="-1" strike="noStrike" baseline="-25000">
                <a:solidFill>
                  <a:srgbClr val="000000"/>
                </a:solidFill>
                <a:latin typeface="Lato"/>
                <a:ea typeface="Lato"/>
              </a:rPr>
              <a:t>2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45" name="Google Shape;199;p5"/>
          <p:cNvSpPr/>
          <p:nvPr/>
        </p:nvSpPr>
        <p:spPr>
          <a:xfrm>
            <a:off x="3653640" y="4483080"/>
            <a:ext cx="53892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400" spc="-1" strike="noStrike">
                <a:solidFill>
                  <a:srgbClr val="000000"/>
                </a:solidFill>
                <a:latin typeface="Lato"/>
                <a:ea typeface="Lato"/>
              </a:rPr>
              <a:t>2</a:t>
            </a:r>
            <a:r>
              <a:rPr b="1" i="1" lang="ru" sz="1400" spc="-1" strike="noStrike" baseline="-25000">
                <a:solidFill>
                  <a:srgbClr val="000000"/>
                </a:solidFill>
                <a:latin typeface="Lato"/>
                <a:ea typeface="Lato"/>
              </a:rPr>
              <a:t>2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46" name="Google Shape;200;p5"/>
          <p:cNvSpPr/>
          <p:nvPr/>
        </p:nvSpPr>
        <p:spPr>
          <a:xfrm>
            <a:off x="424800" y="2030400"/>
            <a:ext cx="414000" cy="369360"/>
          </a:xfrm>
          <a:custGeom>
            <a:avLst/>
            <a:gdLst/>
            <a:ahLst/>
            <a:rect l="l" t="t" r="r" b="b"/>
            <a:pathLst>
              <a:path w="16580" h="14789">
                <a:moveTo>
                  <a:pt x="1621" y="14789"/>
                </a:moveTo>
                <a:cubicBezTo>
                  <a:pt x="1080" y="13525"/>
                  <a:pt x="-655" y="11847"/>
                  <a:pt x="317" y="10874"/>
                </a:cubicBezTo>
                <a:cubicBezTo>
                  <a:pt x="2574" y="8615"/>
                  <a:pt x="7229" y="12210"/>
                  <a:pt x="9886" y="10439"/>
                </a:cubicBezTo>
                <a:cubicBezTo>
                  <a:pt x="10858" y="9791"/>
                  <a:pt x="9673" y="7932"/>
                  <a:pt x="10321" y="6960"/>
                </a:cubicBezTo>
                <a:cubicBezTo>
                  <a:pt x="11289" y="5507"/>
                  <a:pt x="14306" y="7759"/>
                  <a:pt x="15540" y="6525"/>
                </a:cubicBezTo>
                <a:cubicBezTo>
                  <a:pt x="17092" y="4973"/>
                  <a:pt x="16410" y="2194"/>
                  <a:pt x="16410" y="0"/>
                </a:cubicBezTo>
              </a:path>
            </a:pathLst>
          </a:custGeom>
          <a:noFill/>
          <a:ln w="9525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47" name="Google Shape;201;p5"/>
          <p:cNvSpPr/>
          <p:nvPr/>
        </p:nvSpPr>
        <p:spPr>
          <a:xfrm>
            <a:off x="1498320" y="3237480"/>
            <a:ext cx="423720" cy="143280"/>
          </a:xfrm>
          <a:custGeom>
            <a:avLst/>
            <a:gdLst/>
            <a:ahLst/>
            <a:rect l="l" t="t" r="r" b="b"/>
            <a:pathLst>
              <a:path w="16964" h="5740">
                <a:moveTo>
                  <a:pt x="0" y="876"/>
                </a:moveTo>
                <a:cubicBezTo>
                  <a:pt x="2450" y="604"/>
                  <a:pt x="5651" y="-867"/>
                  <a:pt x="7395" y="876"/>
                </a:cubicBezTo>
                <a:cubicBezTo>
                  <a:pt x="8790" y="2270"/>
                  <a:pt x="8962" y="5183"/>
                  <a:pt x="10875" y="5661"/>
                </a:cubicBezTo>
                <a:cubicBezTo>
                  <a:pt x="12133" y="5976"/>
                  <a:pt x="11356" y="2496"/>
                  <a:pt x="12614" y="2181"/>
                </a:cubicBezTo>
                <a:cubicBezTo>
                  <a:pt x="14415" y="1730"/>
                  <a:pt x="15303" y="4831"/>
                  <a:pt x="16964" y="5661"/>
                </a:cubicBezTo>
              </a:path>
            </a:pathLst>
          </a:custGeom>
          <a:noFill/>
          <a:ln w="9525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48" name="Google Shape;202;p5"/>
          <p:cNvSpPr/>
          <p:nvPr/>
        </p:nvSpPr>
        <p:spPr>
          <a:xfrm>
            <a:off x="2523960" y="1887840"/>
            <a:ext cx="235440" cy="360000"/>
          </a:xfrm>
          <a:custGeom>
            <a:avLst/>
            <a:gdLst/>
            <a:ahLst/>
            <a:rect l="l" t="t" r="r" b="b"/>
            <a:pathLst>
              <a:path w="9439" h="14409">
                <a:moveTo>
                  <a:pt x="739" y="14409"/>
                </a:moveTo>
                <a:cubicBezTo>
                  <a:pt x="-230" y="12957"/>
                  <a:pt x="-279" y="10158"/>
                  <a:pt x="1174" y="9190"/>
                </a:cubicBezTo>
                <a:cubicBezTo>
                  <a:pt x="2867" y="8061"/>
                  <a:pt x="6135" y="10448"/>
                  <a:pt x="7264" y="8755"/>
                </a:cubicBezTo>
                <a:cubicBezTo>
                  <a:pt x="9084" y="6025"/>
                  <a:pt x="-492" y="4978"/>
                  <a:pt x="304" y="1795"/>
                </a:cubicBezTo>
                <a:cubicBezTo>
                  <a:pt x="1050" y="-1189"/>
                  <a:pt x="6363" y="490"/>
                  <a:pt x="9439" y="490"/>
                </a:cubicBezTo>
              </a:path>
            </a:pathLst>
          </a:custGeom>
          <a:noFill/>
          <a:ln w="9525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49" name="Google Shape;203;p5"/>
          <p:cNvSpPr/>
          <p:nvPr/>
        </p:nvSpPr>
        <p:spPr>
          <a:xfrm>
            <a:off x="3945240" y="2726640"/>
            <a:ext cx="334440" cy="500040"/>
          </a:xfrm>
          <a:custGeom>
            <a:avLst/>
            <a:gdLst/>
            <a:ahLst/>
            <a:rect l="l" t="t" r="r" b="b"/>
            <a:pathLst>
              <a:path w="13387" h="20009">
                <a:moveTo>
                  <a:pt x="0" y="20009"/>
                </a:moveTo>
                <a:cubicBezTo>
                  <a:pt x="297" y="17035"/>
                  <a:pt x="705" y="12854"/>
                  <a:pt x="3480" y="11744"/>
                </a:cubicBezTo>
                <a:cubicBezTo>
                  <a:pt x="4557" y="11313"/>
                  <a:pt x="5995" y="12387"/>
                  <a:pt x="6960" y="11744"/>
                </a:cubicBezTo>
                <a:cubicBezTo>
                  <a:pt x="8547" y="10686"/>
                  <a:pt x="4742" y="7438"/>
                  <a:pt x="6090" y="6090"/>
                </a:cubicBezTo>
                <a:cubicBezTo>
                  <a:pt x="7743" y="4437"/>
                  <a:pt x="12004" y="9051"/>
                  <a:pt x="13049" y="6960"/>
                </a:cubicBezTo>
                <a:cubicBezTo>
                  <a:pt x="14095" y="4869"/>
                  <a:pt x="12179" y="2338"/>
                  <a:pt x="12179" y="0"/>
                </a:cubicBezTo>
              </a:path>
            </a:pathLst>
          </a:custGeom>
          <a:noFill/>
          <a:ln w="9525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50" name="Google Shape;204;p5"/>
          <p:cNvSpPr/>
          <p:nvPr/>
        </p:nvSpPr>
        <p:spPr>
          <a:xfrm>
            <a:off x="1596600" y="4097160"/>
            <a:ext cx="171000" cy="282240"/>
          </a:xfrm>
          <a:custGeom>
            <a:avLst/>
            <a:gdLst/>
            <a:ahLst/>
            <a:rect l="l" t="t" r="r" b="b"/>
            <a:pathLst>
              <a:path w="6855" h="11310">
                <a:moveTo>
                  <a:pt x="6525" y="11310"/>
                </a:moveTo>
                <a:cubicBezTo>
                  <a:pt x="4182" y="11310"/>
                  <a:pt x="0" y="11043"/>
                  <a:pt x="0" y="8700"/>
                </a:cubicBezTo>
                <a:cubicBezTo>
                  <a:pt x="0" y="8214"/>
                  <a:pt x="30" y="8100"/>
                  <a:pt x="435" y="7830"/>
                </a:cubicBezTo>
                <a:cubicBezTo>
                  <a:pt x="2141" y="6693"/>
                  <a:pt x="5388" y="8666"/>
                  <a:pt x="6525" y="6960"/>
                </a:cubicBezTo>
                <a:cubicBezTo>
                  <a:pt x="7844" y="4981"/>
                  <a:pt x="1111" y="3432"/>
                  <a:pt x="2175" y="1305"/>
                </a:cubicBezTo>
                <a:cubicBezTo>
                  <a:pt x="2790" y="75"/>
                  <a:pt x="4714" y="0"/>
                  <a:pt x="6090" y="0"/>
                </a:cubicBezTo>
              </a:path>
            </a:pathLst>
          </a:custGeom>
          <a:noFill/>
          <a:ln w="9525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51" name="Google Shape;205;p5"/>
          <p:cNvSpPr/>
          <p:nvPr/>
        </p:nvSpPr>
        <p:spPr>
          <a:xfrm>
            <a:off x="1003680" y="4575600"/>
            <a:ext cx="211680" cy="434520"/>
          </a:xfrm>
          <a:custGeom>
            <a:avLst/>
            <a:gdLst/>
            <a:ahLst/>
            <a:rect l="l" t="t" r="r" b="b"/>
            <a:pathLst>
              <a:path w="8488" h="17399">
                <a:moveTo>
                  <a:pt x="224" y="0"/>
                </a:moveTo>
                <a:cubicBezTo>
                  <a:pt x="224" y="2194"/>
                  <a:pt x="-662" y="5209"/>
                  <a:pt x="1094" y="6525"/>
                </a:cubicBezTo>
                <a:cubicBezTo>
                  <a:pt x="2496" y="7576"/>
                  <a:pt x="6304" y="6999"/>
                  <a:pt x="5879" y="8699"/>
                </a:cubicBezTo>
                <a:cubicBezTo>
                  <a:pt x="5372" y="10728"/>
                  <a:pt x="1892" y="11890"/>
                  <a:pt x="2399" y="13919"/>
                </a:cubicBezTo>
                <a:cubicBezTo>
                  <a:pt x="2966" y="16187"/>
                  <a:pt x="6150" y="17399"/>
                  <a:pt x="8488" y="17399"/>
                </a:cubicBezTo>
              </a:path>
            </a:pathLst>
          </a:custGeom>
          <a:noFill/>
          <a:ln w="9525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52" name="Google Shape;206;p5"/>
          <p:cNvSpPr/>
          <p:nvPr/>
        </p:nvSpPr>
        <p:spPr>
          <a:xfrm>
            <a:off x="2988720" y="3955680"/>
            <a:ext cx="187200" cy="347760"/>
          </a:xfrm>
          <a:custGeom>
            <a:avLst/>
            <a:gdLst/>
            <a:ahLst/>
            <a:rect l="l" t="t" r="r" b="b"/>
            <a:pathLst>
              <a:path w="7506" h="13919">
                <a:moveTo>
                  <a:pt x="6525" y="13919"/>
                </a:moveTo>
                <a:cubicBezTo>
                  <a:pt x="4545" y="12929"/>
                  <a:pt x="2508" y="10411"/>
                  <a:pt x="3045" y="8264"/>
                </a:cubicBezTo>
                <a:cubicBezTo>
                  <a:pt x="3594" y="6067"/>
                  <a:pt x="7839" y="5266"/>
                  <a:pt x="7395" y="3045"/>
                </a:cubicBezTo>
                <a:cubicBezTo>
                  <a:pt x="6872" y="431"/>
                  <a:pt x="2666" y="0"/>
                  <a:pt x="0" y="0"/>
                </a:cubicBezTo>
              </a:path>
            </a:pathLst>
          </a:custGeom>
          <a:noFill/>
          <a:ln w="9525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53" name="Google Shape;207;p5"/>
          <p:cNvSpPr/>
          <p:nvPr/>
        </p:nvSpPr>
        <p:spPr>
          <a:xfrm>
            <a:off x="3760560" y="4314600"/>
            <a:ext cx="348480" cy="217080"/>
          </a:xfrm>
          <a:custGeom>
            <a:avLst/>
            <a:gdLst/>
            <a:ahLst/>
            <a:rect l="l" t="t" r="r" b="b"/>
            <a:pathLst>
              <a:path w="13953" h="8699">
                <a:moveTo>
                  <a:pt x="0" y="8699"/>
                </a:moveTo>
                <a:cubicBezTo>
                  <a:pt x="759" y="7181"/>
                  <a:pt x="3427" y="5941"/>
                  <a:pt x="4785" y="6959"/>
                </a:cubicBezTo>
                <a:cubicBezTo>
                  <a:pt x="5441" y="7451"/>
                  <a:pt x="6685" y="6023"/>
                  <a:pt x="6524" y="5219"/>
                </a:cubicBezTo>
                <a:cubicBezTo>
                  <a:pt x="6410" y="4650"/>
                  <a:pt x="5944" y="3479"/>
                  <a:pt x="6524" y="3479"/>
                </a:cubicBezTo>
                <a:cubicBezTo>
                  <a:pt x="9056" y="3479"/>
                  <a:pt x="11693" y="8315"/>
                  <a:pt x="13484" y="6524"/>
                </a:cubicBezTo>
                <a:cubicBezTo>
                  <a:pt x="15025" y="4983"/>
                  <a:pt x="11740" y="0"/>
                  <a:pt x="13919" y="0"/>
                </a:cubicBezTo>
              </a:path>
            </a:pathLst>
          </a:custGeom>
          <a:noFill/>
          <a:ln w="9525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54" name="Google Shape;208;p5"/>
          <p:cNvSpPr/>
          <p:nvPr/>
        </p:nvSpPr>
        <p:spPr>
          <a:xfrm>
            <a:off x="6427080" y="2593440"/>
            <a:ext cx="580320" cy="15696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55" name="Google Shape;209;p5"/>
          <p:cNvSpPr/>
          <p:nvPr/>
        </p:nvSpPr>
        <p:spPr>
          <a:xfrm>
            <a:off x="4982760" y="982440"/>
            <a:ext cx="4679640" cy="41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500" spc="-1" strike="noStrike">
                <a:solidFill>
                  <a:srgbClr val="5e696c"/>
                </a:solidFill>
                <a:latin typeface="Lato"/>
                <a:ea typeface="Lato"/>
              </a:rPr>
              <a:t>удаление/добавление ребер в структуре:</a:t>
            </a:r>
            <a:endParaRPr b="0" lang="ru-RU" sz="1500" spc="-1" strike="noStrike">
              <a:latin typeface="Arial"/>
            </a:endParaRPr>
          </a:p>
        </p:txBody>
      </p:sp>
      <p:sp>
        <p:nvSpPr>
          <p:cNvPr id="1556" name="Google Shape;210;p5"/>
          <p:cNvSpPr/>
          <p:nvPr/>
        </p:nvSpPr>
        <p:spPr>
          <a:xfrm>
            <a:off x="5027040" y="1584360"/>
            <a:ext cx="1514520" cy="66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в структуре </a:t>
            </a:r>
            <a:r>
              <a:rPr b="1" i="1" lang="ru" sz="1800" spc="-1" strike="noStrike">
                <a:solidFill>
                  <a:srgbClr val="00b050"/>
                </a:solidFill>
                <a:latin typeface="Lato"/>
                <a:ea typeface="Lato"/>
              </a:rPr>
              <a:t>a</a:t>
            </a:r>
            <a:r>
              <a:rPr b="1" i="1" lang="ru" sz="1400" spc="-1" strike="noStrike">
                <a:solidFill>
                  <a:srgbClr val="00b050"/>
                </a:solidFill>
                <a:latin typeface="Lato"/>
                <a:ea typeface="Lato"/>
              </a:rPr>
              <a:t> 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: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57" name="Google Shape;211;p5"/>
          <p:cNvSpPr/>
          <p:nvPr/>
        </p:nvSpPr>
        <p:spPr>
          <a:xfrm>
            <a:off x="5043960" y="3583440"/>
            <a:ext cx="1963080" cy="45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в множестве </a:t>
            </a:r>
            <a:r>
              <a:rPr b="1" i="1" lang="ru" sz="1800" spc="-1" strike="noStrike">
                <a:solidFill>
                  <a:srgbClr val="00b050"/>
                </a:solidFill>
                <a:latin typeface="Lato"/>
                <a:ea typeface="Lato"/>
              </a:rPr>
              <a:t>M 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: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58" name="Google Shape;212;p5"/>
          <p:cNvSpPr/>
          <p:nvPr/>
        </p:nvSpPr>
        <p:spPr>
          <a:xfrm flipH="1" rot="10800000">
            <a:off x="5500800" y="4314960"/>
            <a:ext cx="804240" cy="206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  <a:headEnd len="med" type="oval" w="med"/>
            <a:tail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59" name="Google Shape;213;p5"/>
          <p:cNvSpPr/>
          <p:nvPr/>
        </p:nvSpPr>
        <p:spPr>
          <a:xfrm>
            <a:off x="6272280" y="4265280"/>
            <a:ext cx="53892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400" spc="-1" strike="noStrike">
                <a:solidFill>
                  <a:srgbClr val="000000"/>
                </a:solidFill>
                <a:latin typeface="Lato"/>
                <a:ea typeface="Lato"/>
              </a:rPr>
              <a:t>1</a:t>
            </a:r>
            <a:r>
              <a:rPr b="1" i="1" lang="ru" sz="1400" spc="-1" strike="noStrike" baseline="-25000">
                <a:solidFill>
                  <a:srgbClr val="000000"/>
                </a:solidFill>
                <a:latin typeface="Lato"/>
                <a:ea typeface="Lato"/>
              </a:rPr>
              <a:t>1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60" name="Google Shape;214;p5"/>
          <p:cNvSpPr/>
          <p:nvPr/>
        </p:nvSpPr>
        <p:spPr>
          <a:xfrm>
            <a:off x="5148720" y="4281480"/>
            <a:ext cx="53892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400" spc="-1" strike="noStrike">
                <a:solidFill>
                  <a:srgbClr val="000000"/>
                </a:solidFill>
                <a:latin typeface="Lato"/>
                <a:ea typeface="Lato"/>
              </a:rPr>
              <a:t>1</a:t>
            </a:r>
            <a:r>
              <a:rPr b="1" i="1" lang="ru" sz="1400" spc="-1" strike="noStrike" baseline="-25000">
                <a:solidFill>
                  <a:srgbClr val="000000"/>
                </a:solidFill>
                <a:latin typeface="Lato"/>
                <a:ea typeface="Lato"/>
              </a:rPr>
              <a:t>2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61" name="Google Shape;215;p5"/>
          <p:cNvSpPr/>
          <p:nvPr/>
        </p:nvSpPr>
        <p:spPr>
          <a:xfrm>
            <a:off x="6503400" y="4256640"/>
            <a:ext cx="580320" cy="15696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62" name="Google Shape;216;p5"/>
          <p:cNvSpPr/>
          <p:nvPr/>
        </p:nvSpPr>
        <p:spPr>
          <a:xfrm>
            <a:off x="7631640" y="4227480"/>
            <a:ext cx="3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  <a:tail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63" name="Google Shape;217;p5"/>
          <p:cNvSpPr/>
          <p:nvPr/>
        </p:nvSpPr>
        <p:spPr>
          <a:xfrm>
            <a:off x="8240760" y="4456080"/>
            <a:ext cx="3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  <a:head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64" name="Google Shape;218;p5"/>
          <p:cNvSpPr/>
          <p:nvPr/>
        </p:nvSpPr>
        <p:spPr>
          <a:xfrm>
            <a:off x="7358400" y="4205160"/>
            <a:ext cx="53892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400" spc="-1" strike="noStrike">
                <a:solidFill>
                  <a:srgbClr val="000000"/>
                </a:solidFill>
                <a:latin typeface="Lato"/>
                <a:ea typeface="Lato"/>
              </a:rPr>
              <a:t>1</a:t>
            </a:r>
            <a:r>
              <a:rPr b="1" i="1" lang="ru" sz="1400" spc="-1" strike="noStrike" baseline="-25000">
                <a:solidFill>
                  <a:srgbClr val="000000"/>
                </a:solidFill>
                <a:latin typeface="Lato"/>
                <a:ea typeface="Lato"/>
              </a:rPr>
              <a:t>1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65" name="Google Shape;219;p5"/>
          <p:cNvSpPr/>
          <p:nvPr/>
        </p:nvSpPr>
        <p:spPr>
          <a:xfrm>
            <a:off x="8177040" y="4417560"/>
            <a:ext cx="53892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400" spc="-1" strike="noStrike">
                <a:solidFill>
                  <a:srgbClr val="000000"/>
                </a:solidFill>
                <a:latin typeface="Lato"/>
                <a:ea typeface="Lato"/>
              </a:rPr>
              <a:t>1</a:t>
            </a:r>
            <a:r>
              <a:rPr b="1" i="1" lang="ru" sz="1400" spc="-1" strike="noStrike" baseline="-25000">
                <a:solidFill>
                  <a:srgbClr val="000000"/>
                </a:solidFill>
                <a:latin typeface="Lato"/>
                <a:ea typeface="Lato"/>
              </a:rPr>
              <a:t>2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66" name="Google Shape;220;p5"/>
          <p:cNvSpPr/>
          <p:nvPr/>
        </p:nvSpPr>
        <p:spPr>
          <a:xfrm rot="9087000">
            <a:off x="5233680" y="2109960"/>
            <a:ext cx="837000" cy="783000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19050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67" name="Google Shape;221;p5"/>
          <p:cNvSpPr/>
          <p:nvPr/>
        </p:nvSpPr>
        <p:spPr>
          <a:xfrm>
            <a:off x="5418720" y="3024000"/>
            <a:ext cx="3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  <a:head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68" name="Google Shape;222;p5"/>
          <p:cNvSpPr/>
          <p:nvPr/>
        </p:nvSpPr>
        <p:spPr>
          <a:xfrm>
            <a:off x="5149800" y="3006720"/>
            <a:ext cx="114156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400" spc="-1" strike="noStrike">
                <a:solidFill>
                  <a:srgbClr val="000000"/>
                </a:solidFill>
                <a:latin typeface="Lato"/>
                <a:ea typeface="Lato"/>
              </a:rPr>
              <a:t>1</a:t>
            </a:r>
            <a:r>
              <a:rPr b="1" i="1" lang="ru" sz="1400" spc="-1" strike="noStrike" baseline="-25000">
                <a:solidFill>
                  <a:srgbClr val="000000"/>
                </a:solidFill>
                <a:latin typeface="Lato"/>
                <a:ea typeface="Lato"/>
              </a:rPr>
              <a:t>1</a:t>
            </a:r>
            <a:r>
              <a:rPr b="1" i="1" lang="ru" sz="1400" spc="-1" strike="noStrike">
                <a:solidFill>
                  <a:srgbClr val="000000"/>
                </a:solidFill>
                <a:latin typeface="Lato"/>
                <a:ea typeface="Lato"/>
              </a:rPr>
              <a:t> = 1</a:t>
            </a:r>
            <a:r>
              <a:rPr b="1" i="1" lang="ru" sz="1400" spc="-1" strike="noStrike" baseline="-25000">
                <a:solidFill>
                  <a:srgbClr val="000000"/>
                </a:solidFill>
                <a:latin typeface="Lato"/>
                <a:ea typeface="Lato"/>
              </a:rPr>
              <a:t>2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69" name="Google Shape;223;p5"/>
          <p:cNvSpPr/>
          <p:nvPr/>
        </p:nvSpPr>
        <p:spPr>
          <a:xfrm>
            <a:off x="5102280" y="1889280"/>
            <a:ext cx="311040" cy="39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400" spc="-1" strike="noStrike">
                <a:solidFill>
                  <a:srgbClr val="000000"/>
                </a:solidFill>
                <a:latin typeface="Lato"/>
                <a:ea typeface="Lato"/>
              </a:rPr>
              <a:t>1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70" name="Google Shape;224;p5"/>
          <p:cNvSpPr/>
          <p:nvPr/>
        </p:nvSpPr>
        <p:spPr>
          <a:xfrm flipH="1" rot="10800000">
            <a:off x="7669080" y="2116800"/>
            <a:ext cx="782640" cy="793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  <a:headEnd len="med" type="oval" w="med"/>
            <a:tail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71" name="Google Shape;225;p5"/>
          <p:cNvSpPr/>
          <p:nvPr/>
        </p:nvSpPr>
        <p:spPr>
          <a:xfrm>
            <a:off x="7407000" y="2822760"/>
            <a:ext cx="53892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400" spc="-1" strike="noStrike">
                <a:solidFill>
                  <a:srgbClr val="000000"/>
                </a:solidFill>
                <a:latin typeface="Lato"/>
                <a:ea typeface="Lato"/>
              </a:rPr>
              <a:t>1</a:t>
            </a:r>
            <a:r>
              <a:rPr b="1" i="1" lang="ru" sz="1400" spc="-1" strike="noStrike" baseline="-25000">
                <a:solidFill>
                  <a:srgbClr val="000000"/>
                </a:solidFill>
                <a:latin typeface="Lato"/>
                <a:ea typeface="Lato"/>
              </a:rPr>
              <a:t>2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72" name="Google Shape;226;p5"/>
          <p:cNvSpPr/>
          <p:nvPr/>
        </p:nvSpPr>
        <p:spPr>
          <a:xfrm>
            <a:off x="8473680" y="2060640"/>
            <a:ext cx="53892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400" spc="-1" strike="noStrike">
                <a:solidFill>
                  <a:srgbClr val="000000"/>
                </a:solidFill>
                <a:latin typeface="Lato"/>
                <a:ea typeface="Lato"/>
              </a:rPr>
              <a:t>1</a:t>
            </a:r>
            <a:r>
              <a:rPr b="1" i="1" lang="ru" sz="1400" spc="-1" strike="noStrike" baseline="-25000">
                <a:solidFill>
                  <a:srgbClr val="000000"/>
                </a:solidFill>
                <a:latin typeface="Lato"/>
                <a:ea typeface="Lato"/>
              </a:rPr>
              <a:t>1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73" name="Google Shape;227;p5"/>
          <p:cNvSpPr/>
          <p:nvPr/>
        </p:nvSpPr>
        <p:spPr>
          <a:xfrm>
            <a:off x="7921440" y="1965240"/>
            <a:ext cx="311040" cy="39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400" spc="-1" strike="noStrike">
                <a:solidFill>
                  <a:srgbClr val="000000"/>
                </a:solidFill>
                <a:latin typeface="Lato"/>
                <a:ea typeface="Lato"/>
              </a:rPr>
              <a:t>1</a:t>
            </a:r>
            <a:endParaRPr b="0" lang="ru-RU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4" name="PlaceHolder 1"/>
          <p:cNvSpPr>
            <a:spLocks noGrp="1"/>
          </p:cNvSpPr>
          <p:nvPr>
            <p:ph/>
          </p:nvPr>
        </p:nvSpPr>
        <p:spPr>
          <a:xfrm>
            <a:off x="0" y="0"/>
            <a:ext cx="9136440" cy="1418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(2)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 возможны любые расстановки </a:t>
            </a:r>
            <a:r>
              <a:rPr b="1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S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 = { </a:t>
            </a:r>
            <a:r>
              <a:rPr b="1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-сценарий | </a:t>
            </a:r>
            <a:r>
              <a:rPr b="1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 }. Такое </a:t>
            </a:r>
            <a:r>
              <a:rPr b="1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S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 задаёт расстановку </a:t>
            </a:r>
            <a:r>
              <a:rPr b="0" lang="ru" sz="1400" spc="-1" strike="noStrike" u="sng">
                <a:solidFill>
                  <a:srgbClr val="5e696c"/>
                </a:solidFill>
                <a:uFillTx/>
                <a:latin typeface="Lato"/>
                <a:ea typeface="Lato"/>
              </a:rPr>
              <a:t>графов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 (не обязательно структутр) по дереву. В частности, по </a:t>
            </a:r>
            <a:r>
              <a:rPr b="1" i="1" lang="ru" sz="1400" spc="-1" strike="noStrike">
                <a:solidFill>
                  <a:srgbClr val="ff0000"/>
                </a:solidFill>
                <a:latin typeface="Lato"/>
                <a:ea typeface="Lato"/>
              </a:rPr>
              <a:t>P</a:t>
            </a:r>
            <a:r>
              <a:rPr b="1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 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– любому </a:t>
            </a:r>
            <a:r>
              <a:rPr b="0" lang="ru" sz="1400" spc="-1" strike="noStrike">
                <a:solidFill>
                  <a:srgbClr val="ff0000"/>
                </a:solidFill>
                <a:latin typeface="Lato"/>
                <a:ea typeface="Lato"/>
              </a:rPr>
              <a:t>парасочетанию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 в </a:t>
            </a:r>
            <a:r>
              <a:rPr b="1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M 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образуем  </a:t>
            </a:r>
            <a:r>
              <a:rPr b="1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S = s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(</a:t>
            </a:r>
            <a:r>
              <a:rPr b="1" i="1" lang="ru" sz="1400" spc="-1" strike="noStrike">
                <a:solidFill>
                  <a:srgbClr val="ff0000"/>
                </a:solidFill>
                <a:latin typeface="Lato"/>
                <a:ea typeface="Lato"/>
              </a:rPr>
              <a:t>P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) = {</a:t>
            </a:r>
            <a:r>
              <a:rPr b="1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-сценарий | согласно </a:t>
            </a:r>
            <a:r>
              <a:rPr b="1" i="1" lang="ru" sz="1400" spc="-1" strike="noStrike">
                <a:solidFill>
                  <a:srgbClr val="ff0000"/>
                </a:solidFill>
                <a:latin typeface="Lato"/>
                <a:ea typeface="Lato"/>
              </a:rPr>
              <a:t>P</a:t>
            </a:r>
            <a:r>
              <a:rPr b="0" lang="ru" sz="1400" spc="-1" strike="noStrike">
                <a:solidFill>
                  <a:srgbClr val="ff0000"/>
                </a:solidFill>
                <a:latin typeface="Lato"/>
                <a:ea typeface="Lato"/>
              </a:rPr>
              <a:t> в </a:t>
            </a:r>
            <a:r>
              <a:rPr b="1" i="1" lang="ru" sz="1400" spc="-1" strike="noStrike">
                <a:solidFill>
                  <a:srgbClr val="ff0000"/>
                </a:solidFill>
                <a:latin typeface="Lato"/>
                <a:ea typeface="Lato"/>
              </a:rPr>
              <a:t>r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, а вниз от </a:t>
            </a:r>
            <a:r>
              <a:rPr b="1" i="1" lang="ru" sz="1400" spc="-1" strike="noStrike">
                <a:solidFill>
                  <a:srgbClr val="ff0000"/>
                </a:solidFill>
                <a:latin typeface="Lato"/>
                <a:ea typeface="Lato"/>
              </a:rPr>
              <a:t>P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 как-то однозначно}, а </a:t>
            </a:r>
            <a:r>
              <a:rPr b="1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c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(</a:t>
            </a:r>
            <a:r>
              <a:rPr b="1" i="1" lang="ru" sz="1400" spc="-1" strike="noStrike">
                <a:solidFill>
                  <a:srgbClr val="ff0000"/>
                </a:solidFill>
                <a:latin typeface="Lato"/>
                <a:ea typeface="Lato"/>
              </a:rPr>
              <a:t>P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) - суммарная цена этих </a:t>
            </a:r>
            <a:r>
              <a:rPr b="1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-сценариев вдоль всего дерева.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ru" sz="1400" spc="-1" strike="noStrike" u="sng">
                <a:solidFill>
                  <a:srgbClr val="5e696c"/>
                </a:solidFill>
                <a:uFillTx/>
                <a:latin typeface="Lato"/>
                <a:ea typeface="Lato"/>
              </a:rPr>
              <a:t>Прямой ход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 алгоритма: вычисляем </a:t>
            </a:r>
            <a:r>
              <a:rPr b="1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4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v-yes   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и </a:t>
            </a:r>
            <a:r>
              <a:rPr b="1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4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v-no 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 для всех </a:t>
            </a:r>
            <a:r>
              <a:rPr b="1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 и </a:t>
            </a:r>
            <a:r>
              <a:rPr b="1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v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. Базис: </a:t>
            </a:r>
            <a:r>
              <a:rPr b="0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4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v-</a:t>
            </a:r>
            <a:r>
              <a:rPr b="0" i="1" lang="ru" sz="14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yes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 = 0 if </a:t>
            </a:r>
            <a:r>
              <a:rPr b="0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 is joined at </a:t>
            </a:r>
            <a:r>
              <a:rPr b="1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v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 and </a:t>
            </a:r>
            <a:r>
              <a:rPr b="0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4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v-</a:t>
            </a:r>
            <a:r>
              <a:rPr b="0" i="1" lang="ru" sz="14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yes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 = ∞ if it is not joined. Similarly, </a:t>
            </a:r>
            <a:r>
              <a:rPr b="0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4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v-</a:t>
            </a:r>
            <a:r>
              <a:rPr b="0" i="1" lang="ru" sz="14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no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 = 0 if </a:t>
            </a:r>
            <a:r>
              <a:rPr b="0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 is not joined at </a:t>
            </a:r>
            <a:r>
              <a:rPr b="1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v 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and ∞ if it is joined.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75" name="Google Shape;233;p6"/>
          <p:cNvGrpSpPr/>
          <p:nvPr/>
        </p:nvGrpSpPr>
        <p:grpSpPr>
          <a:xfrm>
            <a:off x="395280" y="1681920"/>
            <a:ext cx="1041120" cy="1335240"/>
            <a:chOff x="395280" y="1681920"/>
            <a:chExt cx="1041120" cy="1335240"/>
          </a:xfrm>
        </p:grpSpPr>
        <p:grpSp>
          <p:nvGrpSpPr>
            <p:cNvPr id="1576" name="Google Shape;234;p6"/>
            <p:cNvGrpSpPr/>
            <p:nvPr/>
          </p:nvGrpSpPr>
          <p:grpSpPr>
            <a:xfrm>
              <a:off x="395280" y="1681920"/>
              <a:ext cx="664920" cy="765720"/>
              <a:chOff x="395280" y="1681920"/>
              <a:chExt cx="664920" cy="765720"/>
            </a:xfrm>
          </p:grpSpPr>
          <p:sp>
            <p:nvSpPr>
              <p:cNvPr id="1577" name="Google Shape;235;p6"/>
              <p:cNvSpPr/>
              <p:nvPr/>
            </p:nvSpPr>
            <p:spPr>
              <a:xfrm>
                <a:off x="595800" y="1849680"/>
                <a:ext cx="352440" cy="51444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50">
                <a:solidFill>
                  <a:srgbClr val="5e696c"/>
                </a:solidFill>
                <a:round/>
                <a:headEnd len="med" type="oval" w="med"/>
                <a:tailEnd len="med" type="stealth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78" name="Google Shape;236;p6"/>
              <p:cNvSpPr/>
              <p:nvPr/>
            </p:nvSpPr>
            <p:spPr>
              <a:xfrm>
                <a:off x="395280" y="1681920"/>
                <a:ext cx="163440" cy="3963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91440" bIns="9144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1" i="1" lang="ru" sz="1400" spc="-1" strike="noStrike">
                    <a:solidFill>
                      <a:srgbClr val="5e696c"/>
                    </a:solidFill>
                    <a:latin typeface="Lato"/>
                    <a:ea typeface="Lato"/>
                  </a:rPr>
                  <a:t>v</a:t>
                </a:r>
                <a:endParaRPr b="0" lang="ru-RU" sz="1400" spc="-1" strike="noStrike">
                  <a:latin typeface="Arial"/>
                </a:endParaRPr>
              </a:p>
            </p:txBody>
          </p:sp>
          <p:sp>
            <p:nvSpPr>
              <p:cNvPr id="1579" name="Google Shape;237;p6"/>
              <p:cNvSpPr/>
              <p:nvPr/>
            </p:nvSpPr>
            <p:spPr>
              <a:xfrm>
                <a:off x="896760" y="2051280"/>
                <a:ext cx="163440" cy="3963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91440" bIns="9144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1" i="1" lang="ru" sz="1400" spc="-1" strike="noStrike">
                    <a:solidFill>
                      <a:srgbClr val="5e696c"/>
                    </a:solidFill>
                    <a:latin typeface="Lato"/>
                    <a:ea typeface="Lato"/>
                  </a:rPr>
                  <a:t>w</a:t>
                </a:r>
                <a:endParaRPr b="0" lang="ru-RU" sz="1400" spc="-1" strike="noStrike">
                  <a:latin typeface="Arial"/>
                </a:endParaRPr>
              </a:p>
            </p:txBody>
          </p:sp>
        </p:grpSp>
        <p:sp>
          <p:nvSpPr>
            <p:cNvPr id="1580" name="Google Shape;238;p6"/>
            <p:cNvSpPr/>
            <p:nvPr/>
          </p:nvSpPr>
          <p:spPr>
            <a:xfrm>
              <a:off x="951120" y="2343600"/>
              <a:ext cx="485280" cy="627120"/>
            </a:xfrm>
            <a:custGeom>
              <a:avLst/>
              <a:gdLst/>
              <a:ahLst/>
              <a:rect l="l" t="t" r="r" b="b"/>
              <a:pathLst>
                <a:path w="16168" h="23139">
                  <a:moveTo>
                    <a:pt x="0" y="504"/>
                  </a:moveTo>
                  <a:cubicBezTo>
                    <a:pt x="2306" y="504"/>
                    <a:pt x="6872" y="-994"/>
                    <a:pt x="6872" y="1312"/>
                  </a:cubicBezTo>
                  <a:cubicBezTo>
                    <a:pt x="6872" y="4526"/>
                    <a:pt x="-166" y="6722"/>
                    <a:pt x="1617" y="9396"/>
                  </a:cubicBezTo>
                  <a:cubicBezTo>
                    <a:pt x="3566" y="12319"/>
                    <a:pt x="9642" y="6104"/>
                    <a:pt x="12126" y="8588"/>
                  </a:cubicBezTo>
                  <a:cubicBezTo>
                    <a:pt x="14115" y="10577"/>
                    <a:pt x="8139" y="14332"/>
                    <a:pt x="9701" y="16672"/>
                  </a:cubicBezTo>
                  <a:cubicBezTo>
                    <a:pt x="11039" y="18677"/>
                    <a:pt x="16168" y="17496"/>
                    <a:pt x="16168" y="19906"/>
                  </a:cubicBezTo>
                  <a:cubicBezTo>
                    <a:pt x="16168" y="20984"/>
                    <a:pt x="16168" y="22061"/>
                    <a:pt x="16168" y="23139"/>
                  </a:cubicBezTo>
                </a:path>
              </a:pathLst>
            </a:custGeom>
            <a:noFill/>
            <a:ln w="9525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81" name="Google Shape;239;p6"/>
            <p:cNvSpPr/>
            <p:nvPr/>
          </p:nvSpPr>
          <p:spPr>
            <a:xfrm>
              <a:off x="740880" y="2364480"/>
              <a:ext cx="232200" cy="652680"/>
            </a:xfrm>
            <a:custGeom>
              <a:avLst/>
              <a:gdLst/>
              <a:ahLst/>
              <a:rect l="l" t="t" r="r" b="b"/>
              <a:pathLst>
                <a:path w="10838" h="28294">
                  <a:moveTo>
                    <a:pt x="8593" y="0"/>
                  </a:moveTo>
                  <a:cubicBezTo>
                    <a:pt x="7482" y="1666"/>
                    <a:pt x="11510" y="3868"/>
                    <a:pt x="10614" y="5659"/>
                  </a:cubicBezTo>
                  <a:cubicBezTo>
                    <a:pt x="9384" y="8117"/>
                    <a:pt x="4473" y="5333"/>
                    <a:pt x="2530" y="7276"/>
                  </a:cubicBezTo>
                  <a:cubicBezTo>
                    <a:pt x="1336" y="8470"/>
                    <a:pt x="3943" y="10371"/>
                    <a:pt x="4955" y="11722"/>
                  </a:cubicBezTo>
                  <a:cubicBezTo>
                    <a:pt x="5990" y="13103"/>
                    <a:pt x="9790" y="15124"/>
                    <a:pt x="8188" y="15764"/>
                  </a:cubicBezTo>
                  <a:cubicBezTo>
                    <a:pt x="6182" y="16566"/>
                    <a:pt x="3249" y="13834"/>
                    <a:pt x="1721" y="15360"/>
                  </a:cubicBezTo>
                  <a:cubicBezTo>
                    <a:pt x="708" y="16372"/>
                    <a:pt x="4314" y="16908"/>
                    <a:pt x="4955" y="18189"/>
                  </a:cubicBezTo>
                  <a:cubicBezTo>
                    <a:pt x="5570" y="19418"/>
                    <a:pt x="5324" y="21524"/>
                    <a:pt x="4146" y="22231"/>
                  </a:cubicBezTo>
                  <a:cubicBezTo>
                    <a:pt x="2985" y="22927"/>
                    <a:pt x="370" y="21307"/>
                    <a:pt x="104" y="22635"/>
                  </a:cubicBezTo>
                  <a:cubicBezTo>
                    <a:pt x="-310" y="24703"/>
                    <a:pt x="2934" y="26185"/>
                    <a:pt x="2934" y="28294"/>
                  </a:cubicBezTo>
                </a:path>
              </a:pathLst>
            </a:custGeom>
            <a:noFill/>
            <a:ln w="9525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582" name="Google Shape;240;p6"/>
          <p:cNvSpPr/>
          <p:nvPr/>
        </p:nvSpPr>
        <p:spPr>
          <a:xfrm>
            <a:off x="1948680" y="2027160"/>
            <a:ext cx="5655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  <a:headEnd len="med" type="oval" w="med"/>
            <a:tail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83" name="Google Shape;241;p6"/>
          <p:cNvSpPr/>
          <p:nvPr/>
        </p:nvSpPr>
        <p:spPr>
          <a:xfrm>
            <a:off x="2024640" y="1626840"/>
            <a:ext cx="60588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4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v-yes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84" name="Google Shape;242;p6"/>
          <p:cNvSpPr/>
          <p:nvPr/>
        </p:nvSpPr>
        <p:spPr>
          <a:xfrm>
            <a:off x="3068640" y="1626840"/>
            <a:ext cx="58104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4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v-no</a:t>
            </a:r>
            <a:endParaRPr b="0" lang="ru-RU" sz="1400" spc="-1" strike="noStrike">
              <a:latin typeface="Arial"/>
            </a:endParaRPr>
          </a:p>
        </p:txBody>
      </p:sp>
      <p:grpSp>
        <p:nvGrpSpPr>
          <p:cNvPr id="1585" name="Google Shape;243;p6"/>
          <p:cNvGrpSpPr/>
          <p:nvPr/>
        </p:nvGrpSpPr>
        <p:grpSpPr>
          <a:xfrm>
            <a:off x="2797200" y="1857600"/>
            <a:ext cx="1027440" cy="335520"/>
            <a:chOff x="2797200" y="1857600"/>
            <a:chExt cx="1027440" cy="335520"/>
          </a:xfrm>
        </p:grpSpPr>
        <p:sp>
          <p:nvSpPr>
            <p:cNvPr id="1586" name="Google Shape;244;p6"/>
            <p:cNvSpPr/>
            <p:nvPr/>
          </p:nvSpPr>
          <p:spPr>
            <a:xfrm>
              <a:off x="2990160" y="2027160"/>
              <a:ext cx="56556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5e696c"/>
              </a:solidFill>
              <a:prstDash val="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87" name="Google Shape;245;p6"/>
            <p:cNvSpPr/>
            <p:nvPr/>
          </p:nvSpPr>
          <p:spPr>
            <a:xfrm>
              <a:off x="2797200" y="1857600"/>
              <a:ext cx="334080" cy="3355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1" lang="ru" sz="1000" spc="-1" strike="noStrike">
                  <a:solidFill>
                    <a:srgbClr val="5e696c"/>
                  </a:solidFill>
                  <a:latin typeface="Lato"/>
                  <a:ea typeface="Lato"/>
                </a:rPr>
                <a:t>·</a:t>
              </a:r>
              <a:endParaRPr b="0" lang="ru-RU" sz="1000" spc="-1" strike="noStrike">
                <a:latin typeface="Arial"/>
              </a:endParaRPr>
            </a:p>
          </p:txBody>
        </p:sp>
        <p:sp>
          <p:nvSpPr>
            <p:cNvPr id="1588" name="Google Shape;246;p6"/>
            <p:cNvSpPr/>
            <p:nvPr/>
          </p:nvSpPr>
          <p:spPr>
            <a:xfrm>
              <a:off x="3490560" y="1857600"/>
              <a:ext cx="334080" cy="3355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ru" sz="1000" spc="-1" strike="noStrike">
                  <a:solidFill>
                    <a:srgbClr val="5e696c"/>
                  </a:solidFill>
                  <a:latin typeface="Lato"/>
                  <a:ea typeface="Lato"/>
                </a:rPr>
                <a:t>x</a:t>
              </a:r>
              <a:endParaRPr b="0" lang="ru-RU" sz="1000" spc="-1" strike="noStrike">
                <a:latin typeface="Arial"/>
              </a:endParaRPr>
            </a:p>
          </p:txBody>
        </p:sp>
      </p:grpSp>
      <p:sp>
        <p:nvSpPr>
          <p:cNvPr id="1589" name="Google Shape;247;p6"/>
          <p:cNvSpPr/>
          <p:nvPr/>
        </p:nvSpPr>
        <p:spPr>
          <a:xfrm>
            <a:off x="3954600" y="1770480"/>
            <a:ext cx="5181840" cy="134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98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⎧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v-yes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= </a:t>
            </a:r>
            <a:r>
              <a:rPr b="0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min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(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w-yes    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,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w-no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+ </a:t>
            </a:r>
            <a:r>
              <a:rPr b="0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c</a:t>
            </a:r>
            <a:r>
              <a:rPr b="0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1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),               ∑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⎨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v-no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= </a:t>
            </a:r>
            <a:r>
              <a:rPr b="0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min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(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w-yes</a:t>
            </a:r>
            <a:r>
              <a:rPr b="0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 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+ </a:t>
            </a:r>
            <a:r>
              <a:rPr b="0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c</a:t>
            </a:r>
            <a:r>
              <a:rPr b="0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2</a:t>
            </a:r>
            <a:r>
              <a:rPr b="0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   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,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w-no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),               ∑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⎩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590" name="Google Shape;248;p6"/>
          <p:cNvSpPr/>
          <p:nvPr/>
        </p:nvSpPr>
        <p:spPr>
          <a:xfrm>
            <a:off x="7629840" y="2551680"/>
            <a:ext cx="565560" cy="33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000" spc="-1" strike="noStrike">
                <a:solidFill>
                  <a:srgbClr val="5e696c"/>
                </a:solidFill>
                <a:latin typeface="Lato"/>
                <a:ea typeface="Lato"/>
              </a:rPr>
              <a:t>w</a:t>
            </a:r>
            <a:endParaRPr b="0" lang="ru-RU" sz="1000" spc="-1" strike="noStrike">
              <a:latin typeface="Arial"/>
            </a:endParaRPr>
          </a:p>
        </p:txBody>
      </p:sp>
      <p:sp>
        <p:nvSpPr>
          <p:cNvPr id="1591" name="Google Shape;249;p6"/>
          <p:cNvSpPr/>
          <p:nvPr/>
        </p:nvSpPr>
        <p:spPr>
          <a:xfrm>
            <a:off x="7629840" y="2027160"/>
            <a:ext cx="484920" cy="33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000" spc="-1" strike="noStrike">
                <a:solidFill>
                  <a:srgbClr val="5e696c"/>
                </a:solidFill>
                <a:latin typeface="Lato"/>
                <a:ea typeface="Lato"/>
              </a:rPr>
              <a:t>w</a:t>
            </a:r>
            <a:endParaRPr b="0" lang="ru-RU" sz="1000" spc="-1" strike="noStrike">
              <a:latin typeface="Arial"/>
            </a:endParaRPr>
          </a:p>
        </p:txBody>
      </p:sp>
      <p:sp>
        <p:nvSpPr>
          <p:cNvPr id="1592" name="Google Shape;250;p6"/>
          <p:cNvSpPr/>
          <p:nvPr/>
        </p:nvSpPr>
        <p:spPr>
          <a:xfrm>
            <a:off x="5490720" y="1653120"/>
            <a:ext cx="110880" cy="201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93" name="Google Shape;251;p6"/>
          <p:cNvSpPr/>
          <p:nvPr/>
        </p:nvSpPr>
        <p:spPr>
          <a:xfrm>
            <a:off x="6490080" y="2815200"/>
            <a:ext cx="110880" cy="201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94" name="Google Shape;252;p6"/>
          <p:cNvSpPr/>
          <p:nvPr/>
        </p:nvSpPr>
        <p:spPr>
          <a:xfrm flipH="1">
            <a:off x="6432480" y="1622880"/>
            <a:ext cx="28080" cy="232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95" name="Google Shape;253;p6"/>
          <p:cNvSpPr/>
          <p:nvPr/>
        </p:nvSpPr>
        <p:spPr>
          <a:xfrm flipH="1">
            <a:off x="5532120" y="2800080"/>
            <a:ext cx="28080" cy="232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96" name="Google Shape;254;p6"/>
          <p:cNvSpPr/>
          <p:nvPr/>
        </p:nvSpPr>
        <p:spPr>
          <a:xfrm>
            <a:off x="4561200" y="1201680"/>
            <a:ext cx="1455840" cy="76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300" spc="-1" strike="noStrike">
                <a:solidFill>
                  <a:srgbClr val="5e696c"/>
                </a:solidFill>
                <a:latin typeface="Lato"/>
                <a:ea typeface="Lato"/>
              </a:rPr>
              <a:t>“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v-yes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→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yes</a:t>
            </a:r>
            <a:r>
              <a:rPr b="0" lang="ru" sz="1300" spc="-1" strike="noStrike">
                <a:solidFill>
                  <a:srgbClr val="5e696c"/>
                </a:solidFill>
                <a:latin typeface="Lato"/>
                <a:ea typeface="Lato"/>
              </a:rPr>
              <a:t>”</a:t>
            </a:r>
            <a:endParaRPr b="0" lang="ru-RU" sz="1300" spc="-1" strike="noStrike">
              <a:latin typeface="Arial"/>
            </a:endParaRPr>
          </a:p>
        </p:txBody>
      </p:sp>
      <p:sp>
        <p:nvSpPr>
          <p:cNvPr id="1597" name="Google Shape;255;p6"/>
          <p:cNvSpPr/>
          <p:nvPr/>
        </p:nvSpPr>
        <p:spPr>
          <a:xfrm>
            <a:off x="6498720" y="2895120"/>
            <a:ext cx="1455840" cy="49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300" spc="-1" strike="noStrike">
                <a:solidFill>
                  <a:srgbClr val="5e696c"/>
                </a:solidFill>
                <a:latin typeface="Lato"/>
                <a:ea typeface="Lato"/>
              </a:rPr>
              <a:t>“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v-no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→ no</a:t>
            </a:r>
            <a:r>
              <a:rPr b="0" lang="ru" sz="1300" spc="-1" strike="noStrike">
                <a:solidFill>
                  <a:srgbClr val="5e696c"/>
                </a:solidFill>
                <a:latin typeface="Lato"/>
                <a:ea typeface="Lato"/>
              </a:rPr>
              <a:t>”</a:t>
            </a:r>
            <a:endParaRPr b="0" lang="ru-RU" sz="1300" spc="-1" strike="noStrike">
              <a:latin typeface="Arial"/>
            </a:endParaRPr>
          </a:p>
        </p:txBody>
      </p:sp>
      <p:sp>
        <p:nvSpPr>
          <p:cNvPr id="1598" name="Google Shape;256;p6"/>
          <p:cNvSpPr/>
          <p:nvPr/>
        </p:nvSpPr>
        <p:spPr>
          <a:xfrm>
            <a:off x="6404760" y="1161360"/>
            <a:ext cx="1455840" cy="76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300" spc="-1" strike="noStrike">
                <a:solidFill>
                  <a:srgbClr val="5e696c"/>
                </a:solidFill>
                <a:latin typeface="Lato"/>
                <a:ea typeface="Lato"/>
              </a:rPr>
              <a:t>“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v-yes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→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no</a:t>
            </a:r>
            <a:r>
              <a:rPr b="0" lang="ru" sz="1300" spc="-1" strike="noStrike">
                <a:solidFill>
                  <a:srgbClr val="5e696c"/>
                </a:solidFill>
                <a:latin typeface="Lato"/>
                <a:ea typeface="Lato"/>
              </a:rPr>
              <a:t>”</a:t>
            </a:r>
            <a:endParaRPr b="0" lang="ru-RU" sz="1300" spc="-1" strike="noStrike">
              <a:latin typeface="Arial"/>
            </a:endParaRPr>
          </a:p>
        </p:txBody>
      </p:sp>
      <p:sp>
        <p:nvSpPr>
          <p:cNvPr id="1599" name="Google Shape;257;p6"/>
          <p:cNvSpPr/>
          <p:nvPr/>
        </p:nvSpPr>
        <p:spPr>
          <a:xfrm>
            <a:off x="4948560" y="2877480"/>
            <a:ext cx="1455840" cy="76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300" spc="-1" strike="noStrike">
                <a:solidFill>
                  <a:srgbClr val="5e696c"/>
                </a:solidFill>
                <a:latin typeface="Lato"/>
                <a:ea typeface="Lato"/>
              </a:rPr>
              <a:t>“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v-no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→ yes</a:t>
            </a:r>
            <a:r>
              <a:rPr b="0" lang="ru" sz="1300" spc="-1" strike="noStrike">
                <a:solidFill>
                  <a:srgbClr val="5e696c"/>
                </a:solidFill>
                <a:latin typeface="Lato"/>
                <a:ea typeface="Lato"/>
              </a:rPr>
              <a:t>”</a:t>
            </a:r>
            <a:endParaRPr b="0" lang="ru-RU" sz="1300" spc="-1" strike="noStrike">
              <a:latin typeface="Arial"/>
            </a:endParaRPr>
          </a:p>
        </p:txBody>
      </p:sp>
      <p:sp>
        <p:nvSpPr>
          <p:cNvPr id="1600" name="Google Shape;258;p6"/>
          <p:cNvSpPr/>
          <p:nvPr/>
        </p:nvSpPr>
        <p:spPr>
          <a:xfrm>
            <a:off x="1734840" y="2259360"/>
            <a:ext cx="2157120" cy="80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знаем: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w-yes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и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w-no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601" name="Google Shape;259;p6"/>
          <p:cNvSpPr/>
          <p:nvPr/>
        </p:nvSpPr>
        <p:spPr>
          <a:xfrm>
            <a:off x="3366000" y="2739240"/>
            <a:ext cx="222840" cy="389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02" name="Google Shape;260;p6"/>
          <p:cNvSpPr/>
          <p:nvPr/>
        </p:nvSpPr>
        <p:spPr>
          <a:xfrm flipH="1">
            <a:off x="2558880" y="2739240"/>
            <a:ext cx="197280" cy="429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03" name="Google Shape;261;p6"/>
          <p:cNvSpPr/>
          <p:nvPr/>
        </p:nvSpPr>
        <p:spPr>
          <a:xfrm>
            <a:off x="772200" y="3186720"/>
            <a:ext cx="2406600" cy="82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минимальная сум. цена </a:t>
            </a:r>
            <a:r>
              <a:rPr b="1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-сценария от </a:t>
            </a:r>
            <a:r>
              <a:rPr b="1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w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 при </a:t>
            </a:r>
            <a:r>
              <a:rPr b="1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yes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604" name="Google Shape;262;p6"/>
          <p:cNvSpPr/>
          <p:nvPr/>
        </p:nvSpPr>
        <p:spPr>
          <a:xfrm>
            <a:off x="3179160" y="3294720"/>
            <a:ext cx="1381320" cy="60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-//- от </a:t>
            </a:r>
            <a:r>
              <a:rPr b="1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w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 при </a:t>
            </a:r>
            <a:r>
              <a:rPr b="1" i="1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no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605" name="Google Shape;263;p6"/>
          <p:cNvSpPr/>
          <p:nvPr/>
        </p:nvSpPr>
        <p:spPr>
          <a:xfrm>
            <a:off x="0" y="4179240"/>
            <a:ext cx="9136800" cy="1042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Вычисление идёт до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r-yes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и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r-no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-- мин. сумм. цен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-сценариев от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r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, если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yes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или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no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(в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r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).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606" name="Google Shape;264;p6"/>
          <p:cNvSpPr/>
          <p:nvPr/>
        </p:nvSpPr>
        <p:spPr>
          <a:xfrm>
            <a:off x="2910600" y="1997640"/>
            <a:ext cx="53280" cy="7992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15202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07" name="Google Shape;265;p6"/>
          <p:cNvSpPr/>
          <p:nvPr/>
        </p:nvSpPr>
        <p:spPr>
          <a:xfrm>
            <a:off x="3596040" y="1995120"/>
            <a:ext cx="53280" cy="7992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15202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08" name="Google Shape;266;p6"/>
          <p:cNvSpPr/>
          <p:nvPr/>
        </p:nvSpPr>
        <p:spPr>
          <a:xfrm>
            <a:off x="5052960" y="3432960"/>
            <a:ext cx="4090680" cy="51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400" spc="-1" strike="noStrike">
                <a:solidFill>
                  <a:srgbClr val="5e696c"/>
                </a:solidFill>
                <a:latin typeface="Arial"/>
                <a:ea typeface="Arial"/>
              </a:rPr>
              <a:t>Индукции в прямом ходе снизу вверх, 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400" spc="-1" strike="noStrike">
                <a:solidFill>
                  <a:srgbClr val="5e696c"/>
                </a:solidFill>
                <a:latin typeface="Arial"/>
                <a:ea typeface="Arial"/>
              </a:rPr>
              <a:t>в обратном – сверху вниз: </a:t>
            </a:r>
            <a:r>
              <a:rPr b="0" lang="ru" sz="1400" spc="-1" strike="noStrike">
                <a:solidFill>
                  <a:srgbClr val="ff0000"/>
                </a:solidFill>
                <a:latin typeface="Arial"/>
                <a:ea typeface="Arial"/>
              </a:rPr>
              <a:t>дано  вычислим</a:t>
            </a:r>
            <a:r>
              <a:rPr b="0" lang="ru" sz="1400" spc="-1" strike="noStrike">
                <a:solidFill>
                  <a:srgbClr val="5e696c"/>
                </a:solidFill>
                <a:latin typeface="Arial"/>
                <a:ea typeface="Arial"/>
              </a:rPr>
              <a:t>.</a:t>
            </a:r>
            <a:endParaRPr b="0" lang="ru-RU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9" name="Google Shape;271;p7"/>
          <p:cNvSpPr/>
          <p:nvPr/>
        </p:nvSpPr>
        <p:spPr>
          <a:xfrm>
            <a:off x="0" y="1422360"/>
            <a:ext cx="9135720" cy="561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50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Лемма 1а. Пусть </a:t>
            </a:r>
            <a:r>
              <a:rPr b="0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0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пустое паросочетание в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M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. Для любой структуры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выполняется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c</a:t>
            </a:r>
            <a:r>
              <a:rPr b="0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(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P</a:t>
            </a:r>
            <a:r>
              <a:rPr b="0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)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=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c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(</a:t>
            </a:r>
            <a:r>
              <a:rPr b="0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0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) +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w</a:t>
            </a:r>
            <a:r>
              <a:rPr b="0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(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P</a:t>
            </a:r>
            <a:r>
              <a:rPr b="0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)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, где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w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(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) вес структуры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. Поэтому минимум суммарной цены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c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(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) расстановки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s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(</a:t>
            </a:r>
            <a:r>
              <a:rPr b="1" i="1" lang="ru" sz="1800" spc="-1" strike="noStrike">
                <a:solidFill>
                  <a:srgbClr val="ff0000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ff0000"/>
                </a:solidFill>
                <a:latin typeface="Lato"/>
                <a:ea typeface="Lato"/>
              </a:rPr>
              <a:t> r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) достигается на минимальном паросочетании </a:t>
            </a:r>
            <a:r>
              <a:rPr b="1" i="1" lang="ru" sz="1800" spc="-1" strike="noStrike">
                <a:solidFill>
                  <a:srgbClr val="ff0000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ff0000"/>
                </a:solidFill>
                <a:latin typeface="Lato"/>
                <a:ea typeface="Lato"/>
              </a:rPr>
              <a:t> r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50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Доказательство.                                                                                      ,                                                                 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50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Вычитая получим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50000"/>
              </a:lnSpc>
              <a:tabLst>
                <a:tab algn="l" pos="0"/>
              </a:tabLst>
            </a:pPr>
            <a:r>
              <a:rPr b="0" lang="ru-RU" sz="1800" spc="-1" strike="noStrike">
                <a:solidFill>
                  <a:srgbClr val="5e696c"/>
                </a:solidFill>
                <a:latin typeface="Lato"/>
                <a:ea typeface="Lato"/>
              </a:rPr>
              <a:t>                                                                                                                              </a:t>
            </a:r>
            <a:r>
              <a:rPr b="0" lang="ru-RU" sz="1800" spc="-1" strike="noStrike">
                <a:solidFill>
                  <a:srgbClr val="5e696c"/>
                </a:solidFill>
                <a:latin typeface="Lato"/>
                <a:ea typeface="Lato"/>
              </a:rPr>
              <a:t>,                                                                         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5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50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Здесь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lang="ru" sz="1800" spc="-1" strike="noStrike">
                <a:solidFill>
                  <a:srgbClr val="5e696c"/>
                </a:solidFill>
                <a:latin typeface="Euclid Math Two"/>
                <a:ea typeface="Lato"/>
              </a:rPr>
              <a:t>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означает, что </a:t>
            </a:r>
            <a:r>
              <a:rPr b="0" lang="ru-RU" sz="1800" spc="-1" strike="noStrike">
                <a:solidFill>
                  <a:srgbClr val="5e696c"/>
                </a:solidFill>
                <a:latin typeface="Lato"/>
                <a:ea typeface="Lato"/>
              </a:rPr>
              <a:t>ребро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принадлежит паросочетанию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,  а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lang="ru" sz="1800" spc="-1" strike="noStrike">
                <a:solidFill>
                  <a:srgbClr val="5e696c"/>
                </a:solidFill>
                <a:latin typeface="Euclid Symbol"/>
                <a:ea typeface="Lato"/>
              </a:rPr>
              <a:t>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– не принад-т 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1610" name="Google Shape;272;p7" descr=""/>
          <p:cNvPicPr/>
          <p:nvPr/>
        </p:nvPicPr>
        <p:blipFill>
          <a:blip r:embed="rId1"/>
          <a:stretch/>
        </p:blipFill>
        <p:spPr>
          <a:xfrm>
            <a:off x="2034000" y="2802960"/>
            <a:ext cx="3501000" cy="623880"/>
          </a:xfrm>
          <a:prstGeom prst="rect">
            <a:avLst/>
          </a:prstGeom>
          <a:ln w="0">
            <a:noFill/>
          </a:ln>
        </p:spPr>
      </p:pic>
      <p:pic>
        <p:nvPicPr>
          <p:cNvPr id="1611" name="Google Shape;273;p7" descr=""/>
          <p:cNvPicPr/>
          <p:nvPr/>
        </p:nvPicPr>
        <p:blipFill>
          <a:blip r:embed="rId2"/>
          <a:stretch/>
        </p:blipFill>
        <p:spPr>
          <a:xfrm>
            <a:off x="5859360" y="2872440"/>
            <a:ext cx="2292120" cy="587160"/>
          </a:xfrm>
          <a:prstGeom prst="rect">
            <a:avLst/>
          </a:prstGeom>
          <a:ln w="0">
            <a:noFill/>
          </a:ln>
        </p:spPr>
      </p:pic>
      <p:pic>
        <p:nvPicPr>
          <p:cNvPr id="1612" name="Google Shape;274;p7" descr=""/>
          <p:cNvPicPr/>
          <p:nvPr/>
        </p:nvPicPr>
        <p:blipFill>
          <a:blip r:embed="rId3"/>
          <a:stretch/>
        </p:blipFill>
        <p:spPr>
          <a:xfrm>
            <a:off x="1566360" y="3722400"/>
            <a:ext cx="4105080" cy="583200"/>
          </a:xfrm>
          <a:prstGeom prst="rect">
            <a:avLst/>
          </a:prstGeom>
          <a:ln w="0">
            <a:noFill/>
          </a:ln>
        </p:spPr>
      </p:pic>
      <p:pic>
        <p:nvPicPr>
          <p:cNvPr id="1613" name="Google Shape;275;p7" descr=""/>
          <p:cNvPicPr/>
          <p:nvPr/>
        </p:nvPicPr>
        <p:blipFill>
          <a:blip r:embed="rId4"/>
          <a:stretch/>
        </p:blipFill>
        <p:spPr>
          <a:xfrm>
            <a:off x="5910480" y="3719160"/>
            <a:ext cx="3117960" cy="501120"/>
          </a:xfrm>
          <a:prstGeom prst="rect">
            <a:avLst/>
          </a:prstGeom>
          <a:ln w="0">
            <a:noFill/>
          </a:ln>
        </p:spPr>
      </p:pic>
      <p:sp>
        <p:nvSpPr>
          <p:cNvPr id="1614" name="Прямоугольник 1"/>
          <p:cNvSpPr/>
          <p:nvPr/>
        </p:nvSpPr>
        <p:spPr>
          <a:xfrm>
            <a:off x="0" y="0"/>
            <a:ext cx="9135720" cy="1458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40000"/>
              </a:lnSpc>
            </a:pPr>
            <a:r>
              <a:rPr b="1" lang="ru-RU" sz="1800" spc="-1" strike="noStrike">
                <a:solidFill>
                  <a:srgbClr val="5e696c"/>
                </a:solidFill>
                <a:latin typeface="Arial"/>
                <a:ea typeface="Lato"/>
              </a:rPr>
              <a:t>(3)</a:t>
            </a:r>
            <a:r>
              <a:rPr b="0" lang="ru-RU" sz="1800" spc="-1" strike="noStrike">
                <a:solidFill>
                  <a:srgbClr val="5e696c"/>
                </a:solidFill>
                <a:latin typeface="Arial"/>
                <a:ea typeface="Lato"/>
              </a:rPr>
              <a:t> В корне </a:t>
            </a:r>
            <a:r>
              <a:rPr b="1" i="1" lang="ru-RU" sz="1800" spc="-1" strike="noStrike">
                <a:solidFill>
                  <a:srgbClr val="5e696c"/>
                </a:solidFill>
                <a:latin typeface="Arial"/>
                <a:ea typeface="Lato"/>
              </a:rPr>
              <a:t>r</a:t>
            </a:r>
            <a:r>
              <a:rPr b="0" lang="ru-RU" sz="1800" spc="-1" strike="noStrike">
                <a:solidFill>
                  <a:srgbClr val="5e696c"/>
                </a:solidFill>
                <a:latin typeface="Arial"/>
                <a:ea typeface="Lato"/>
              </a:rPr>
              <a:t> берём минимальное </a:t>
            </a:r>
            <a:r>
              <a:rPr b="1" lang="ru-RU" sz="1800" spc="-1" strike="noStrike">
                <a:solidFill>
                  <a:srgbClr val="5e696c"/>
                </a:solidFill>
                <a:latin typeface="Arial"/>
                <a:ea typeface="Lato"/>
              </a:rPr>
              <a:t>паросочетание</a:t>
            </a:r>
            <a:r>
              <a:rPr b="0" lang="ru-RU" sz="1800" spc="-1" strike="noStrike">
                <a:solidFill>
                  <a:srgbClr val="5e696c"/>
                </a:solidFill>
                <a:latin typeface="Arial"/>
                <a:ea typeface="Lato"/>
              </a:rPr>
              <a:t> </a:t>
            </a:r>
            <a:r>
              <a:rPr b="1" i="1" lang="ru-RU" sz="1800" spc="-1" strike="noStrike">
                <a:solidFill>
                  <a:srgbClr val="ff0000"/>
                </a:solidFill>
                <a:latin typeface="Arial"/>
                <a:ea typeface="Arial"/>
              </a:rPr>
              <a:t>P</a:t>
            </a:r>
            <a:r>
              <a:rPr b="1" i="1" lang="ru-RU" sz="1800" spc="-1" strike="noStrike" baseline="-25000">
                <a:solidFill>
                  <a:srgbClr val="5e696c"/>
                </a:solidFill>
                <a:latin typeface="Arial"/>
                <a:ea typeface="Lato"/>
              </a:rPr>
              <a:t>r</a:t>
            </a:r>
            <a:r>
              <a:rPr b="1" i="1" lang="ru-RU" sz="1800" spc="-1" strike="noStrike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b="0" lang="ru-RU" sz="1800" spc="-1" strike="noStrike">
                <a:solidFill>
                  <a:srgbClr val="5e696c"/>
                </a:solidFill>
                <a:latin typeface="Arial"/>
                <a:ea typeface="Lato"/>
              </a:rPr>
              <a:t>с </a:t>
            </a:r>
            <a:r>
              <a:rPr b="1" lang="ru-RU" sz="1800" spc="-1" strike="noStrike">
                <a:solidFill>
                  <a:srgbClr val="5e696c"/>
                </a:solidFill>
                <a:latin typeface="Arial"/>
                <a:ea typeface="Lato"/>
              </a:rPr>
              <a:t>весами</a:t>
            </a:r>
            <a:r>
              <a:rPr b="0" lang="ru-RU" sz="1800" spc="-1" strike="noStrike">
                <a:solidFill>
                  <a:srgbClr val="5e696c"/>
                </a:solidFill>
                <a:latin typeface="Arial"/>
                <a:ea typeface="Lato"/>
              </a:rPr>
              <a:t> </a:t>
            </a:r>
            <a:r>
              <a:rPr b="1" i="1" lang="ru-RU" sz="1800" spc="-1" strike="noStrike">
                <a:solidFill>
                  <a:srgbClr val="ff0000"/>
                </a:solidFill>
                <a:latin typeface="Arial"/>
                <a:ea typeface="Lato"/>
              </a:rPr>
              <a:t>p</a:t>
            </a:r>
            <a:r>
              <a:rPr b="1" i="1" lang="ru-RU" sz="1800" spc="-1" strike="noStrike" baseline="-25000">
                <a:solidFill>
                  <a:srgbClr val="5e696c"/>
                </a:solidFill>
                <a:latin typeface="Arial"/>
                <a:ea typeface="Lato"/>
              </a:rPr>
              <a:t>r-</a:t>
            </a:r>
            <a:r>
              <a:rPr b="1" i="1" lang="ru-RU" sz="1800" spc="-1" strike="noStrike" baseline="-25000">
                <a:solidFill>
                  <a:srgbClr val="ff0000"/>
                </a:solidFill>
                <a:latin typeface="Arial"/>
                <a:ea typeface="Lato"/>
              </a:rPr>
              <a:t>yes</a:t>
            </a:r>
            <a:r>
              <a:rPr b="1" i="1" lang="ru-RU" sz="1800" spc="-1" strike="noStrike">
                <a:solidFill>
                  <a:srgbClr val="ff0000"/>
                </a:solidFill>
                <a:latin typeface="Arial"/>
                <a:ea typeface="Lato"/>
              </a:rPr>
              <a:t> — p</a:t>
            </a:r>
            <a:r>
              <a:rPr b="1" i="1" lang="ru-RU" sz="1800" spc="-1" strike="noStrike" baseline="-25000">
                <a:solidFill>
                  <a:srgbClr val="5e696c"/>
                </a:solidFill>
                <a:latin typeface="Arial"/>
                <a:ea typeface="Lato"/>
              </a:rPr>
              <a:t>r-</a:t>
            </a:r>
            <a:r>
              <a:rPr b="1" i="1" lang="ru-RU" sz="1800" spc="-1" strike="noStrike" baseline="-25000">
                <a:solidFill>
                  <a:srgbClr val="ff0000"/>
                </a:solidFill>
                <a:latin typeface="Arial"/>
                <a:ea typeface="Lato"/>
              </a:rPr>
              <a:t>no</a:t>
            </a:r>
            <a:r>
              <a:rPr b="0" lang="ru-RU" sz="1800" spc="-1" strike="noStrike">
                <a:solidFill>
                  <a:srgbClr val="ff0000"/>
                </a:solidFill>
                <a:latin typeface="Arial"/>
                <a:ea typeface="Lato"/>
              </a:rPr>
              <a:t> 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40000"/>
              </a:lnSpc>
            </a:pPr>
            <a:r>
              <a:rPr b="0" lang="ru-RU" sz="1800" spc="-1" strike="noStrike">
                <a:solidFill>
                  <a:srgbClr val="ff0000"/>
                </a:solidFill>
                <a:latin typeface="Arial"/>
                <a:ea typeface="Lato"/>
              </a:rPr>
              <a:t>                                                             </a:t>
            </a:r>
            <a:r>
              <a:rPr b="0" lang="ru-RU" sz="1800" spc="-1" strike="noStrike">
                <a:solidFill>
                  <a:srgbClr val="5e696c"/>
                </a:solidFill>
                <a:latin typeface="Arial"/>
                <a:ea typeface="Lato"/>
              </a:rPr>
              <a:t>(с </a:t>
            </a:r>
            <a:r>
              <a:rPr b="0" lang="ru-RU" sz="1800" spc="-1" strike="noStrike">
                <a:solidFill>
                  <a:srgbClr val="ff0000"/>
                </a:solidFill>
                <a:latin typeface="Arial"/>
                <a:ea typeface="Lato"/>
              </a:rPr>
              <a:t>любым</a:t>
            </a:r>
            <a:r>
              <a:rPr b="0" lang="ru-RU" sz="1800" spc="-1" strike="noStrike">
                <a:solidFill>
                  <a:srgbClr val="5e696c"/>
                </a:solidFill>
                <a:latin typeface="Arial"/>
                <a:ea typeface="Lato"/>
              </a:rPr>
              <a:t> числом нулевых по весу рёбер).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5e696c"/>
                </a:solidFill>
                <a:latin typeface="Arial"/>
                <a:ea typeface="Lato"/>
              </a:rPr>
              <a:t>(4)</a:t>
            </a:r>
            <a:r>
              <a:rPr b="0" lang="ru-RU" sz="1800" spc="-1" strike="noStrike">
                <a:solidFill>
                  <a:srgbClr val="5e696c"/>
                </a:solidFill>
                <a:latin typeface="Arial"/>
                <a:ea typeface="Lato"/>
              </a:rPr>
              <a:t> Обратным ходом по указанным ссылкам получим расстановку </a:t>
            </a:r>
            <a:r>
              <a:rPr b="1" i="1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ru-RU" sz="1800" spc="-1" strike="noStrike">
                <a:solidFill>
                  <a:srgbClr val="5e696c"/>
                </a:solidFill>
                <a:latin typeface="Arial"/>
                <a:ea typeface="Lato"/>
              </a:rPr>
              <a:t>  </a:t>
            </a:r>
            <a:r>
              <a:rPr b="0" lang="ru-RU" sz="1800" spc="-1" strike="noStrike" u="sng">
                <a:solidFill>
                  <a:srgbClr val="5e696c"/>
                </a:solidFill>
                <a:uFillTx/>
                <a:latin typeface="Arial"/>
                <a:ea typeface="Lato"/>
              </a:rPr>
              <a:t>графов</a:t>
            </a:r>
            <a:r>
              <a:rPr b="0" lang="ru-RU" sz="1800" spc="-1" strike="noStrike">
                <a:solidFill>
                  <a:srgbClr val="5e696c"/>
                </a:solidFill>
                <a:latin typeface="Arial"/>
                <a:ea typeface="Lato"/>
              </a:rPr>
              <a:t>.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5" name="Google Shape;280;p8"/>
          <p:cNvSpPr/>
          <p:nvPr/>
        </p:nvSpPr>
        <p:spPr>
          <a:xfrm>
            <a:off x="12240" y="3240"/>
            <a:ext cx="9192240" cy="364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50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Лемма 1b. Только теперь пусть исходное дерево 2-star. Тогда </a:t>
            </a:r>
            <a:r>
              <a:rPr b="1" i="1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s</a:t>
            </a:r>
            <a:r>
              <a:rPr b="0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(</a:t>
            </a:r>
            <a:r>
              <a:rPr b="1" i="1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 r</a:t>
            </a:r>
            <a:r>
              <a:rPr b="0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) в вершине </a:t>
            </a:r>
            <a:r>
              <a:rPr b="1" i="1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u </a:t>
            </a:r>
            <a:r>
              <a:rPr b="0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является структурой. Поэтому </a:t>
            </a:r>
            <a:r>
              <a:rPr b="1" i="1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s</a:t>
            </a:r>
            <a:r>
              <a:rPr b="0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(</a:t>
            </a:r>
            <a:r>
              <a:rPr b="1" i="1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 r</a:t>
            </a:r>
            <a:r>
              <a:rPr b="0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) минимальная расстановка для исходных данных в листьях. И, таким образом, задача </a:t>
            </a:r>
            <a:r>
              <a:rPr b="0" i="1" lang="ru" sz="1800" spc="-1" strike="noStrike">
                <a:solidFill>
                  <a:srgbClr val="00b050"/>
                </a:solidFill>
                <a:latin typeface="Arial"/>
                <a:ea typeface="Arial"/>
              </a:rPr>
              <a:t>SCJ</a:t>
            </a:r>
            <a:r>
              <a:rPr b="0" lang="ru" sz="1800" spc="-1" strike="noStrike">
                <a:solidFill>
                  <a:srgbClr val="00b050"/>
                </a:solidFill>
                <a:latin typeface="Arial"/>
                <a:ea typeface="Arial"/>
              </a:rPr>
              <a:t>-</a:t>
            </a:r>
            <a:r>
              <a:rPr b="0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реконструкции решена.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50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Доказательство. 2-star дерево показано слева, это – очень частный случай дерева: кроме корня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r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имеется ровно одна внутренняя вершина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u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. И только о ней спрашивается, образует ли </a:t>
            </a:r>
            <a:r>
              <a:rPr b="1" i="1" lang="ru" sz="18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ru" sz="1800" spc="-1" strike="noStrike">
                <a:solidFill>
                  <a:srgbClr val="000000"/>
                </a:solidFill>
                <a:latin typeface="Arial"/>
                <a:ea typeface="Arial"/>
              </a:rPr>
              <a:t>(</a:t>
            </a:r>
            <a:r>
              <a:rPr b="1" i="1" lang="ru" sz="1800" spc="-1" strike="noStrike">
                <a:solidFill>
                  <a:srgbClr val="ff0000"/>
                </a:solidFill>
                <a:latin typeface="Arial"/>
                <a:ea typeface="Arial"/>
              </a:rPr>
              <a:t>P</a:t>
            </a:r>
            <a:r>
              <a:rPr b="0" lang="ru" sz="1800" spc="-1" strike="noStrike">
                <a:solidFill>
                  <a:srgbClr val="000000"/>
                </a:solidFill>
                <a:latin typeface="Arial"/>
                <a:ea typeface="Arial"/>
              </a:rPr>
              <a:t>) в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u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структуру? Допустим, что нет, т.е. </a:t>
            </a:r>
            <a:r>
              <a:rPr b="0" lang="ru" sz="1800" spc="-1" strike="noStrike">
                <a:solidFill>
                  <a:srgbClr val="000000"/>
                </a:solidFill>
                <a:latin typeface="Arial"/>
                <a:ea typeface="Arial"/>
              </a:rPr>
              <a:t>в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u 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существует вершина 1</a:t>
            </a:r>
            <a:r>
              <a:rPr b="0" lang="ru" sz="1800" spc="-1" strike="noStrike">
                <a:solidFill>
                  <a:srgbClr val="ff0000"/>
                </a:solidFill>
                <a:latin typeface="Euclid Math Two"/>
                <a:ea typeface="Lato"/>
              </a:rPr>
              <a:t></a:t>
            </a:r>
            <a:r>
              <a:rPr b="1" i="1" lang="ru" sz="1800" spc="-1" strike="noStrike">
                <a:solidFill>
                  <a:srgbClr val="ff0000"/>
                </a:solidFill>
                <a:latin typeface="Lato"/>
                <a:ea typeface="Lato"/>
              </a:rPr>
              <a:t>M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, в которой </a:t>
            </a:r>
            <a:r>
              <a:rPr b="0" lang="ru" sz="1800" spc="-1" strike="noStrike" u="sng">
                <a:solidFill>
                  <a:srgbClr val="5e696c"/>
                </a:solidFill>
                <a:uFillTx/>
                <a:latin typeface="Lato"/>
                <a:ea typeface="Lato"/>
              </a:rPr>
              <a:t>края рёбер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у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p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и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q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склеены (т.е. 1=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1 </a:t>
            </a:r>
            <a:r>
              <a:rPr b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=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q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1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). Тогда </a:t>
            </a:r>
            <a:r>
              <a:rPr b="0" lang="ru-RU" sz="1800" spc="-1" strike="noStrike">
                <a:solidFill>
                  <a:srgbClr val="5e696c"/>
                </a:solidFill>
                <a:latin typeface="Arial"/>
                <a:ea typeface="Arial"/>
              </a:rPr>
              <a:t>в дереве 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у</a:t>
            </a:r>
            <a:endParaRPr b="0" lang="ru-RU" sz="1800" spc="-1" strike="noStrike">
              <a:latin typeface="Arial"/>
            </a:endParaRPr>
          </a:p>
        </p:txBody>
      </p:sp>
      <p:grpSp>
        <p:nvGrpSpPr>
          <p:cNvPr id="1616" name="Google Shape;281;p8"/>
          <p:cNvGrpSpPr/>
          <p:nvPr/>
        </p:nvGrpSpPr>
        <p:grpSpPr>
          <a:xfrm>
            <a:off x="12240" y="2758680"/>
            <a:ext cx="2253240" cy="2710440"/>
            <a:chOff x="12240" y="2758680"/>
            <a:chExt cx="2253240" cy="2710440"/>
          </a:xfrm>
        </p:grpSpPr>
        <p:sp>
          <p:nvSpPr>
            <p:cNvPr id="1617" name="Google Shape;282;p8"/>
            <p:cNvSpPr/>
            <p:nvPr/>
          </p:nvSpPr>
          <p:spPr>
            <a:xfrm flipH="1">
              <a:off x="643320" y="3025080"/>
              <a:ext cx="523080" cy="6890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5e696c"/>
              </a:solidFill>
              <a:round/>
              <a:headEnd len="med" type="oval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18" name="Google Shape;283;p8"/>
            <p:cNvSpPr/>
            <p:nvPr/>
          </p:nvSpPr>
          <p:spPr>
            <a:xfrm>
              <a:off x="1119960" y="3025080"/>
              <a:ext cx="319320" cy="7200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5e696c"/>
              </a:solidFill>
              <a:round/>
              <a:tailEnd len="med" type="oval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19" name="Google Shape;284;p8"/>
            <p:cNvSpPr/>
            <p:nvPr/>
          </p:nvSpPr>
          <p:spPr>
            <a:xfrm>
              <a:off x="1431360" y="3690720"/>
              <a:ext cx="385920" cy="5108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20" name="Google Shape;285;p8"/>
            <p:cNvSpPr/>
            <p:nvPr/>
          </p:nvSpPr>
          <p:spPr>
            <a:xfrm flipH="1">
              <a:off x="1157400" y="3690720"/>
              <a:ext cx="273600" cy="5346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21" name="Google Shape;286;p8"/>
            <p:cNvSpPr/>
            <p:nvPr/>
          </p:nvSpPr>
          <p:spPr>
            <a:xfrm>
              <a:off x="644040" y="3695760"/>
              <a:ext cx="366120" cy="5457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22" name="Google Shape;287;p8"/>
            <p:cNvSpPr/>
            <p:nvPr/>
          </p:nvSpPr>
          <p:spPr>
            <a:xfrm flipH="1">
              <a:off x="276480" y="3701520"/>
              <a:ext cx="367200" cy="5752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23" name="Google Shape;288;p8"/>
            <p:cNvSpPr/>
            <p:nvPr/>
          </p:nvSpPr>
          <p:spPr>
            <a:xfrm>
              <a:off x="644040" y="4201920"/>
              <a:ext cx="872640" cy="60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ru" sz="1400" spc="-1" strike="noStrike">
                  <a:solidFill>
                    <a:srgbClr val="000000"/>
                  </a:solidFill>
                  <a:latin typeface="Lato"/>
                  <a:ea typeface="Lato"/>
                </a:rPr>
                <a:t>. . . . . . . .</a:t>
              </a:r>
              <a:endParaRPr b="0" lang="ru-RU" sz="1400" spc="-1" strike="noStrike">
                <a:latin typeface="Arial"/>
              </a:endParaRPr>
            </a:p>
          </p:txBody>
        </p:sp>
        <p:sp>
          <p:nvSpPr>
            <p:cNvPr id="1624" name="Google Shape;289;p8"/>
            <p:cNvSpPr/>
            <p:nvPr/>
          </p:nvSpPr>
          <p:spPr>
            <a:xfrm>
              <a:off x="118800" y="4663080"/>
              <a:ext cx="82440" cy="66960"/>
            </a:xfrm>
            <a:prstGeom prst="ellipse">
              <a:avLst/>
            </a:prstGeom>
            <a:solidFill>
              <a:schemeClr val="dk2"/>
            </a:solidFill>
            <a:ln w="9525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25" name="Google Shape;290;p8"/>
            <p:cNvSpPr/>
            <p:nvPr/>
          </p:nvSpPr>
          <p:spPr>
            <a:xfrm>
              <a:off x="385560" y="4663080"/>
              <a:ext cx="82440" cy="66960"/>
            </a:xfrm>
            <a:prstGeom prst="ellipse">
              <a:avLst/>
            </a:prstGeom>
            <a:solidFill>
              <a:schemeClr val="dk2"/>
            </a:solidFill>
            <a:ln w="9525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26" name="Google Shape;291;p8"/>
            <p:cNvSpPr/>
            <p:nvPr/>
          </p:nvSpPr>
          <p:spPr>
            <a:xfrm>
              <a:off x="652320" y="4663080"/>
              <a:ext cx="82440" cy="66960"/>
            </a:xfrm>
            <a:prstGeom prst="ellipse">
              <a:avLst/>
            </a:prstGeom>
            <a:solidFill>
              <a:schemeClr val="dk2"/>
            </a:solidFill>
            <a:ln w="9525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27" name="Google Shape;292;p8"/>
            <p:cNvSpPr/>
            <p:nvPr/>
          </p:nvSpPr>
          <p:spPr>
            <a:xfrm>
              <a:off x="919440" y="4663080"/>
              <a:ext cx="82440" cy="66960"/>
            </a:xfrm>
            <a:prstGeom prst="ellipse">
              <a:avLst/>
            </a:prstGeom>
            <a:solidFill>
              <a:schemeClr val="dk2"/>
            </a:solidFill>
            <a:ln w="9525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28" name="Google Shape;293;p8"/>
            <p:cNvSpPr/>
            <p:nvPr/>
          </p:nvSpPr>
          <p:spPr>
            <a:xfrm>
              <a:off x="1186200" y="4663080"/>
              <a:ext cx="82440" cy="66960"/>
            </a:xfrm>
            <a:prstGeom prst="ellipse">
              <a:avLst/>
            </a:prstGeom>
            <a:solidFill>
              <a:schemeClr val="dk2"/>
            </a:solidFill>
            <a:ln w="9525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29" name="Google Shape;294;p8"/>
            <p:cNvSpPr/>
            <p:nvPr/>
          </p:nvSpPr>
          <p:spPr>
            <a:xfrm>
              <a:off x="1452960" y="4663080"/>
              <a:ext cx="82440" cy="66960"/>
            </a:xfrm>
            <a:prstGeom prst="ellipse">
              <a:avLst/>
            </a:prstGeom>
            <a:solidFill>
              <a:schemeClr val="dk2"/>
            </a:solidFill>
            <a:ln w="9525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30" name="Google Shape;295;p8"/>
            <p:cNvSpPr/>
            <p:nvPr/>
          </p:nvSpPr>
          <p:spPr>
            <a:xfrm>
              <a:off x="1720080" y="4663080"/>
              <a:ext cx="82440" cy="66960"/>
            </a:xfrm>
            <a:prstGeom prst="ellipse">
              <a:avLst/>
            </a:prstGeom>
            <a:solidFill>
              <a:schemeClr val="dk2"/>
            </a:solidFill>
            <a:ln w="9525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31" name="Google Shape;296;p8"/>
            <p:cNvSpPr/>
            <p:nvPr/>
          </p:nvSpPr>
          <p:spPr>
            <a:xfrm>
              <a:off x="1986840" y="4663080"/>
              <a:ext cx="82440" cy="66960"/>
            </a:xfrm>
            <a:prstGeom prst="ellipse">
              <a:avLst/>
            </a:prstGeom>
            <a:solidFill>
              <a:schemeClr val="dk2"/>
            </a:solidFill>
            <a:ln w="9525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32" name="Google Shape;297;p8"/>
            <p:cNvSpPr/>
            <p:nvPr/>
          </p:nvSpPr>
          <p:spPr>
            <a:xfrm>
              <a:off x="941040" y="2758680"/>
              <a:ext cx="311040" cy="39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1" i="1" lang="ru" sz="1400" spc="-1" strike="noStrike">
                  <a:solidFill>
                    <a:srgbClr val="000000"/>
                  </a:solidFill>
                  <a:latin typeface="Lato"/>
                  <a:ea typeface="Lato"/>
                </a:rPr>
                <a:t>r</a:t>
              </a:r>
              <a:endParaRPr b="0" lang="ru-RU" sz="1400" spc="-1" strike="noStrike">
                <a:latin typeface="Arial"/>
              </a:endParaRPr>
            </a:p>
          </p:txBody>
        </p:sp>
        <p:sp>
          <p:nvSpPr>
            <p:cNvPr id="1633" name="Google Shape;298;p8"/>
            <p:cNvSpPr/>
            <p:nvPr/>
          </p:nvSpPr>
          <p:spPr>
            <a:xfrm>
              <a:off x="1377000" y="3512520"/>
              <a:ext cx="351360" cy="39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1" i="1" lang="ru" sz="1400" spc="-1" strike="noStrike">
                  <a:solidFill>
                    <a:srgbClr val="5e696c"/>
                  </a:solidFill>
                  <a:latin typeface="Arial"/>
                  <a:ea typeface="Arial"/>
                </a:rPr>
                <a:t> </a:t>
              </a:r>
              <a:r>
                <a:rPr b="1" i="1" lang="ru" sz="1400" spc="-1" strike="noStrike">
                  <a:solidFill>
                    <a:srgbClr val="5e696c"/>
                  </a:solidFill>
                  <a:latin typeface="Arial"/>
                  <a:ea typeface="Arial"/>
                </a:rPr>
                <a:t>u</a:t>
              </a:r>
              <a:endParaRPr b="0" lang="ru-RU" sz="1400" spc="-1" strike="noStrike">
                <a:latin typeface="Arial"/>
              </a:endParaRPr>
            </a:p>
          </p:txBody>
        </p:sp>
        <p:sp>
          <p:nvSpPr>
            <p:cNvPr id="1634" name="Google Shape;299;p8"/>
            <p:cNvSpPr/>
            <p:nvPr/>
          </p:nvSpPr>
          <p:spPr>
            <a:xfrm>
              <a:off x="12240" y="4647600"/>
              <a:ext cx="2253240" cy="8215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i="1" lang="ru" sz="1400" spc="-1" strike="noStrike">
                  <a:solidFill>
                    <a:srgbClr val="000000"/>
                  </a:solidFill>
                  <a:latin typeface="Lato"/>
                  <a:ea typeface="Lato"/>
                </a:rPr>
                <a:t>1</a:t>
              </a:r>
              <a:r>
                <a:rPr b="0" lang="ru" sz="1400" spc="-1" strike="noStrike">
                  <a:solidFill>
                    <a:srgbClr val="000000"/>
                  </a:solidFill>
                  <a:latin typeface="Lato"/>
                  <a:ea typeface="Lato"/>
                </a:rPr>
                <a:t>     </a:t>
              </a:r>
              <a:r>
                <a:rPr b="0" i="1" lang="ru" sz="1400" spc="-1" strike="noStrike">
                  <a:solidFill>
                    <a:srgbClr val="000000"/>
                  </a:solidFill>
                  <a:latin typeface="Lato"/>
                  <a:ea typeface="Lato"/>
                </a:rPr>
                <a:t>2</a:t>
              </a:r>
              <a:r>
                <a:rPr b="0" lang="ru" sz="1400" spc="-1" strike="noStrike">
                  <a:solidFill>
                    <a:srgbClr val="000000"/>
                  </a:solidFill>
                  <a:latin typeface="Lato"/>
                  <a:ea typeface="Lato"/>
                </a:rPr>
                <a:t>   . . . . . . . . .</a:t>
              </a:r>
              <a:r>
                <a:rPr b="0" i="1" lang="ru" sz="1400" spc="-1" strike="noStrike">
                  <a:solidFill>
                    <a:srgbClr val="000000"/>
                  </a:solidFill>
                  <a:latin typeface="Arial"/>
                  <a:ea typeface="Arial"/>
                </a:rPr>
                <a:t>i</a:t>
              </a:r>
              <a:r>
                <a:rPr b="0" lang="ru" sz="1400" spc="-1" strike="noStrike">
                  <a:solidFill>
                    <a:srgbClr val="000000"/>
                  </a:solidFill>
                  <a:latin typeface="Lato"/>
                  <a:ea typeface="Lato"/>
                </a:rPr>
                <a:t> . . . . . . . . . . </a:t>
              </a:r>
              <a:r>
                <a:rPr b="0" i="1" lang="ru" sz="1400" spc="-1" strike="noStrike">
                  <a:solidFill>
                    <a:srgbClr val="000000"/>
                  </a:solidFill>
                  <a:latin typeface="Lato"/>
                  <a:ea typeface="Lato"/>
                </a:rPr>
                <a:t>l</a:t>
              </a:r>
              <a:r>
                <a:rPr b="0" lang="ru" sz="1400" spc="-1" strike="noStrike">
                  <a:solidFill>
                    <a:srgbClr val="000000"/>
                  </a:solidFill>
                  <a:latin typeface="Lato"/>
                  <a:ea typeface="Lato"/>
                </a:rPr>
                <a:t> </a:t>
              </a:r>
              <a:endParaRPr b="0" lang="ru-RU" sz="1400" spc="-1" strike="noStrike">
                <a:latin typeface="Arial"/>
              </a:endParaRPr>
            </a:p>
          </p:txBody>
        </p:sp>
      </p:grpSp>
      <p:grpSp>
        <p:nvGrpSpPr>
          <p:cNvPr id="1635" name="Google Shape;300;p8"/>
          <p:cNvGrpSpPr/>
          <p:nvPr/>
        </p:nvGrpSpPr>
        <p:grpSpPr>
          <a:xfrm>
            <a:off x="2615760" y="3048480"/>
            <a:ext cx="1183680" cy="1549800"/>
            <a:chOff x="2615760" y="3048480"/>
            <a:chExt cx="1183680" cy="1549800"/>
          </a:xfrm>
        </p:grpSpPr>
        <p:sp>
          <p:nvSpPr>
            <p:cNvPr id="1636" name="Google Shape;301;p8"/>
            <p:cNvSpPr/>
            <p:nvPr/>
          </p:nvSpPr>
          <p:spPr>
            <a:xfrm flipH="1" rot="6072000">
              <a:off x="2789640" y="3602520"/>
              <a:ext cx="532440" cy="5979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5e696c"/>
              </a:solidFill>
              <a:round/>
              <a:headEnd len="med" type="oval" w="med"/>
              <a:tailEnd len="med" type="oval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37" name="Google Shape;302;p8"/>
            <p:cNvSpPr/>
            <p:nvPr/>
          </p:nvSpPr>
          <p:spPr>
            <a:xfrm rot="16872600">
              <a:off x="2909160" y="3191760"/>
              <a:ext cx="445680" cy="5652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5e696c"/>
              </a:solidFill>
              <a:round/>
              <a:headEnd len="med" type="oval" w="med"/>
              <a:tailEnd len="med" type="oval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38" name="Google Shape;303;p8"/>
            <p:cNvSpPr/>
            <p:nvPr/>
          </p:nvSpPr>
          <p:spPr>
            <a:xfrm>
              <a:off x="2615760" y="3514320"/>
              <a:ext cx="391320" cy="39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ru" sz="1400" spc="-1" strike="noStrike">
                  <a:solidFill>
                    <a:srgbClr val="5e696c"/>
                  </a:solidFill>
                  <a:latin typeface="Lato"/>
                  <a:ea typeface="Lato"/>
                </a:rPr>
                <a:t>1</a:t>
              </a:r>
              <a:endParaRPr b="0" lang="ru-RU" sz="1400" spc="-1" strike="noStrike">
                <a:latin typeface="Arial"/>
              </a:endParaRPr>
            </a:p>
          </p:txBody>
        </p:sp>
        <p:sp>
          <p:nvSpPr>
            <p:cNvPr id="1639" name="Google Shape;304;p8"/>
            <p:cNvSpPr/>
            <p:nvPr/>
          </p:nvSpPr>
          <p:spPr>
            <a:xfrm>
              <a:off x="3332520" y="3157920"/>
              <a:ext cx="466920" cy="39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ru" sz="1400" spc="-1" strike="noStrike">
                  <a:solidFill>
                    <a:srgbClr val="5e696c"/>
                  </a:solidFill>
                  <a:latin typeface="Lato"/>
                  <a:ea typeface="Lato"/>
                </a:rPr>
                <a:t>2</a:t>
              </a:r>
              <a:endParaRPr b="0" lang="ru-RU" sz="1400" spc="-1" strike="noStrike">
                <a:latin typeface="Arial"/>
              </a:endParaRPr>
            </a:p>
          </p:txBody>
        </p:sp>
        <p:sp>
          <p:nvSpPr>
            <p:cNvPr id="1640" name="Google Shape;305;p8"/>
            <p:cNvSpPr/>
            <p:nvPr/>
          </p:nvSpPr>
          <p:spPr>
            <a:xfrm>
              <a:off x="3098880" y="4201920"/>
              <a:ext cx="466920" cy="39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ru" sz="1400" spc="-1" strike="noStrike">
                  <a:solidFill>
                    <a:srgbClr val="5e696c"/>
                  </a:solidFill>
                  <a:latin typeface="Lato"/>
                  <a:ea typeface="Lato"/>
                </a:rPr>
                <a:t>3</a:t>
              </a:r>
              <a:endParaRPr b="0" lang="ru-RU" sz="1400" spc="-1" strike="noStrike">
                <a:latin typeface="Arial"/>
              </a:endParaRPr>
            </a:p>
          </p:txBody>
        </p:sp>
        <p:sp>
          <p:nvSpPr>
            <p:cNvPr id="1641" name="Google Shape;306;p8"/>
            <p:cNvSpPr/>
            <p:nvPr/>
          </p:nvSpPr>
          <p:spPr>
            <a:xfrm>
              <a:off x="2992680" y="3048480"/>
              <a:ext cx="279000" cy="304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1" i="1" lang="ru" sz="1400" spc="-1" strike="noStrike">
                  <a:solidFill>
                    <a:srgbClr val="c00000"/>
                  </a:solidFill>
                  <a:latin typeface="Lato"/>
                  <a:ea typeface="Lato"/>
                </a:rPr>
                <a:t>p</a:t>
              </a:r>
              <a:endParaRPr b="0" lang="ru-RU" sz="1400" spc="-1" strike="noStrike">
                <a:latin typeface="Arial"/>
              </a:endParaRPr>
            </a:p>
          </p:txBody>
        </p:sp>
        <p:sp>
          <p:nvSpPr>
            <p:cNvPr id="1642" name="Google Shape;307;p8"/>
            <p:cNvSpPr/>
            <p:nvPr/>
          </p:nvSpPr>
          <p:spPr>
            <a:xfrm>
              <a:off x="2811600" y="3835440"/>
              <a:ext cx="277200" cy="304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1" i="1" lang="ru" sz="1400" spc="-1" strike="noStrike">
                  <a:solidFill>
                    <a:srgbClr val="c00000"/>
                  </a:solidFill>
                  <a:latin typeface="Lato"/>
                  <a:ea typeface="Lato"/>
                </a:rPr>
                <a:t>q</a:t>
              </a:r>
              <a:endParaRPr b="0" lang="ru-RU" sz="1400" spc="-1" strike="noStrike">
                <a:latin typeface="Arial"/>
              </a:endParaRPr>
            </a:p>
          </p:txBody>
        </p:sp>
      </p:grpSp>
      <p:sp>
        <p:nvSpPr>
          <p:cNvPr id="1643" name="Google Shape;308;p8"/>
          <p:cNvSpPr/>
          <p:nvPr/>
        </p:nvSpPr>
        <p:spPr>
          <a:xfrm>
            <a:off x="3681720" y="2962800"/>
            <a:ext cx="5461920" cy="261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>
              <a:lnSpc>
                <a:spcPct val="150000"/>
              </a:lnSpc>
            </a:pPr>
            <a:r>
              <a:rPr b="0" lang="ru-RU" sz="1800" spc="-1" strike="noStrike">
                <a:solidFill>
                  <a:srgbClr val="5e696c"/>
                </a:solidFill>
                <a:latin typeface="Lato"/>
                <a:ea typeface="Lato"/>
              </a:rPr>
              <a:t>каждого соседа </a:t>
            </a:r>
            <a:r>
              <a:rPr b="1" i="1" lang="en-US" sz="1800" spc="-1" strike="noStrike">
                <a:solidFill>
                  <a:srgbClr val="5e696c"/>
                </a:solidFill>
                <a:latin typeface="Arial"/>
                <a:ea typeface="Arial"/>
              </a:rPr>
              <a:t>u</a:t>
            </a:r>
            <a:r>
              <a:rPr b="0" lang="en-US" sz="1800" spc="-1" strike="noStrike">
                <a:solidFill>
                  <a:srgbClr val="5e696c"/>
                </a:solidFill>
                <a:latin typeface="Arial"/>
                <a:ea typeface="Arial"/>
              </a:rPr>
              <a:t> </a:t>
            </a:r>
            <a:r>
              <a:rPr b="0" lang="ru-RU" sz="1800" spc="-1" strike="noStrike">
                <a:solidFill>
                  <a:srgbClr val="5e696c"/>
                </a:solidFill>
                <a:latin typeface="Arial"/>
                <a:ea typeface="Arial"/>
              </a:rPr>
              <a:t>пара </a:t>
            </a:r>
            <a:r>
              <a:rPr b="1" i="1" lang="en-US" sz="1800" spc="-1" strike="noStrike">
                <a:solidFill>
                  <a:srgbClr val="c00000"/>
                </a:solidFill>
                <a:latin typeface="Lato"/>
                <a:ea typeface="Lato"/>
              </a:rPr>
              <a:t>p</a:t>
            </a:r>
            <a:r>
              <a:rPr b="0" lang="en-US" sz="1800" spc="-1" strike="noStrike">
                <a:solidFill>
                  <a:srgbClr val="5e696c"/>
                </a:solidFill>
                <a:latin typeface="Lato"/>
                <a:ea typeface="Lato"/>
              </a:rPr>
              <a:t> </a:t>
            </a:r>
            <a:r>
              <a:rPr b="0" lang="ru-RU" sz="1800" spc="-1" strike="noStrike">
                <a:solidFill>
                  <a:srgbClr val="5e696c"/>
                </a:solidFill>
                <a:latin typeface="Lato"/>
                <a:ea typeface="Lato"/>
              </a:rPr>
              <a:t>или </a:t>
            </a:r>
            <a:r>
              <a:rPr b="0" lang="ru-RU" sz="1800" spc="-1" strike="noStrike">
                <a:solidFill>
                  <a:srgbClr val="5e696c"/>
                </a:solidFill>
                <a:latin typeface="Arial"/>
                <a:ea typeface="Arial"/>
              </a:rPr>
              <a:t>пара </a:t>
            </a:r>
            <a:r>
              <a:rPr b="1" i="1" lang="en-US" sz="1800" spc="-1" strike="noStrike">
                <a:solidFill>
                  <a:srgbClr val="c00000"/>
                </a:solidFill>
                <a:latin typeface="Lato"/>
                <a:ea typeface="Lato"/>
              </a:rPr>
              <a:t>q</a:t>
            </a:r>
            <a:r>
              <a:rPr b="0" lang="ru-RU" sz="1800" spc="-1" strike="noStrike">
                <a:solidFill>
                  <a:srgbClr val="5e696c"/>
                </a:solidFill>
                <a:latin typeface="Lato"/>
                <a:ea typeface="Lato"/>
              </a:rPr>
              <a:t> 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несклеена (иначе 1=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1  </a:t>
            </a:r>
            <a:r>
              <a:rPr b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=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q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1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). </a:t>
            </a:r>
            <a:r>
              <a:rPr b="0" lang="ru" sz="1800" spc="-1" strike="noStrike">
                <a:solidFill>
                  <a:srgbClr val="5e696c"/>
                </a:solidFill>
                <a:latin typeface="Arial"/>
                <a:ea typeface="Lato"/>
              </a:rPr>
              <a:t>Пусть </a:t>
            </a:r>
            <a:r>
              <a:rPr b="0" lang="ru" sz="1800" spc="-1" strike="noStrike" u="sng">
                <a:solidFill>
                  <a:srgbClr val="5e696c"/>
                </a:solidFill>
                <a:uFillTx/>
                <a:latin typeface="Arial"/>
                <a:ea typeface="Lato"/>
              </a:rPr>
              <a:t>это </a:t>
            </a:r>
            <a:r>
              <a:rPr b="1" i="1" lang="ru" sz="1800" spc="-1" strike="noStrike" u="sng">
                <a:solidFill>
                  <a:srgbClr val="c00000"/>
                </a:solidFill>
                <a:uFillTx/>
                <a:latin typeface="Arial"/>
                <a:ea typeface="Lato"/>
              </a:rPr>
              <a:t>p </a:t>
            </a:r>
            <a:r>
              <a:rPr b="0" lang="ru" sz="1800" spc="-1" strike="noStrike" u="sng">
                <a:solidFill>
                  <a:srgbClr val="000000"/>
                </a:solidFill>
                <a:uFillTx/>
                <a:latin typeface="Arial"/>
                <a:ea typeface="Arial"/>
              </a:rPr>
              <a:t>в </a:t>
            </a:r>
            <a:r>
              <a:rPr b="1" i="1" lang="en-US" sz="1800" spc="-1" strike="noStrike" u="sng">
                <a:solidFill>
                  <a:srgbClr val="c00000"/>
                </a:solidFill>
                <a:uFillTx/>
                <a:latin typeface="Arial"/>
                <a:ea typeface="Lato"/>
              </a:rPr>
              <a:t>r</a:t>
            </a:r>
            <a:r>
              <a:rPr b="0" lang="ru" sz="1800" spc="-1" strike="noStrike">
                <a:solidFill>
                  <a:srgbClr val="5e696c"/>
                </a:solidFill>
                <a:latin typeface="Arial"/>
                <a:ea typeface="Lato"/>
              </a:rPr>
              <a:t>; </a:t>
            </a:r>
            <a:r>
              <a:rPr b="0" lang="ru-RU" sz="1800" spc="-1" strike="noStrike">
                <a:solidFill>
                  <a:srgbClr val="5e696c"/>
                </a:solidFill>
                <a:latin typeface="Arial"/>
                <a:ea typeface="Lato"/>
              </a:rPr>
              <a:t>если</a:t>
            </a:r>
            <a:r>
              <a:rPr b="0" lang="ru" sz="1800" spc="-1" strike="noStrike">
                <a:solidFill>
                  <a:srgbClr val="5e696c"/>
                </a:solidFill>
                <a:latin typeface="Arial"/>
                <a:ea typeface="Lato"/>
              </a:rPr>
              <a:t> </a:t>
            </a:r>
            <a:r>
              <a:rPr b="1" i="1" lang="ru" sz="1800" spc="-1" strike="noStrike">
                <a:solidFill>
                  <a:srgbClr val="c00000"/>
                </a:solidFill>
                <a:latin typeface="Arial"/>
                <a:ea typeface="Lato"/>
              </a:rPr>
              <a:t>p </a:t>
            </a:r>
            <a:r>
              <a:rPr b="0" lang="ru" sz="1800" spc="-1" strike="noStrike">
                <a:solidFill>
                  <a:srgbClr val="00b0f0"/>
                </a:solidFill>
                <a:latin typeface="Arial"/>
                <a:ea typeface="Lato"/>
              </a:rPr>
              <a:t>несклеен </a:t>
            </a:r>
            <a:r>
              <a:rPr b="0" lang="ru" sz="1800" spc="-1" strike="noStrike">
                <a:solidFill>
                  <a:srgbClr val="00b0f0"/>
                </a:solidFill>
                <a:latin typeface="Lato"/>
                <a:ea typeface="Lato"/>
              </a:rPr>
              <a:t>ещё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в хотя бы в одном листе, а в </a:t>
            </a:r>
            <a:r>
              <a:rPr b="1" i="1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u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p 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склеен. Тогда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p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-сценарий не минимален, так как выгоднее в </a:t>
            </a:r>
            <a:r>
              <a:rPr b="1" i="1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u</a:t>
            </a:r>
            <a:r>
              <a:rPr b="0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 взять «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p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несклеен».</a:t>
            </a:r>
            <a:r>
              <a:rPr b="0" lang="en-US" sz="1800" spc="-1" strike="noStrike">
                <a:solidFill>
                  <a:srgbClr val="5e696c"/>
                </a:solidFill>
                <a:latin typeface="Lato"/>
                <a:ea typeface="Lato"/>
              </a:rPr>
              <a:t> </a:t>
            </a:r>
            <a:r>
              <a:rPr b="0" lang="ru-RU" sz="1800" spc="-1" strike="noStrike">
                <a:solidFill>
                  <a:srgbClr val="5e696c"/>
                </a:solidFill>
                <a:latin typeface="Lato"/>
                <a:ea typeface="Lato"/>
              </a:rPr>
              <a:t>Иначе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q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несклеен в листьях,</a:t>
            </a:r>
            <a:r>
              <a:rPr b="1" lang="ru" sz="1800" spc="-1" strike="noStrike">
                <a:solidFill>
                  <a:srgbClr val="5e696c"/>
                </a:solidFill>
                <a:latin typeface="Euclid Symbol"/>
                <a:ea typeface="Lato"/>
              </a:rPr>
              <a:t>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" name="PlaceHolder 1"/>
          <p:cNvSpPr>
            <a:spLocks noGrp="1"/>
          </p:cNvSpPr>
          <p:nvPr>
            <p:ph type="title"/>
          </p:nvPr>
        </p:nvSpPr>
        <p:spPr>
          <a:xfrm>
            <a:off x="311760" y="391320"/>
            <a:ext cx="8520120" cy="6256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Формулы для вычисления </a:t>
            </a:r>
            <a:r>
              <a:rPr b="1" i="1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v-yes </a:t>
            </a:r>
            <a:r>
              <a:rPr b="1" i="1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 </a:t>
            </a:r>
            <a:r>
              <a:rPr b="0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и </a:t>
            </a:r>
            <a:r>
              <a:rPr b="1" i="1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v-no </a:t>
            </a:r>
            <a:r>
              <a:rPr b="0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 </a:t>
            </a:r>
            <a:r>
              <a:rPr b="0" lang="ru-RU" sz="1800" spc="-1" strike="noStrike">
                <a:solidFill>
                  <a:srgbClr val="5e696c"/>
                </a:solidFill>
                <a:latin typeface="Arial"/>
                <a:ea typeface="Arial"/>
              </a:rPr>
              <a:t>в вершине </a:t>
            </a:r>
            <a:r>
              <a:rPr b="1" i="1" lang="en-US" sz="1800" spc="-1" strike="noStrike">
                <a:solidFill>
                  <a:srgbClr val="ff0000"/>
                </a:solidFill>
                <a:latin typeface="Arial"/>
                <a:ea typeface="Arial"/>
              </a:rPr>
              <a:t>v</a:t>
            </a:r>
            <a:r>
              <a:rPr b="0" lang="en-US" sz="1800" spc="-1" strike="noStrike">
                <a:solidFill>
                  <a:srgbClr val="5e696c"/>
                </a:solidFill>
                <a:latin typeface="Arial"/>
                <a:ea typeface="Arial"/>
              </a:rPr>
              <a:t> </a:t>
            </a:r>
            <a:r>
              <a:rPr b="0" lang="ru-RU" sz="1800" spc="-1" strike="noStrike">
                <a:solidFill>
                  <a:srgbClr val="5e696c"/>
                </a:solidFill>
                <a:latin typeface="Arial"/>
                <a:ea typeface="Arial"/>
              </a:rPr>
              <a:t>для</a:t>
            </a:r>
            <a:r>
              <a:rPr b="0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 одного </a:t>
            </a:r>
            <a:r>
              <a:rPr b="0" lang="en-US" sz="1800" spc="-1" strike="noStrike">
                <a:solidFill>
                  <a:srgbClr val="5e696c"/>
                </a:solidFill>
                <a:latin typeface="Arial"/>
                <a:ea typeface="Arial"/>
              </a:rPr>
              <a:t>child </a:t>
            </a:r>
            <a:r>
              <a:rPr b="1" i="1" lang="en-US" sz="1800" spc="-1" strike="noStrike">
                <a:solidFill>
                  <a:srgbClr val="ff0000"/>
                </a:solidFill>
                <a:latin typeface="Arial"/>
                <a:ea typeface="Arial"/>
              </a:rPr>
              <a:t>w</a:t>
            </a:r>
            <a:r>
              <a:rPr b="0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: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5" name="Google Shape;314;p9"/>
          <p:cNvSpPr/>
          <p:nvPr/>
        </p:nvSpPr>
        <p:spPr>
          <a:xfrm>
            <a:off x="315720" y="1153800"/>
            <a:ext cx="5495040" cy="134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98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⎧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v-yes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= </a:t>
            </a:r>
            <a:r>
              <a:rPr b="0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min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(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w-yes    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,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w-no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+ </a:t>
            </a:r>
            <a:r>
              <a:rPr b="0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c</a:t>
            </a:r>
            <a:r>
              <a:rPr b="0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1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),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⎨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v-no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= </a:t>
            </a:r>
            <a:r>
              <a:rPr b="0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min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(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w-yes</a:t>
            </a:r>
            <a:r>
              <a:rPr b="0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 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+ </a:t>
            </a:r>
            <a:r>
              <a:rPr b="0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c</a:t>
            </a:r>
            <a:r>
              <a:rPr b="0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2</a:t>
            </a:r>
            <a:r>
              <a:rPr b="0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   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,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w-no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).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⎩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6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20530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78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Пример1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 (по два цикла в каждом из трёх левых листов). </a:t>
            </a:r>
            <a:r>
              <a:rPr b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Цены=1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. В вершине </a:t>
            </a:r>
            <a:r>
              <a:rPr b="1" i="1" lang="ru" sz="2000" spc="-1" strike="noStrike">
                <a:solidFill>
                  <a:srgbClr val="ff0000"/>
                </a:solidFill>
                <a:latin typeface="Arial"/>
                <a:ea typeface="Arial"/>
              </a:rPr>
              <a:t>u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: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20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yes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(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u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) = </a:t>
            </a:r>
            <a:r>
              <a:rPr b="0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0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,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20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no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(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u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) =</a:t>
            </a:r>
            <a:r>
              <a:rPr b="0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 2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 для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(1</a:t>
            </a:r>
            <a:r>
              <a:rPr b="0" lang="ru" sz="20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2</a:t>
            </a:r>
            <a:r>
              <a:rPr b="0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,2</a:t>
            </a:r>
            <a:r>
              <a:rPr b="0" lang="ru" sz="20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2</a:t>
            </a:r>
            <a:r>
              <a:rPr b="0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)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;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20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yes</a:t>
            </a:r>
            <a:r>
              <a:rPr b="0" lang="ru" sz="2000" spc="-1" strike="noStrike">
                <a:solidFill>
                  <a:srgbClr val="5e696c"/>
                </a:solidFill>
                <a:latin typeface="Playfair Display"/>
                <a:ea typeface="Playfair Display"/>
              </a:rPr>
              <a:t>(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u</a:t>
            </a:r>
            <a:r>
              <a:rPr b="0" lang="ru" sz="2000" spc="-1" strike="noStrike">
                <a:solidFill>
                  <a:srgbClr val="5e696c"/>
                </a:solidFill>
                <a:latin typeface="Playfair Display"/>
                <a:ea typeface="Playfair Display"/>
              </a:rPr>
              <a:t>)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= </a:t>
            </a:r>
            <a:r>
              <a:rPr b="0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1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,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20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no</a:t>
            </a:r>
            <a:r>
              <a:rPr b="0" lang="ru" sz="2000" spc="-1" strike="noStrike">
                <a:solidFill>
                  <a:srgbClr val="5e696c"/>
                </a:solidFill>
                <a:latin typeface="Playfair Display"/>
                <a:ea typeface="Playfair Display"/>
              </a:rPr>
              <a:t>(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u</a:t>
            </a:r>
            <a:r>
              <a:rPr b="0" lang="ru" sz="2000" spc="-1" strike="noStrike">
                <a:solidFill>
                  <a:srgbClr val="5e696c"/>
                </a:solidFill>
                <a:latin typeface="Playfair Display"/>
                <a:ea typeface="Playfair Display"/>
              </a:rPr>
              <a:t>)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= </a:t>
            </a:r>
            <a:r>
              <a:rPr b="0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1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 для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(3</a:t>
            </a:r>
            <a:r>
              <a:rPr b="0" i="1" lang="ru" sz="20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i</a:t>
            </a:r>
            <a:r>
              <a:rPr b="0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,1</a:t>
            </a:r>
            <a:r>
              <a:rPr b="0" lang="ru" sz="20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1</a:t>
            </a:r>
            <a:r>
              <a:rPr b="0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) и </a:t>
            </a:r>
            <a:r>
              <a:rPr b="0" i="1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p</a:t>
            </a:r>
            <a:r>
              <a:rPr b="0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 = (3</a:t>
            </a:r>
            <a:r>
              <a:rPr b="0" i="1" lang="ru" sz="20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i</a:t>
            </a:r>
            <a:r>
              <a:rPr b="0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,2</a:t>
            </a:r>
            <a:r>
              <a:rPr b="0" lang="ru" sz="20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1</a:t>
            </a:r>
            <a:r>
              <a:rPr b="0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)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, где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i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 любое;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20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yes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2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,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20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no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0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 для </a:t>
            </a:r>
            <a:r>
              <a:rPr b="0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других </a:t>
            </a:r>
            <a:r>
              <a:rPr b="0" i="1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p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. В вершине </a:t>
            </a:r>
            <a:r>
              <a:rPr b="1" i="1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r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: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20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yes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(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r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) = </a:t>
            </a:r>
            <a:r>
              <a:rPr b="0" lang="ru" sz="2000" spc="-1" strike="noStrike">
                <a:solidFill>
                  <a:srgbClr val="00b050"/>
                </a:solidFill>
                <a:latin typeface="Arial"/>
                <a:ea typeface="Arial"/>
              </a:rPr>
              <a:t>3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,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20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no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(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r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) = </a:t>
            </a:r>
            <a:r>
              <a:rPr b="0" lang="ru" sz="2000" spc="-1" strike="noStrike" u="sng">
                <a:solidFill>
                  <a:srgbClr val="00b050"/>
                </a:solidFill>
                <a:uFillTx/>
                <a:latin typeface="Arial"/>
                <a:ea typeface="Arial"/>
              </a:rPr>
              <a:t>2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 для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(1</a:t>
            </a:r>
            <a:r>
              <a:rPr b="0" lang="ru" sz="20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2</a:t>
            </a:r>
            <a:r>
              <a:rPr b="0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,2</a:t>
            </a:r>
            <a:r>
              <a:rPr b="0" lang="ru" sz="20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2</a:t>
            </a:r>
            <a:r>
              <a:rPr b="0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)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;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20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yes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2000" spc="-1" strike="noStrike">
                <a:solidFill>
                  <a:srgbClr val="00b050"/>
                </a:solidFill>
                <a:latin typeface="Arial"/>
                <a:ea typeface="Arial"/>
              </a:rPr>
              <a:t>3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,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20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no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2000" spc="-1" strike="noStrike">
                <a:solidFill>
                  <a:srgbClr val="00b050"/>
                </a:solidFill>
                <a:latin typeface="Arial"/>
                <a:ea typeface="Arial"/>
              </a:rPr>
              <a:t>2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 для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 = (</a:t>
            </a:r>
            <a:r>
              <a:rPr b="0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3</a:t>
            </a:r>
            <a:r>
              <a:rPr b="0" lang="ru" sz="20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2</a:t>
            </a:r>
            <a:r>
              <a:rPr b="0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,1</a:t>
            </a:r>
            <a:r>
              <a:rPr b="0" lang="ru" sz="20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1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) и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 = (3</a:t>
            </a:r>
            <a:r>
              <a:rPr b="0" lang="ru" sz="20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2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,2</a:t>
            </a:r>
            <a:r>
              <a:rPr b="0" lang="ru" sz="20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1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);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20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yes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2000" spc="-1" strike="noStrike" u="sng">
                <a:solidFill>
                  <a:srgbClr val="00b050"/>
                </a:solidFill>
                <a:uFillTx/>
                <a:latin typeface="Arial"/>
                <a:ea typeface="Arial"/>
              </a:rPr>
              <a:t>4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,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20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no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2000" spc="-1" strike="noStrike" u="sng">
                <a:solidFill>
                  <a:srgbClr val="00b050"/>
                </a:solidFill>
                <a:uFillTx/>
                <a:latin typeface="Arial"/>
                <a:ea typeface="Arial"/>
              </a:rPr>
              <a:t>1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 для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 = (</a:t>
            </a:r>
            <a:r>
              <a:rPr b="0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3</a:t>
            </a:r>
            <a:r>
              <a:rPr b="0" lang="ru" sz="20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1</a:t>
            </a:r>
            <a:r>
              <a:rPr b="0" lang="ru" sz="2000" spc="-1" strike="noStrike">
                <a:solidFill>
                  <a:srgbClr val="c00000"/>
                </a:solidFill>
                <a:latin typeface="Arial"/>
                <a:ea typeface="Arial"/>
              </a:rPr>
              <a:t>,1</a:t>
            </a:r>
            <a:r>
              <a:rPr b="0" lang="ru" sz="20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1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) и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 = (3</a:t>
            </a:r>
            <a:r>
              <a:rPr b="0" lang="ru" sz="20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1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,2</a:t>
            </a:r>
            <a:r>
              <a:rPr b="0" lang="ru" sz="20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1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);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20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yes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2000" spc="-1" strike="noStrike" u="sng">
                <a:solidFill>
                  <a:srgbClr val="5e696c"/>
                </a:solidFill>
                <a:uFillTx/>
                <a:latin typeface="Arial"/>
                <a:ea typeface="Arial"/>
              </a:rPr>
              <a:t>3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,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20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no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2000" spc="-1" strike="noStrike" u="sng">
                <a:solidFill>
                  <a:srgbClr val="5e696c"/>
                </a:solidFill>
                <a:uFillTx/>
                <a:latin typeface="Arial"/>
                <a:ea typeface="Arial"/>
              </a:rPr>
              <a:t>1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 для семи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 которые склеены в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r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-leaf но не в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u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-leaf, e.g. (</a:t>
            </a:r>
            <a:r>
              <a:rPr b="1" lang="ru" sz="2000" spc="-1" strike="noStrike">
                <a:solidFill>
                  <a:srgbClr val="00b050"/>
                </a:solidFill>
                <a:latin typeface="Arial"/>
                <a:ea typeface="Arial"/>
              </a:rPr>
              <a:t>1</a:t>
            </a:r>
            <a:r>
              <a:rPr b="1" lang="ru" sz="2000" spc="-1" strike="noStrike" baseline="-25000">
                <a:solidFill>
                  <a:srgbClr val="00b050"/>
                </a:solidFill>
                <a:latin typeface="Playfair Display"/>
                <a:ea typeface="Playfair Display"/>
              </a:rPr>
              <a:t>2</a:t>
            </a:r>
            <a:r>
              <a:rPr b="1" lang="ru" sz="2000" spc="-1" strike="noStrike">
                <a:solidFill>
                  <a:srgbClr val="00b050"/>
                </a:solidFill>
                <a:latin typeface="Arial"/>
                <a:ea typeface="Arial"/>
              </a:rPr>
              <a:t>,2</a:t>
            </a:r>
            <a:r>
              <a:rPr b="1" lang="ru" sz="2000" spc="-1" strike="noStrike" baseline="-25000">
                <a:solidFill>
                  <a:srgbClr val="00b050"/>
                </a:solidFill>
                <a:latin typeface="Playfair Display"/>
                <a:ea typeface="Playfair Display"/>
              </a:rPr>
              <a:t>1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);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20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yes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2000" spc="-1" strike="noStrike" u="sng">
                <a:solidFill>
                  <a:srgbClr val="5e696c"/>
                </a:solidFill>
                <a:uFillTx/>
                <a:latin typeface="Arial"/>
                <a:ea typeface="Arial"/>
              </a:rPr>
              <a:t>4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,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20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no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2000" spc="-1" strike="noStrike" u="sng">
                <a:solidFill>
                  <a:srgbClr val="5e696c"/>
                </a:solidFill>
                <a:uFillTx/>
                <a:latin typeface="Arial"/>
                <a:ea typeface="Arial"/>
              </a:rPr>
              <a:t>0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 для других 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, e.g. </a:t>
            </a:r>
            <a:r>
              <a:rPr b="0" lang="ru" sz="2000" spc="-1" strike="noStrike">
                <a:solidFill>
                  <a:srgbClr val="5e696c"/>
                </a:solidFill>
                <a:latin typeface="Playfair Display"/>
                <a:ea typeface="Playfair Display"/>
              </a:rPr>
              <a:t>(</a:t>
            </a:r>
            <a:r>
              <a:rPr b="1" lang="ru" sz="2000" spc="-1" strike="noStrike">
                <a:solidFill>
                  <a:srgbClr val="00b050"/>
                </a:solidFill>
                <a:latin typeface="Playfair Display"/>
                <a:ea typeface="Playfair Display"/>
              </a:rPr>
              <a:t>1</a:t>
            </a:r>
            <a:r>
              <a:rPr b="1" lang="ru" sz="2000" spc="-1" strike="noStrike" baseline="-25000">
                <a:solidFill>
                  <a:srgbClr val="00b050"/>
                </a:solidFill>
                <a:latin typeface="Playfair Display"/>
                <a:ea typeface="Playfair Display"/>
              </a:rPr>
              <a:t>2</a:t>
            </a:r>
            <a:r>
              <a:rPr b="1" lang="ru" sz="2000" spc="-1" strike="noStrike">
                <a:solidFill>
                  <a:srgbClr val="00b050"/>
                </a:solidFill>
                <a:latin typeface="Playfair Display"/>
                <a:ea typeface="Playfair Display"/>
              </a:rPr>
              <a:t>,2</a:t>
            </a:r>
            <a:r>
              <a:rPr b="1" lang="ru" sz="2000" spc="-1" strike="noStrike" baseline="-25000">
                <a:solidFill>
                  <a:srgbClr val="00b050"/>
                </a:solidFill>
                <a:latin typeface="Playfair Display"/>
                <a:ea typeface="Playfair Display"/>
              </a:rPr>
              <a:t>1</a:t>
            </a:r>
            <a:r>
              <a:rPr b="0" lang="ru" sz="2000" spc="-1" strike="noStrike">
                <a:solidFill>
                  <a:srgbClr val="5e696c"/>
                </a:solidFill>
                <a:latin typeface="Playfair Display"/>
                <a:ea typeface="Playfair Display"/>
              </a:rPr>
              <a:t>)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. В </a:t>
            </a:r>
            <a:r>
              <a:rPr b="1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M 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веса всех пар=рёбер </a:t>
            </a:r>
            <a:r>
              <a:rPr b="0" lang="ru" sz="2000" spc="-1" strike="noStrike">
                <a:solidFill>
                  <a:srgbClr val="5e696c"/>
                </a:solidFill>
                <a:latin typeface="Euclid Math Two"/>
                <a:ea typeface="Arial"/>
              </a:rPr>
              <a:t>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0, </a:t>
            </a:r>
            <a:r>
              <a:rPr b="1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1" i="1" lang="ru" sz="20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 r 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=</a:t>
            </a:r>
            <a:r>
              <a:rPr b="0" lang="ru" sz="2000" spc="-1" strike="noStrike">
                <a:solidFill>
                  <a:srgbClr val="5e696c"/>
                </a:solidFill>
                <a:latin typeface="Euclid Symbol"/>
                <a:ea typeface="Arial"/>
              </a:rPr>
              <a:t>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; по ссылкам получим структуры в </a:t>
            </a:r>
            <a:r>
              <a:rPr b="1" i="1" lang="ru" sz="2000" spc="-1" strike="noStrike">
                <a:solidFill>
                  <a:srgbClr val="ff0000"/>
                </a:solidFill>
                <a:latin typeface="Arial"/>
                <a:ea typeface="Arial"/>
              </a:rPr>
              <a:t>u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. Справа результат: цена расстановки =14.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47" name="Google Shape;320;p10" descr=""/>
          <p:cNvPicPr/>
          <p:nvPr/>
        </p:nvPicPr>
        <p:blipFill>
          <a:blip r:embed="rId1"/>
          <a:stretch/>
        </p:blipFill>
        <p:spPr>
          <a:xfrm>
            <a:off x="0" y="1980000"/>
            <a:ext cx="4041360" cy="3057480"/>
          </a:xfrm>
          <a:prstGeom prst="rect">
            <a:avLst/>
          </a:prstGeom>
          <a:ln w="0">
            <a:noFill/>
          </a:ln>
        </p:spPr>
      </p:pic>
      <p:pic>
        <p:nvPicPr>
          <p:cNvPr id="1648" name="Google Shape;321;p10" descr=""/>
          <p:cNvPicPr/>
          <p:nvPr/>
        </p:nvPicPr>
        <p:blipFill>
          <a:blip r:embed="rId2"/>
          <a:stretch/>
        </p:blipFill>
        <p:spPr>
          <a:xfrm>
            <a:off x="4537080" y="2160000"/>
            <a:ext cx="4549680" cy="2921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/>
          </p:nvPr>
        </p:nvSpPr>
        <p:spPr>
          <a:xfrm>
            <a:off x="2285640" y="515880"/>
            <a:ext cx="6858000" cy="3101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64000"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(1)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Выравниваем имена в листовых структурах=в листьях, для чего добавляем отсутствующие имена в виде петель. Тогда: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                                                                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                                                                 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; цена события «добавить </a:t>
            </a:r>
            <a:r>
              <a:rPr b="0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k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» = </a:t>
            </a:r>
            <a:r>
              <a:rPr b="1" i="1" lang="ru" sz="1800" spc="-1" strike="noStrike">
                <a:solidFill>
                  <a:srgbClr val="00b050"/>
                </a:solidFill>
                <a:latin typeface="Lato"/>
                <a:ea typeface="Lato"/>
              </a:rPr>
              <a:t>cut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,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                   </a:t>
            </a:r>
            <a:r>
              <a:rPr b="1" lang="ru" sz="2100" spc="-1" strike="noStrike">
                <a:solidFill>
                  <a:srgbClr val="5e696c"/>
                </a:solidFill>
                <a:latin typeface="Lato"/>
                <a:ea typeface="Lato"/>
              </a:rPr>
              <a:t></a:t>
            </a:r>
            <a:endParaRPr b="0" lang="ru-RU" sz="2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endParaRPr b="0" lang="ru-RU" sz="2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                       </a:t>
            </a:r>
            <a:r>
              <a:rPr b="1" lang="ru" sz="2100" spc="-1" strike="noStrike">
                <a:solidFill>
                  <a:srgbClr val="5e696c"/>
                </a:solidFill>
                <a:latin typeface="Lato"/>
                <a:ea typeface="Lato"/>
              </a:rPr>
              <a:t>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                                   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; цена события «удалить k» = </a:t>
            </a:r>
            <a:r>
              <a:rPr b="1" i="1" lang="ru" sz="1800" spc="-1" strike="noStrike">
                <a:solidFill>
                  <a:srgbClr val="00b050"/>
                </a:solidFill>
                <a:latin typeface="Lato"/>
                <a:ea typeface="Lato"/>
              </a:rPr>
              <a:t>join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,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также остаются операции   (не с петлей/изол. ребром) </a:t>
            </a:r>
            <a:r>
              <a:rPr b="1" i="1" lang="ru" sz="1800" spc="-1" strike="noStrike">
                <a:solidFill>
                  <a:srgbClr val="00b050"/>
                </a:solidFill>
                <a:latin typeface="Lato"/>
                <a:ea typeface="Lato"/>
              </a:rPr>
              <a:t>cut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и </a:t>
            </a:r>
            <a:r>
              <a:rPr b="1" i="1" lang="ru" sz="1800" spc="-1" strike="noStrike">
                <a:solidFill>
                  <a:srgbClr val="00b050"/>
                </a:solidFill>
                <a:latin typeface="Lato"/>
                <a:ea typeface="Lato"/>
              </a:rPr>
              <a:t>join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   с их исходными ценами.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Во внутренних вершинах разрешаем только имена=ребра, которые присутствуют хотя бы в одном листе.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11" name="Google Shape;94;p2"/>
          <p:cNvGrpSpPr/>
          <p:nvPr/>
        </p:nvGrpSpPr>
        <p:grpSpPr>
          <a:xfrm>
            <a:off x="266040" y="577440"/>
            <a:ext cx="1859760" cy="1397880"/>
            <a:chOff x="266040" y="577440"/>
            <a:chExt cx="1859760" cy="1397880"/>
          </a:xfrm>
        </p:grpSpPr>
        <p:sp>
          <p:nvSpPr>
            <p:cNvPr id="112" name="Google Shape;95;p2"/>
            <p:cNvSpPr/>
            <p:nvPr/>
          </p:nvSpPr>
          <p:spPr>
            <a:xfrm>
              <a:off x="1141920" y="577440"/>
              <a:ext cx="311040" cy="39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ru" sz="1400" spc="-1" strike="noStrike">
                  <a:solidFill>
                    <a:srgbClr val="000000"/>
                  </a:solidFill>
                  <a:latin typeface="Lato"/>
                  <a:ea typeface="Lato"/>
                </a:rPr>
                <a:t>r</a:t>
              </a:r>
              <a:endParaRPr b="0" lang="ru-RU" sz="1400" spc="-1" strike="noStrike">
                <a:latin typeface="Arial"/>
              </a:endParaRPr>
            </a:p>
          </p:txBody>
        </p:sp>
        <p:sp>
          <p:nvSpPr>
            <p:cNvPr id="113" name="Google Shape;96;p2"/>
            <p:cNvSpPr/>
            <p:nvPr/>
          </p:nvSpPr>
          <p:spPr>
            <a:xfrm>
              <a:off x="1814400" y="1026000"/>
              <a:ext cx="311040" cy="39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ru" sz="1400" spc="-1" strike="noStrike">
                  <a:solidFill>
                    <a:srgbClr val="000000"/>
                  </a:solidFill>
                  <a:latin typeface="Lato"/>
                  <a:ea typeface="Lato"/>
                </a:rPr>
                <a:t>v</a:t>
              </a:r>
              <a:endParaRPr b="0" lang="ru-RU" sz="1400" spc="-1" strike="noStrike">
                <a:latin typeface="Arial"/>
              </a:endParaRPr>
            </a:p>
          </p:txBody>
        </p:sp>
        <p:grpSp>
          <p:nvGrpSpPr>
            <p:cNvPr id="114" name="Google Shape;97;p2"/>
            <p:cNvGrpSpPr/>
            <p:nvPr/>
          </p:nvGrpSpPr>
          <p:grpSpPr>
            <a:xfrm>
              <a:off x="266040" y="884160"/>
              <a:ext cx="1859760" cy="1091160"/>
              <a:chOff x="266040" y="884160"/>
              <a:chExt cx="1859760" cy="1091160"/>
            </a:xfrm>
          </p:grpSpPr>
          <p:sp>
            <p:nvSpPr>
              <p:cNvPr id="115" name="Google Shape;98;p2"/>
              <p:cNvSpPr/>
              <p:nvPr/>
            </p:nvSpPr>
            <p:spPr>
              <a:xfrm flipH="1">
                <a:off x="1114560" y="884160"/>
                <a:ext cx="292680" cy="10911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50">
                <a:solidFill>
                  <a:srgbClr val="5e696c"/>
                </a:solidFill>
                <a:round/>
                <a:tailEnd len="med" type="stealth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6" name="Google Shape;99;p2"/>
              <p:cNvSpPr/>
              <p:nvPr/>
            </p:nvSpPr>
            <p:spPr>
              <a:xfrm flipH="1">
                <a:off x="659520" y="899280"/>
                <a:ext cx="747720" cy="106092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50">
                <a:solidFill>
                  <a:srgbClr val="5e696c"/>
                </a:solidFill>
                <a:round/>
                <a:tailEnd len="med" type="stealth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7" name="Google Shape;100;p2"/>
              <p:cNvSpPr/>
              <p:nvPr/>
            </p:nvSpPr>
            <p:spPr>
              <a:xfrm flipH="1">
                <a:off x="265680" y="884160"/>
                <a:ext cx="1141560" cy="10407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50">
                <a:solidFill>
                  <a:srgbClr val="5e696c"/>
                </a:solidFill>
                <a:round/>
                <a:tailEnd len="med" type="stealth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8" name="Google Shape;101;p2"/>
              <p:cNvSpPr/>
              <p:nvPr/>
            </p:nvSpPr>
            <p:spPr>
              <a:xfrm>
                <a:off x="1408320" y="884160"/>
                <a:ext cx="434160" cy="4647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50">
                <a:solidFill>
                  <a:srgbClr val="5e696c"/>
                </a:solidFill>
                <a:round/>
                <a:tailEnd len="med" type="stealth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9" name="Google Shape;102;p2"/>
              <p:cNvSpPr/>
              <p:nvPr/>
            </p:nvSpPr>
            <p:spPr>
              <a:xfrm>
                <a:off x="1842840" y="1349280"/>
                <a:ext cx="282960" cy="62604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50">
                <a:solidFill>
                  <a:srgbClr val="5e696c"/>
                </a:solidFill>
                <a:round/>
                <a:tailEnd len="med" type="stealth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0" name="Google Shape;103;p2"/>
              <p:cNvSpPr/>
              <p:nvPr/>
            </p:nvSpPr>
            <p:spPr>
              <a:xfrm flipH="1">
                <a:off x="1630440" y="1349280"/>
                <a:ext cx="211680" cy="61632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50">
                <a:solidFill>
                  <a:srgbClr val="5e696c"/>
                </a:solidFill>
                <a:round/>
                <a:tailEnd len="med" type="stealth" w="med"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21" name="Google Shape;104;p2"/>
            <p:cNvSpPr/>
            <p:nvPr/>
          </p:nvSpPr>
          <p:spPr>
            <a:xfrm>
              <a:off x="1372680" y="874440"/>
              <a:ext cx="80640" cy="70560"/>
            </a:xfrm>
            <a:prstGeom prst="ellipse">
              <a:avLst/>
            </a:prstGeom>
            <a:solidFill>
              <a:schemeClr val="dk2"/>
            </a:solidFill>
            <a:ln w="9525">
              <a:solidFill>
                <a:srgbClr val="5e696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22" name="Google Shape;105;p2"/>
          <p:cNvSpPr/>
          <p:nvPr/>
        </p:nvSpPr>
        <p:spPr>
          <a:xfrm>
            <a:off x="0" y="23400"/>
            <a:ext cx="9143640" cy="79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2000" spc="-1" strike="noStrike">
                <a:solidFill>
                  <a:srgbClr val="5e696c"/>
                </a:solidFill>
                <a:latin typeface="Lato"/>
                <a:ea typeface="Lato"/>
              </a:rPr>
              <a:t>Дано любое </a:t>
            </a:r>
            <a:r>
              <a:rPr b="1" lang="ru" sz="2000" spc="-1" strike="noStrike">
                <a:solidFill>
                  <a:srgbClr val="5e696c"/>
                </a:solidFill>
                <a:latin typeface="Lato"/>
                <a:ea typeface="Lato"/>
              </a:rPr>
              <a:t>дерево</a:t>
            </a:r>
            <a:r>
              <a:rPr b="0" lang="ru" sz="2000" spc="-1" strike="noStrike">
                <a:solidFill>
                  <a:srgbClr val="5e696c"/>
                </a:solidFill>
                <a:latin typeface="Lato"/>
                <a:ea typeface="Lato"/>
              </a:rPr>
              <a:t>, в его листьях даны </a:t>
            </a:r>
            <a:r>
              <a:rPr b="1" lang="ru" sz="2000" spc="-1" strike="noStrike">
                <a:solidFill>
                  <a:srgbClr val="5e696c"/>
                </a:solidFill>
                <a:latin typeface="Lato"/>
                <a:ea typeface="Lato"/>
              </a:rPr>
              <a:t>структуры</a:t>
            </a:r>
            <a:r>
              <a:rPr b="0" lang="ru" sz="2000" spc="-1" strike="noStrike">
                <a:solidFill>
                  <a:srgbClr val="5e696c"/>
                </a:solidFill>
                <a:latin typeface="Lato"/>
                <a:ea typeface="Lato"/>
              </a:rPr>
              <a:t> без петель. </a:t>
            </a:r>
            <a:r>
              <a:rPr b="1" lang="ru" sz="2000" spc="-1" strike="noStrike">
                <a:solidFill>
                  <a:srgbClr val="000000"/>
                </a:solidFill>
                <a:latin typeface="Arial"/>
                <a:ea typeface="Arial"/>
              </a:rPr>
              <a:t>Алгоритм</a:t>
            </a:r>
            <a:r>
              <a:rPr b="0" lang="ru" sz="2000" spc="-1" strike="noStrike">
                <a:solidFill>
                  <a:srgbClr val="000000"/>
                </a:solidFill>
                <a:latin typeface="Arial"/>
                <a:ea typeface="Arial"/>
              </a:rPr>
              <a:t>: </a:t>
            </a:r>
            <a:endParaRPr b="0" lang="ru-RU" sz="2000" spc="-1" strike="noStrike">
              <a:latin typeface="Arial"/>
            </a:endParaRPr>
          </a:p>
        </p:txBody>
      </p:sp>
      <p:grpSp>
        <p:nvGrpSpPr>
          <p:cNvPr id="123" name="Google Shape;106;p2"/>
          <p:cNvGrpSpPr/>
          <p:nvPr/>
        </p:nvGrpSpPr>
        <p:grpSpPr>
          <a:xfrm>
            <a:off x="3685680" y="1471680"/>
            <a:ext cx="559800" cy="914400"/>
            <a:chOff x="3685680" y="1471680"/>
            <a:chExt cx="559800" cy="914400"/>
          </a:xfrm>
        </p:grpSpPr>
        <p:grpSp>
          <p:nvGrpSpPr>
            <p:cNvPr id="124" name="Google Shape;107;p2"/>
            <p:cNvGrpSpPr/>
            <p:nvPr/>
          </p:nvGrpSpPr>
          <p:grpSpPr>
            <a:xfrm>
              <a:off x="3685680" y="1471680"/>
              <a:ext cx="484920" cy="914400"/>
              <a:chOff x="3685680" y="1471680"/>
              <a:chExt cx="484920" cy="914400"/>
            </a:xfrm>
          </p:grpSpPr>
          <p:sp>
            <p:nvSpPr>
              <p:cNvPr id="125" name="Google Shape;108;p2"/>
              <p:cNvSpPr/>
              <p:nvPr/>
            </p:nvSpPr>
            <p:spPr>
              <a:xfrm rot="8102400">
                <a:off x="3754440" y="1725480"/>
                <a:ext cx="347040" cy="338760"/>
              </a:xfrm>
              <a:prstGeom prst="teardrop">
                <a:avLst>
                  <a:gd name="adj" fmla="val 87031"/>
                </a:avLst>
              </a:prstGeom>
              <a:solidFill>
                <a:schemeClr val="lt1"/>
              </a:solidFill>
              <a:ln w="19050">
                <a:solidFill>
                  <a:srgbClr val="5e696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6" name="Google Shape;109;p2"/>
              <p:cNvSpPr/>
              <p:nvPr/>
            </p:nvSpPr>
            <p:spPr>
              <a:xfrm>
                <a:off x="3756960" y="1471680"/>
                <a:ext cx="181800" cy="914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91440" bIns="9144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ru" sz="4800" spc="-1" strike="noStrike">
                    <a:solidFill>
                      <a:srgbClr val="5e696c"/>
                    </a:solidFill>
                    <a:latin typeface="Lato"/>
                    <a:ea typeface="Lato"/>
                  </a:rPr>
                  <a:t>.</a:t>
                </a:r>
                <a:endParaRPr b="0" lang="ru-RU" sz="4800" spc="-1" strike="noStrike">
                  <a:latin typeface="Arial"/>
                </a:endParaRPr>
              </a:p>
            </p:txBody>
          </p:sp>
        </p:grpSp>
        <p:sp>
          <p:nvSpPr>
            <p:cNvPr id="127" name="Google Shape;110;p2"/>
            <p:cNvSpPr/>
            <p:nvPr/>
          </p:nvSpPr>
          <p:spPr>
            <a:xfrm>
              <a:off x="4069800" y="1733040"/>
              <a:ext cx="175680" cy="39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ru" sz="1400" spc="-1" strike="noStrike">
                  <a:solidFill>
                    <a:srgbClr val="5e696c"/>
                  </a:solidFill>
                  <a:latin typeface="Lato"/>
                  <a:ea typeface="Lato"/>
                </a:rPr>
                <a:t>k</a:t>
              </a:r>
              <a:endParaRPr b="0" lang="ru-RU" sz="1400" spc="-1" strike="noStrike">
                <a:latin typeface="Arial"/>
              </a:endParaRPr>
            </a:p>
          </p:txBody>
        </p:sp>
      </p:grpSp>
      <p:grpSp>
        <p:nvGrpSpPr>
          <p:cNvPr id="128" name="Google Shape;111;p2"/>
          <p:cNvGrpSpPr/>
          <p:nvPr/>
        </p:nvGrpSpPr>
        <p:grpSpPr>
          <a:xfrm>
            <a:off x="2452320" y="1765800"/>
            <a:ext cx="636120" cy="396360"/>
            <a:chOff x="2452320" y="1765800"/>
            <a:chExt cx="636120" cy="396360"/>
          </a:xfrm>
        </p:grpSpPr>
        <p:sp>
          <p:nvSpPr>
            <p:cNvPr id="129" name="Google Shape;112;p2"/>
            <p:cNvSpPr/>
            <p:nvPr/>
          </p:nvSpPr>
          <p:spPr>
            <a:xfrm>
              <a:off x="2452320" y="2089080"/>
              <a:ext cx="6361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5e696c"/>
              </a:solidFill>
              <a:round/>
              <a:headEnd len="med" type="oval" w="med"/>
              <a:tailEnd len="med" type="oval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0" name="Google Shape;113;p2"/>
            <p:cNvSpPr/>
            <p:nvPr/>
          </p:nvSpPr>
          <p:spPr>
            <a:xfrm>
              <a:off x="2619000" y="1765800"/>
              <a:ext cx="181440" cy="39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ru" sz="1400" spc="-1" strike="noStrike">
                  <a:solidFill>
                    <a:srgbClr val="5e696c"/>
                  </a:solidFill>
                  <a:latin typeface="Lato"/>
                  <a:ea typeface="Lato"/>
                </a:rPr>
                <a:t>k</a:t>
              </a:r>
              <a:endParaRPr b="0" lang="ru-RU" sz="1400" spc="-1" strike="noStrike">
                <a:latin typeface="Arial"/>
              </a:endParaRPr>
            </a:p>
          </p:txBody>
        </p:sp>
      </p:grpSp>
      <p:grpSp>
        <p:nvGrpSpPr>
          <p:cNvPr id="131" name="Google Shape;114;p2"/>
          <p:cNvGrpSpPr/>
          <p:nvPr/>
        </p:nvGrpSpPr>
        <p:grpSpPr>
          <a:xfrm>
            <a:off x="2421720" y="1030680"/>
            <a:ext cx="559800" cy="914400"/>
            <a:chOff x="2421720" y="1030680"/>
            <a:chExt cx="559800" cy="914400"/>
          </a:xfrm>
        </p:grpSpPr>
        <p:grpSp>
          <p:nvGrpSpPr>
            <p:cNvPr id="132" name="Google Shape;115;p2"/>
            <p:cNvGrpSpPr/>
            <p:nvPr/>
          </p:nvGrpSpPr>
          <p:grpSpPr>
            <a:xfrm>
              <a:off x="2421720" y="1030680"/>
              <a:ext cx="484920" cy="914400"/>
              <a:chOff x="2421720" y="1030680"/>
              <a:chExt cx="484920" cy="914400"/>
            </a:xfrm>
          </p:grpSpPr>
          <p:sp>
            <p:nvSpPr>
              <p:cNvPr id="133" name="Google Shape;116;p2"/>
              <p:cNvSpPr/>
              <p:nvPr/>
            </p:nvSpPr>
            <p:spPr>
              <a:xfrm rot="8102400">
                <a:off x="2490480" y="1284840"/>
                <a:ext cx="347040" cy="338760"/>
              </a:xfrm>
              <a:prstGeom prst="teardrop">
                <a:avLst>
                  <a:gd name="adj" fmla="val 87031"/>
                </a:avLst>
              </a:prstGeom>
              <a:solidFill>
                <a:schemeClr val="lt1"/>
              </a:solidFill>
              <a:ln w="19050">
                <a:solidFill>
                  <a:srgbClr val="5e696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4" name="Google Shape;117;p2"/>
              <p:cNvSpPr/>
              <p:nvPr/>
            </p:nvSpPr>
            <p:spPr>
              <a:xfrm>
                <a:off x="2493000" y="1030680"/>
                <a:ext cx="181800" cy="914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91440" bIns="9144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ru" sz="4800" spc="-1" strike="noStrike">
                    <a:solidFill>
                      <a:srgbClr val="5e696c"/>
                    </a:solidFill>
                    <a:latin typeface="Lato"/>
                    <a:ea typeface="Lato"/>
                  </a:rPr>
                  <a:t>.</a:t>
                </a:r>
                <a:endParaRPr b="0" lang="ru-RU" sz="4800" spc="-1" strike="noStrike">
                  <a:latin typeface="Arial"/>
                </a:endParaRPr>
              </a:p>
            </p:txBody>
          </p:sp>
        </p:grpSp>
        <p:sp>
          <p:nvSpPr>
            <p:cNvPr id="135" name="Google Shape;118;p2"/>
            <p:cNvSpPr/>
            <p:nvPr/>
          </p:nvSpPr>
          <p:spPr>
            <a:xfrm>
              <a:off x="2805840" y="1292400"/>
              <a:ext cx="175680" cy="39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ru" sz="1400" spc="-1" strike="noStrike">
                  <a:solidFill>
                    <a:srgbClr val="5e696c"/>
                  </a:solidFill>
                  <a:latin typeface="Lato"/>
                  <a:ea typeface="Lato"/>
                </a:rPr>
                <a:t>k</a:t>
              </a:r>
              <a:endParaRPr b="0" lang="ru-RU" sz="1400" spc="-1" strike="noStrike">
                <a:latin typeface="Arial"/>
              </a:endParaRPr>
            </a:p>
          </p:txBody>
        </p:sp>
      </p:grpSp>
      <p:grpSp>
        <p:nvGrpSpPr>
          <p:cNvPr id="136" name="Google Shape;119;p2"/>
          <p:cNvGrpSpPr/>
          <p:nvPr/>
        </p:nvGrpSpPr>
        <p:grpSpPr>
          <a:xfrm>
            <a:off x="3609000" y="1092240"/>
            <a:ext cx="636120" cy="396360"/>
            <a:chOff x="3609000" y="1092240"/>
            <a:chExt cx="636120" cy="396360"/>
          </a:xfrm>
        </p:grpSpPr>
        <p:sp>
          <p:nvSpPr>
            <p:cNvPr id="137" name="Google Shape;120;p2"/>
            <p:cNvSpPr/>
            <p:nvPr/>
          </p:nvSpPr>
          <p:spPr>
            <a:xfrm>
              <a:off x="3609000" y="1415520"/>
              <a:ext cx="6361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5e696c"/>
              </a:solidFill>
              <a:round/>
              <a:headEnd len="med" type="oval" w="med"/>
              <a:tailEnd len="med" type="oval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8" name="Google Shape;121;p2"/>
            <p:cNvSpPr/>
            <p:nvPr/>
          </p:nvSpPr>
          <p:spPr>
            <a:xfrm>
              <a:off x="3775680" y="1092240"/>
              <a:ext cx="181440" cy="39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ru" sz="1400" spc="-1" strike="noStrike">
                  <a:solidFill>
                    <a:srgbClr val="5e696c"/>
                  </a:solidFill>
                  <a:latin typeface="Lato"/>
                  <a:ea typeface="Lato"/>
                </a:rPr>
                <a:t>k</a:t>
              </a:r>
              <a:endParaRPr b="0" lang="ru-RU" sz="1400" spc="-1" strike="noStrike">
                <a:latin typeface="Arial"/>
              </a:endParaRPr>
            </a:p>
          </p:txBody>
        </p:sp>
      </p:grpSp>
      <p:sp>
        <p:nvSpPr>
          <p:cNvPr id="139" name="Google Shape;122;p2"/>
          <p:cNvSpPr/>
          <p:nvPr/>
        </p:nvSpPr>
        <p:spPr>
          <a:xfrm>
            <a:off x="0" y="3536640"/>
            <a:ext cx="9143640" cy="214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-- </a:t>
            </a:r>
            <a:r>
              <a:rPr b="0" lang="ru" sz="1800" spc="-1" strike="noStrike">
                <a:solidFill>
                  <a:srgbClr val="ff0000"/>
                </a:solidFill>
                <a:latin typeface="Lato"/>
                <a:ea typeface="Lato"/>
              </a:rPr>
              <a:t>пара </a:t>
            </a:r>
            <a:r>
              <a:rPr b="0" i="1" lang="ru" sz="1800" spc="-1" strike="noStrike">
                <a:solidFill>
                  <a:srgbClr val="ff0000"/>
                </a:solidFill>
                <a:latin typeface="Lato"/>
                <a:ea typeface="Lato"/>
              </a:rPr>
              <a:t>краёв рёбер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в листе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v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</a:t>
            </a:r>
            <a:r>
              <a:rPr b="1" lang="ru" sz="1800" spc="-1" strike="noStrike">
                <a:solidFill>
                  <a:srgbClr val="00b050"/>
                </a:solidFill>
                <a:latin typeface="Lato"/>
                <a:ea typeface="Lato"/>
              </a:rPr>
              <a:t>=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в листовой структуре </a:t>
            </a:r>
            <a:r>
              <a:rPr b="1" i="1" lang="ru" sz="18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b="1" i="1" lang="ru" sz="1800" spc="-1" strike="noStrike" baseline="-25000">
                <a:solidFill>
                  <a:srgbClr val="000000"/>
                </a:solidFill>
                <a:latin typeface="Arial"/>
                <a:ea typeface="Arial"/>
              </a:rPr>
              <a:t>v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, т.е. 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-- пара вершин в мн-е (= полном без петель графе)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М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 из </a:t>
            </a:r>
            <a:r>
              <a:rPr b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всех </a:t>
            </a:r>
            <a:r>
              <a:rPr b="1" i="1" lang="ru" sz="1800" spc="-1" strike="noStrike">
                <a:solidFill>
                  <a:srgbClr val="ff0000"/>
                </a:solidFill>
                <a:latin typeface="Lato"/>
                <a:ea typeface="Lato"/>
              </a:rPr>
              <a:t>краёв рёбер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в любом листе=любой вершине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Между </a:t>
            </a:r>
            <a:r>
              <a:rPr b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структурами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</a:t>
            </a:r>
            <a:r>
              <a:rPr b="1" i="1" lang="ru" sz="1800" spc="-1" strike="noStrike">
                <a:solidFill>
                  <a:srgbClr val="00b050"/>
                </a:solidFill>
                <a:latin typeface="Arial"/>
                <a:ea typeface="Arial"/>
              </a:rPr>
              <a:t>a</a:t>
            </a:r>
            <a:r>
              <a:rPr b="1" i="1" lang="ru" sz="1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и </a:t>
            </a:r>
            <a:r>
              <a:rPr b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паросочетаниями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Р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 в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М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 имеется биекция по правилу: склейка вершин в </a:t>
            </a:r>
            <a:r>
              <a:rPr b="1" i="1" lang="ru" sz="1800" spc="-1" strike="noStrike">
                <a:solidFill>
                  <a:srgbClr val="00b050"/>
                </a:solidFill>
                <a:latin typeface="Arial"/>
                <a:ea typeface="Arial"/>
              </a:rPr>
              <a:t>a</a:t>
            </a:r>
            <a:r>
              <a:rPr b="1" i="1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 </a:t>
            </a:r>
            <a:r>
              <a:rPr b="0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соответствует ребру в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М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 между краями этого ребра.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40" name="Google Shape;123;p2"/>
          <p:cNvSpPr/>
          <p:nvPr/>
        </p:nvSpPr>
        <p:spPr>
          <a:xfrm>
            <a:off x="0" y="2165760"/>
            <a:ext cx="2314080" cy="73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400" spc="-1" strike="noStrike">
                <a:solidFill>
                  <a:srgbClr val="000000"/>
                </a:solidFill>
                <a:latin typeface="Arial"/>
                <a:ea typeface="Arial"/>
              </a:rPr>
              <a:t>Любое дерево, напр-р, такое: оно называется 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400" spc="-1" strike="noStrike">
                <a:solidFill>
                  <a:srgbClr val="000000"/>
                </a:solidFill>
                <a:latin typeface="Arial"/>
                <a:ea typeface="Arial"/>
              </a:rPr>
              <a:t>2-star дерево.</a:t>
            </a:r>
            <a:endParaRPr b="0" lang="ru-RU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9" name="Google Shape;147;p15"/>
          <p:cNvSpPr/>
          <p:nvPr/>
        </p:nvSpPr>
        <p:spPr>
          <a:xfrm>
            <a:off x="3917520" y="18000"/>
            <a:ext cx="2927520" cy="196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98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⎧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v-yes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= </a:t>
            </a:r>
            <a:r>
              <a:rPr b="0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min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(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w-yes  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,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98000"/>
              </a:lnSpc>
              <a:tabLst>
                <a:tab algn="l" pos="0"/>
              </a:tabLst>
            </a:pPr>
            <a:r>
              <a:rPr b="1" i="1" lang="en-US" sz="1800" spc="-1" strike="noStrike">
                <a:solidFill>
                  <a:srgbClr val="5e696c"/>
                </a:solidFill>
                <a:latin typeface="Lato"/>
                <a:ea typeface="Lato"/>
              </a:rPr>
              <a:t>                      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w-no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</a:t>
            </a:r>
            <a:r>
              <a:rPr b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+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</a:t>
            </a:r>
            <a:r>
              <a:rPr b="0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c</a:t>
            </a:r>
            <a:r>
              <a:rPr b="0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1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),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⎨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v-no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= </a:t>
            </a:r>
            <a:r>
              <a:rPr b="0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min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(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w-yes</a:t>
            </a:r>
            <a:r>
              <a:rPr b="0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 </a:t>
            </a:r>
            <a:r>
              <a:rPr b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+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en-US" sz="1800" spc="-1" strike="noStrike">
                <a:solidFill>
                  <a:srgbClr val="5e696c"/>
                </a:solidFill>
                <a:latin typeface="Lato"/>
                <a:ea typeface="Lato"/>
              </a:rPr>
              <a:t>                        </a:t>
            </a:r>
            <a:r>
              <a:rPr b="0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c</a:t>
            </a:r>
            <a:r>
              <a:rPr b="0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2</a:t>
            </a:r>
            <a:r>
              <a:rPr b="0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 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, </a:t>
            </a:r>
            <a:r>
              <a:rPr b="1" i="1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8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w-no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)</a:t>
            </a:r>
            <a:r>
              <a:rPr b="0" lang="en-US" sz="1800" spc="-1" strike="noStrike">
                <a:solidFill>
                  <a:srgbClr val="5e696c"/>
                </a:solidFill>
                <a:latin typeface="Lato"/>
                <a:ea typeface="Lato"/>
              </a:rPr>
              <a:t>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⎩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650" name="Прямоугольник 11"/>
          <p:cNvSpPr/>
          <p:nvPr/>
        </p:nvSpPr>
        <p:spPr>
          <a:xfrm>
            <a:off x="4125240" y="1726920"/>
            <a:ext cx="1626840" cy="40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i="1" lang="ru" sz="1800" spc="-1" strike="noStrike">
                <a:solidFill>
                  <a:srgbClr val="5e696c"/>
                </a:solidFill>
                <a:latin typeface="Arial"/>
                <a:ea typeface="Lato"/>
              </a:rPr>
              <a:t>c</a:t>
            </a:r>
            <a:r>
              <a:rPr b="0" i="1" lang="ru" sz="1800" spc="-1" strike="noStrike" baseline="-25000">
                <a:solidFill>
                  <a:srgbClr val="5e696c"/>
                </a:solidFill>
                <a:latin typeface="Arial"/>
                <a:ea typeface="Lato"/>
              </a:rPr>
              <a:t>1</a:t>
            </a:r>
            <a:r>
              <a:rPr b="0" lang="ru" sz="1800" spc="-1" strike="noStrike">
                <a:solidFill>
                  <a:srgbClr val="5e696c"/>
                </a:solidFill>
                <a:latin typeface="Arial"/>
                <a:ea typeface="Lato"/>
              </a:rPr>
              <a:t> =</a:t>
            </a:r>
            <a:r>
              <a:rPr b="0" lang="en-US" sz="1800" spc="-1" strike="noStrike">
                <a:solidFill>
                  <a:srgbClr val="5e696c"/>
                </a:solidFill>
                <a:latin typeface="Arial"/>
                <a:ea typeface="Lato"/>
              </a:rPr>
              <a:t> </a:t>
            </a:r>
            <a:r>
              <a:rPr b="0" i="1" lang="ru" sz="1800" spc="-1" strike="noStrike">
                <a:solidFill>
                  <a:srgbClr val="5e696c"/>
                </a:solidFill>
                <a:latin typeface="Arial"/>
                <a:ea typeface="Lato"/>
              </a:rPr>
              <a:t>c</a:t>
            </a:r>
            <a:r>
              <a:rPr b="0" i="1" lang="en-US" sz="1800" spc="-1" strike="noStrike" baseline="-25000">
                <a:solidFill>
                  <a:srgbClr val="5e696c"/>
                </a:solidFill>
                <a:latin typeface="Arial"/>
                <a:ea typeface="Lato"/>
              </a:rPr>
              <a:t>2</a:t>
            </a:r>
            <a:r>
              <a:rPr b="0" lang="ru" sz="1800" spc="-1" strike="noStrike">
                <a:solidFill>
                  <a:srgbClr val="5e696c"/>
                </a:solidFill>
                <a:latin typeface="Arial"/>
                <a:ea typeface="Lato"/>
              </a:rPr>
              <a:t> =</a:t>
            </a:r>
            <a:r>
              <a:rPr b="0" lang="en-US" sz="1800" spc="-1" strike="noStrike">
                <a:solidFill>
                  <a:srgbClr val="5e696c"/>
                </a:solidFill>
                <a:latin typeface="Arial"/>
                <a:ea typeface="Lato"/>
              </a:rPr>
              <a:t> 1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1651" name="Рисунок 12" descr=""/>
          <p:cNvPicPr/>
          <p:nvPr/>
        </p:nvPicPr>
        <p:blipFill>
          <a:blip r:embed="rId1"/>
          <a:stretch/>
        </p:blipFill>
        <p:spPr>
          <a:xfrm>
            <a:off x="6023520" y="9360"/>
            <a:ext cx="3228480" cy="2335320"/>
          </a:xfrm>
          <a:prstGeom prst="rect">
            <a:avLst/>
          </a:prstGeom>
          <a:ln w="0">
            <a:noFill/>
          </a:ln>
        </p:spPr>
      </p:pic>
      <p:pic>
        <p:nvPicPr>
          <p:cNvPr id="1652" name="Рисунок 10" descr=""/>
          <p:cNvPicPr/>
          <p:nvPr/>
        </p:nvPicPr>
        <p:blipFill>
          <a:blip r:embed="rId2"/>
          <a:stretch/>
        </p:blipFill>
        <p:spPr>
          <a:xfrm>
            <a:off x="5628960" y="2475720"/>
            <a:ext cx="3403080" cy="2473560"/>
          </a:xfrm>
          <a:prstGeom prst="rect">
            <a:avLst/>
          </a:prstGeom>
          <a:ln w="0">
            <a:noFill/>
          </a:ln>
        </p:spPr>
      </p:pic>
      <p:pic>
        <p:nvPicPr>
          <p:cNvPr id="1653" name="Рисунок 1" descr=""/>
          <p:cNvPicPr/>
          <p:nvPr/>
        </p:nvPicPr>
        <p:blipFill>
          <a:blip r:embed="rId3"/>
          <a:stretch/>
        </p:blipFill>
        <p:spPr>
          <a:xfrm>
            <a:off x="0" y="192240"/>
            <a:ext cx="3981600" cy="846720"/>
          </a:xfrm>
          <a:prstGeom prst="rect">
            <a:avLst/>
          </a:prstGeom>
          <a:ln w="0">
            <a:noFill/>
          </a:ln>
        </p:spPr>
      </p:pic>
      <p:pic>
        <p:nvPicPr>
          <p:cNvPr id="1654" name="Рисунок 2" descr=""/>
          <p:cNvPicPr/>
          <p:nvPr/>
        </p:nvPicPr>
        <p:blipFill>
          <a:blip r:embed="rId4"/>
          <a:stretch/>
        </p:blipFill>
        <p:spPr>
          <a:xfrm>
            <a:off x="27000" y="1090800"/>
            <a:ext cx="3927240" cy="851400"/>
          </a:xfrm>
          <a:prstGeom prst="rect">
            <a:avLst/>
          </a:prstGeom>
          <a:ln w="0">
            <a:noFill/>
          </a:ln>
        </p:spPr>
      </p:pic>
      <p:pic>
        <p:nvPicPr>
          <p:cNvPr id="1655" name="Рисунок 13" descr=""/>
          <p:cNvPicPr/>
          <p:nvPr/>
        </p:nvPicPr>
        <p:blipFill>
          <a:blip r:embed="rId5"/>
          <a:stretch/>
        </p:blipFill>
        <p:spPr>
          <a:xfrm>
            <a:off x="19080" y="1907640"/>
            <a:ext cx="3954240" cy="929160"/>
          </a:xfrm>
          <a:prstGeom prst="rect">
            <a:avLst/>
          </a:prstGeom>
          <a:ln w="0">
            <a:noFill/>
          </a:ln>
        </p:spPr>
      </p:pic>
      <p:pic>
        <p:nvPicPr>
          <p:cNvPr id="1656" name="Рисунок 14" descr=""/>
          <p:cNvPicPr/>
          <p:nvPr/>
        </p:nvPicPr>
        <p:blipFill>
          <a:blip r:embed="rId6"/>
          <a:stretch/>
        </p:blipFill>
        <p:spPr>
          <a:xfrm>
            <a:off x="27000" y="2837160"/>
            <a:ext cx="3954240" cy="964800"/>
          </a:xfrm>
          <a:prstGeom prst="rect">
            <a:avLst/>
          </a:prstGeom>
          <a:ln w="0">
            <a:noFill/>
          </a:ln>
        </p:spPr>
      </p:pic>
      <p:pic>
        <p:nvPicPr>
          <p:cNvPr id="1657" name="Рисунок 15" descr=""/>
          <p:cNvPicPr/>
          <p:nvPr/>
        </p:nvPicPr>
        <p:blipFill>
          <a:blip r:embed="rId7"/>
          <a:stretch/>
        </p:blipFill>
        <p:spPr>
          <a:xfrm>
            <a:off x="0" y="3820320"/>
            <a:ext cx="3981600" cy="1056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20530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</a:pPr>
            <a:r>
              <a:rPr b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Пример 2: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 тот же, но </a:t>
            </a:r>
            <a:r>
              <a:rPr b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цены: cut=1, join=4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. В вершине </a:t>
            </a:r>
            <a:r>
              <a:rPr b="1" i="1" lang="ru" sz="1600" spc="-1" strike="noStrike">
                <a:solidFill>
                  <a:srgbClr val="ff0000"/>
                </a:solidFill>
                <a:latin typeface="Arial"/>
                <a:ea typeface="Arial"/>
              </a:rPr>
              <a:t>u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: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yes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(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u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) = </a:t>
            </a:r>
            <a:r>
              <a:rPr b="0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0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,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no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(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u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) =</a:t>
            </a:r>
            <a:r>
              <a:rPr b="0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 8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 для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(1</a:t>
            </a:r>
            <a:r>
              <a:rPr b="0" lang="ru" sz="16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2</a:t>
            </a:r>
            <a:r>
              <a:rPr b="0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,2</a:t>
            </a:r>
            <a:r>
              <a:rPr b="0" lang="ru" sz="16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2</a:t>
            </a:r>
            <a:r>
              <a:rPr b="0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)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;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yes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(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u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)= </a:t>
            </a:r>
            <a:r>
              <a:rPr b="0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1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,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no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(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u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)= </a:t>
            </a:r>
            <a:r>
              <a:rPr b="0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4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 для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(3</a:t>
            </a:r>
            <a:r>
              <a:rPr b="0" i="1" lang="ru" sz="16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i</a:t>
            </a:r>
            <a:r>
              <a:rPr b="0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,1</a:t>
            </a:r>
            <a:r>
              <a:rPr b="0" lang="ru" sz="16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1</a:t>
            </a:r>
            <a:r>
              <a:rPr b="0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) и </a:t>
            </a:r>
            <a:r>
              <a:rPr b="0" i="1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p</a:t>
            </a:r>
            <a:r>
              <a:rPr b="0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 = (3</a:t>
            </a:r>
            <a:r>
              <a:rPr b="0" i="1" lang="ru" sz="16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i</a:t>
            </a:r>
            <a:r>
              <a:rPr b="0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,2</a:t>
            </a:r>
            <a:r>
              <a:rPr b="0" lang="ru" sz="16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1</a:t>
            </a:r>
            <a:r>
              <a:rPr b="0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)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, где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i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 любое;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yes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8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,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no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0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 для </a:t>
            </a:r>
            <a:r>
              <a:rPr b="0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других </a:t>
            </a:r>
            <a:r>
              <a:rPr b="0" i="1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p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. В вершине </a:t>
            </a:r>
            <a:r>
              <a:rPr b="1" i="1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r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: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yes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(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r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) = </a:t>
            </a:r>
            <a:r>
              <a:rPr b="0" lang="ru" sz="1600" spc="-1" strike="noStrike">
                <a:solidFill>
                  <a:srgbClr val="00b050"/>
                </a:solidFill>
                <a:latin typeface="Arial"/>
                <a:ea typeface="Arial"/>
              </a:rPr>
              <a:t>3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,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no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(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r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) = </a:t>
            </a:r>
            <a:r>
              <a:rPr b="0" lang="ru" sz="1600" spc="-1" strike="noStrike" u="sng">
                <a:solidFill>
                  <a:srgbClr val="00b050"/>
                </a:solidFill>
                <a:uFillTx/>
                <a:latin typeface="Arial"/>
                <a:ea typeface="Arial"/>
              </a:rPr>
              <a:t>4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 для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(1</a:t>
            </a:r>
            <a:r>
              <a:rPr b="0" lang="ru" sz="16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2</a:t>
            </a:r>
            <a:r>
              <a:rPr b="0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,2</a:t>
            </a:r>
            <a:r>
              <a:rPr b="0" lang="ru" sz="16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2</a:t>
            </a:r>
            <a:r>
              <a:rPr b="0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)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;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yes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1600" spc="-1" strike="noStrike">
                <a:solidFill>
                  <a:srgbClr val="00b050"/>
                </a:solidFill>
                <a:latin typeface="Arial"/>
                <a:ea typeface="Arial"/>
              </a:rPr>
              <a:t>3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,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no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1600" spc="-1" strike="noStrike">
                <a:solidFill>
                  <a:srgbClr val="00b050"/>
                </a:solidFill>
                <a:latin typeface="Arial"/>
                <a:ea typeface="Arial"/>
              </a:rPr>
              <a:t>8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 для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 = (</a:t>
            </a:r>
            <a:r>
              <a:rPr b="0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3</a:t>
            </a:r>
            <a:r>
              <a:rPr b="0" lang="ru" sz="16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2</a:t>
            </a:r>
            <a:r>
              <a:rPr b="0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,1</a:t>
            </a:r>
            <a:r>
              <a:rPr b="0" lang="ru" sz="16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1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) и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 = (3</a:t>
            </a:r>
            <a:r>
              <a:rPr b="0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2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,2</a:t>
            </a:r>
            <a:r>
              <a:rPr b="0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1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);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yes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1600" spc="-1" strike="noStrike" u="sng">
                <a:solidFill>
                  <a:srgbClr val="00b050"/>
                </a:solidFill>
                <a:uFillTx/>
                <a:latin typeface="Arial"/>
                <a:ea typeface="Arial"/>
              </a:rPr>
              <a:t>4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,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no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1600" spc="-1" strike="noStrike" u="sng">
                <a:solidFill>
                  <a:srgbClr val="00b050"/>
                </a:solidFill>
                <a:uFillTx/>
                <a:latin typeface="Arial"/>
                <a:ea typeface="Arial"/>
              </a:rPr>
              <a:t>4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 для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 = (</a:t>
            </a:r>
            <a:r>
              <a:rPr b="0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3</a:t>
            </a:r>
            <a:r>
              <a:rPr b="0" lang="ru" sz="16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1</a:t>
            </a:r>
            <a:r>
              <a:rPr b="0" lang="ru" sz="1600" spc="-1" strike="noStrike">
                <a:solidFill>
                  <a:srgbClr val="c00000"/>
                </a:solidFill>
                <a:latin typeface="Arial"/>
                <a:ea typeface="Arial"/>
              </a:rPr>
              <a:t>,1</a:t>
            </a:r>
            <a:r>
              <a:rPr b="0" lang="ru" sz="16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1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) и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 = (3</a:t>
            </a:r>
            <a:r>
              <a:rPr b="0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1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,2</a:t>
            </a:r>
            <a:r>
              <a:rPr b="0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1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);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yes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1600" spc="-1" strike="noStrike" u="sng">
                <a:solidFill>
                  <a:srgbClr val="5e696c"/>
                </a:solidFill>
                <a:uFillTx/>
                <a:latin typeface="Arial"/>
                <a:ea typeface="Arial"/>
              </a:rPr>
              <a:t>3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,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no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1600" spc="-1" strike="noStrike" u="sng">
                <a:solidFill>
                  <a:srgbClr val="5e696c"/>
                </a:solidFill>
                <a:uFillTx/>
                <a:latin typeface="Arial"/>
                <a:ea typeface="Arial"/>
              </a:rPr>
              <a:t>4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 для семи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 которые склеены в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r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-leaf но не в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u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-leaf, e.g. (</a:t>
            </a:r>
            <a:r>
              <a:rPr b="1" lang="ru" sz="1600" spc="-1" strike="noStrike">
                <a:solidFill>
                  <a:srgbClr val="00b050"/>
                </a:solidFill>
                <a:latin typeface="Arial"/>
                <a:ea typeface="Arial"/>
              </a:rPr>
              <a:t>1</a:t>
            </a:r>
            <a:r>
              <a:rPr b="1" lang="ru" sz="1600" spc="-1" strike="noStrike" baseline="-25000">
                <a:solidFill>
                  <a:srgbClr val="00b050"/>
                </a:solidFill>
                <a:latin typeface="Arial"/>
                <a:ea typeface="Arial"/>
              </a:rPr>
              <a:t>2</a:t>
            </a:r>
            <a:r>
              <a:rPr b="1" lang="ru" sz="1600" spc="-1" strike="noStrike">
                <a:solidFill>
                  <a:srgbClr val="00b050"/>
                </a:solidFill>
                <a:latin typeface="Arial"/>
                <a:ea typeface="Arial"/>
              </a:rPr>
              <a:t>,2</a:t>
            </a:r>
            <a:r>
              <a:rPr b="1" lang="ru" sz="1600" spc="-1" strike="noStrike" baseline="-25000">
                <a:solidFill>
                  <a:srgbClr val="00b050"/>
                </a:solidFill>
                <a:latin typeface="Arial"/>
                <a:ea typeface="Arial"/>
              </a:rPr>
              <a:t>1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); и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yes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1600" spc="-1" strike="noStrike" u="sng">
                <a:solidFill>
                  <a:srgbClr val="5e696c"/>
                </a:solidFill>
                <a:uFillTx/>
                <a:latin typeface="Arial"/>
                <a:ea typeface="Arial"/>
              </a:rPr>
              <a:t>4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,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i="1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no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 = </a:t>
            </a:r>
            <a:r>
              <a:rPr b="0" lang="ru" sz="1600" spc="-1" strike="noStrike" u="sng">
                <a:solidFill>
                  <a:srgbClr val="5e696c"/>
                </a:solidFill>
                <a:uFillTx/>
                <a:latin typeface="Arial"/>
                <a:ea typeface="Arial"/>
              </a:rPr>
              <a:t>0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 для других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, e.g. (</a:t>
            </a:r>
            <a:r>
              <a:rPr b="1" lang="ru" sz="1600" spc="-1" strike="noStrike">
                <a:solidFill>
                  <a:srgbClr val="00b050"/>
                </a:solidFill>
                <a:latin typeface="Arial"/>
                <a:ea typeface="Arial"/>
              </a:rPr>
              <a:t>1</a:t>
            </a:r>
            <a:r>
              <a:rPr b="1" lang="ru" sz="1600" spc="-1" strike="noStrike" baseline="-25000">
                <a:solidFill>
                  <a:srgbClr val="00b050"/>
                </a:solidFill>
                <a:latin typeface="Arial"/>
                <a:ea typeface="Arial"/>
              </a:rPr>
              <a:t>2</a:t>
            </a:r>
            <a:r>
              <a:rPr b="1" lang="ru" sz="1600" spc="-1" strike="noStrike">
                <a:solidFill>
                  <a:srgbClr val="00b050"/>
                </a:solidFill>
                <a:latin typeface="Arial"/>
                <a:ea typeface="Arial"/>
              </a:rPr>
              <a:t>,2</a:t>
            </a:r>
            <a:r>
              <a:rPr b="1" lang="ru" sz="1600" spc="-1" strike="noStrike" baseline="-25000">
                <a:solidFill>
                  <a:srgbClr val="00b050"/>
                </a:solidFill>
                <a:latin typeface="Arial"/>
                <a:ea typeface="Arial"/>
              </a:rPr>
              <a:t>1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) </a:t>
            </a:r>
            <a:br/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В </a:t>
            </a:r>
            <a:r>
              <a:rPr b="1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M 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веса: –1 for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 = (1</a:t>
            </a:r>
            <a:r>
              <a:rPr b="0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2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,2</a:t>
            </a:r>
            <a:r>
              <a:rPr b="0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2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); –5 for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 = (3</a:t>
            </a:r>
            <a:r>
              <a:rPr b="0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2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,1</a:t>
            </a:r>
            <a:r>
              <a:rPr b="0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1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) и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 = (3</a:t>
            </a:r>
            <a:r>
              <a:rPr b="0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2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,2</a:t>
            </a:r>
            <a:r>
              <a:rPr b="0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1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); 0 for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 = (3</a:t>
            </a:r>
            <a:r>
              <a:rPr b="0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1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,1</a:t>
            </a:r>
            <a:r>
              <a:rPr b="0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1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) и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 = (3</a:t>
            </a:r>
            <a:r>
              <a:rPr b="0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1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,2</a:t>
            </a:r>
            <a:r>
              <a:rPr b="0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1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); –1 for the seven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 that are joined at an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r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-leaf but not at a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u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-leaf; and 4 for other </a:t>
            </a:r>
            <a:r>
              <a:rPr b="0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. Паросочетание </a:t>
            </a:r>
            <a:r>
              <a:rPr b="1" i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P</a:t>
            </a:r>
            <a:r>
              <a:rPr b="1" i="1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 r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 с</a:t>
            </a:r>
            <a:r>
              <a:rPr b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 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весом –7 и рёбрами (3</a:t>
            </a:r>
            <a:r>
              <a:rPr b="0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2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,1</a:t>
            </a:r>
            <a:r>
              <a:rPr b="0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1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), (1</a:t>
            </a:r>
            <a:r>
              <a:rPr b="0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2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,2</a:t>
            </a:r>
            <a:r>
              <a:rPr b="0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1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), (2</a:t>
            </a:r>
            <a:r>
              <a:rPr b="0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2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,3</a:t>
            </a:r>
            <a:r>
              <a:rPr b="0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1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). Справа результат: цена расстановки =49.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59" name="Google Shape;327;p11" descr=""/>
          <p:cNvPicPr/>
          <p:nvPr/>
        </p:nvPicPr>
        <p:blipFill>
          <a:blip r:embed="rId1"/>
          <a:stretch/>
        </p:blipFill>
        <p:spPr>
          <a:xfrm>
            <a:off x="0" y="2053440"/>
            <a:ext cx="4041360" cy="3057480"/>
          </a:xfrm>
          <a:prstGeom prst="rect">
            <a:avLst/>
          </a:prstGeom>
          <a:ln w="0">
            <a:noFill/>
          </a:ln>
        </p:spPr>
      </p:pic>
      <p:pic>
        <p:nvPicPr>
          <p:cNvPr id="1660" name="Google Shape;328;p11" descr=""/>
          <p:cNvPicPr/>
          <p:nvPr/>
        </p:nvPicPr>
        <p:blipFill>
          <a:blip r:embed="rId2"/>
          <a:stretch/>
        </p:blipFill>
        <p:spPr>
          <a:xfrm>
            <a:off x="4041720" y="2072520"/>
            <a:ext cx="5045040" cy="3038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1" name="Google Shape;333;p12" descr=""/>
          <p:cNvPicPr/>
          <p:nvPr/>
        </p:nvPicPr>
        <p:blipFill>
          <a:blip r:embed="rId1"/>
          <a:stretch/>
        </p:blipFill>
        <p:spPr>
          <a:xfrm>
            <a:off x="5669640" y="2639880"/>
            <a:ext cx="3250800" cy="2422440"/>
          </a:xfrm>
          <a:prstGeom prst="rect">
            <a:avLst/>
          </a:prstGeom>
          <a:ln w="0">
            <a:noFill/>
          </a:ln>
        </p:spPr>
      </p:pic>
      <p:pic>
        <p:nvPicPr>
          <p:cNvPr id="1662" name="Google Shape;334;p12" descr=""/>
          <p:cNvPicPr/>
          <p:nvPr/>
        </p:nvPicPr>
        <p:blipFill>
          <a:blip r:embed="rId2"/>
          <a:stretch/>
        </p:blipFill>
        <p:spPr>
          <a:xfrm>
            <a:off x="0" y="0"/>
            <a:ext cx="3981600" cy="1104120"/>
          </a:xfrm>
          <a:prstGeom prst="rect">
            <a:avLst/>
          </a:prstGeom>
          <a:ln w="9525">
            <a:solidFill>
              <a:srgbClr val="f55e61"/>
            </a:solidFill>
            <a:round/>
          </a:ln>
        </p:spPr>
      </p:pic>
      <p:pic>
        <p:nvPicPr>
          <p:cNvPr id="1663" name="Google Shape;335;p12" descr=""/>
          <p:cNvPicPr/>
          <p:nvPr/>
        </p:nvPicPr>
        <p:blipFill>
          <a:blip r:embed="rId3"/>
          <a:stretch/>
        </p:blipFill>
        <p:spPr>
          <a:xfrm>
            <a:off x="0" y="1039320"/>
            <a:ext cx="3981600" cy="945360"/>
          </a:xfrm>
          <a:prstGeom prst="rect">
            <a:avLst/>
          </a:prstGeom>
          <a:ln w="0">
            <a:noFill/>
          </a:ln>
        </p:spPr>
      </p:pic>
      <p:pic>
        <p:nvPicPr>
          <p:cNvPr id="1664" name="Google Shape;336;p12" descr=""/>
          <p:cNvPicPr/>
          <p:nvPr/>
        </p:nvPicPr>
        <p:blipFill>
          <a:blip r:embed="rId4"/>
          <a:stretch/>
        </p:blipFill>
        <p:spPr>
          <a:xfrm>
            <a:off x="0" y="2101680"/>
            <a:ext cx="3981600" cy="909360"/>
          </a:xfrm>
          <a:prstGeom prst="rect">
            <a:avLst/>
          </a:prstGeom>
          <a:ln w="0">
            <a:noFill/>
          </a:ln>
        </p:spPr>
      </p:pic>
      <p:pic>
        <p:nvPicPr>
          <p:cNvPr id="1665" name="Google Shape;337;p12" descr=""/>
          <p:cNvPicPr/>
          <p:nvPr/>
        </p:nvPicPr>
        <p:blipFill>
          <a:blip r:embed="rId5"/>
          <a:stretch/>
        </p:blipFill>
        <p:spPr>
          <a:xfrm>
            <a:off x="0" y="2995200"/>
            <a:ext cx="3981600" cy="1095120"/>
          </a:xfrm>
          <a:prstGeom prst="rect">
            <a:avLst/>
          </a:prstGeom>
          <a:ln w="0">
            <a:noFill/>
          </a:ln>
        </p:spPr>
      </p:pic>
      <p:pic>
        <p:nvPicPr>
          <p:cNvPr id="1666" name="Google Shape;338;p12" descr=""/>
          <p:cNvPicPr/>
          <p:nvPr/>
        </p:nvPicPr>
        <p:blipFill>
          <a:blip r:embed="rId6"/>
          <a:stretch/>
        </p:blipFill>
        <p:spPr>
          <a:xfrm>
            <a:off x="0" y="4069080"/>
            <a:ext cx="3981600" cy="1074240"/>
          </a:xfrm>
          <a:prstGeom prst="rect">
            <a:avLst/>
          </a:prstGeom>
          <a:ln w="0">
            <a:noFill/>
          </a:ln>
        </p:spPr>
      </p:pic>
      <p:pic>
        <p:nvPicPr>
          <p:cNvPr id="1667" name="Google Shape;339;p12" descr=""/>
          <p:cNvPicPr/>
          <p:nvPr/>
        </p:nvPicPr>
        <p:blipFill>
          <a:blip r:embed="rId7"/>
          <a:stretch/>
        </p:blipFill>
        <p:spPr>
          <a:xfrm>
            <a:off x="5896080" y="0"/>
            <a:ext cx="3228480" cy="2335320"/>
          </a:xfrm>
          <a:prstGeom prst="rect">
            <a:avLst/>
          </a:prstGeom>
          <a:ln w="0">
            <a:noFill/>
          </a:ln>
        </p:spPr>
      </p:pic>
      <p:sp>
        <p:nvSpPr>
          <p:cNvPr id="1668" name="Google Shape;340;p12"/>
          <p:cNvSpPr/>
          <p:nvPr/>
        </p:nvSpPr>
        <p:spPr>
          <a:xfrm>
            <a:off x="3981960" y="72360"/>
            <a:ext cx="2940120" cy="186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98000"/>
              </a:lnSpc>
              <a:tabLst>
                <a:tab algn="l" pos="0"/>
              </a:tabLst>
            </a:pPr>
            <a:r>
              <a:rPr b="0" lang="ru" sz="1700" spc="-1" strike="noStrike">
                <a:solidFill>
                  <a:srgbClr val="5e696c"/>
                </a:solidFill>
                <a:latin typeface="Lato"/>
                <a:ea typeface="Lato"/>
              </a:rPr>
              <a:t>⎧</a:t>
            </a:r>
            <a:r>
              <a:rPr b="1" i="1" lang="ru" sz="17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7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v-yes</a:t>
            </a:r>
            <a:r>
              <a:rPr b="0" lang="ru" sz="1700" spc="-1" strike="noStrike">
                <a:solidFill>
                  <a:srgbClr val="5e696c"/>
                </a:solidFill>
                <a:latin typeface="Lato"/>
                <a:ea typeface="Lato"/>
              </a:rPr>
              <a:t> = </a:t>
            </a:r>
            <a:r>
              <a:rPr b="0" i="1" lang="ru" sz="1700" spc="-1" strike="noStrike">
                <a:solidFill>
                  <a:srgbClr val="5e696c"/>
                </a:solidFill>
                <a:latin typeface="Lato"/>
                <a:ea typeface="Lato"/>
              </a:rPr>
              <a:t>min</a:t>
            </a:r>
            <a:r>
              <a:rPr b="0" lang="ru" sz="1700" spc="-1" strike="noStrike">
                <a:solidFill>
                  <a:srgbClr val="5e696c"/>
                </a:solidFill>
                <a:latin typeface="Lato"/>
                <a:ea typeface="Lato"/>
              </a:rPr>
              <a:t> (</a:t>
            </a:r>
            <a:r>
              <a:rPr b="1" i="1" lang="ru" sz="17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7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w-yes   </a:t>
            </a:r>
            <a:r>
              <a:rPr b="0" lang="ru" sz="1700" spc="-1" strike="noStrike">
                <a:solidFill>
                  <a:srgbClr val="5e696c"/>
                </a:solidFill>
                <a:latin typeface="Lato"/>
                <a:ea typeface="Lato"/>
              </a:rPr>
              <a:t>, </a:t>
            </a:r>
            <a:r>
              <a:rPr b="1" i="1" lang="ru" sz="17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7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w-no</a:t>
            </a:r>
            <a:r>
              <a:rPr b="0" lang="ru" sz="1700" spc="-1" strike="noStrike">
                <a:solidFill>
                  <a:srgbClr val="5e696c"/>
                </a:solidFill>
                <a:latin typeface="Lato"/>
                <a:ea typeface="Lato"/>
              </a:rPr>
              <a:t> +</a:t>
            </a:r>
            <a:r>
              <a:rPr b="0" i="1" lang="ru" sz="1700" spc="-1" strike="noStrike">
                <a:solidFill>
                  <a:srgbClr val="5e696c"/>
                </a:solidFill>
                <a:latin typeface="Lato"/>
                <a:ea typeface="Lato"/>
              </a:rPr>
              <a:t>c</a:t>
            </a:r>
            <a:r>
              <a:rPr b="0" i="1" lang="ru" sz="17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1</a:t>
            </a:r>
            <a:r>
              <a:rPr b="0" lang="ru" sz="1700" spc="-1" strike="noStrike">
                <a:solidFill>
                  <a:srgbClr val="5e696c"/>
                </a:solidFill>
                <a:latin typeface="Lato"/>
                <a:ea typeface="Lato"/>
              </a:rPr>
              <a:t>),</a:t>
            </a:r>
            <a:endParaRPr b="0" lang="ru-RU" sz="17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7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700" spc="-1" strike="noStrike">
                <a:solidFill>
                  <a:srgbClr val="5e696c"/>
                </a:solidFill>
                <a:latin typeface="Lato"/>
                <a:ea typeface="Lato"/>
              </a:rPr>
              <a:t>⎨</a:t>
            </a:r>
            <a:r>
              <a:rPr b="1" i="1" lang="ru" sz="17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7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v-no</a:t>
            </a:r>
            <a:r>
              <a:rPr b="0" lang="ru" sz="1700" spc="-1" strike="noStrike">
                <a:solidFill>
                  <a:srgbClr val="5e696c"/>
                </a:solidFill>
                <a:latin typeface="Lato"/>
                <a:ea typeface="Lato"/>
              </a:rPr>
              <a:t> = </a:t>
            </a:r>
            <a:r>
              <a:rPr b="0" i="1" lang="ru" sz="1700" spc="-1" strike="noStrike">
                <a:solidFill>
                  <a:srgbClr val="5e696c"/>
                </a:solidFill>
                <a:latin typeface="Lato"/>
                <a:ea typeface="Lato"/>
              </a:rPr>
              <a:t>min</a:t>
            </a:r>
            <a:r>
              <a:rPr b="0" lang="ru" sz="1700" spc="-1" strike="noStrike">
                <a:solidFill>
                  <a:srgbClr val="5e696c"/>
                </a:solidFill>
                <a:latin typeface="Lato"/>
                <a:ea typeface="Lato"/>
              </a:rPr>
              <a:t> (</a:t>
            </a:r>
            <a:r>
              <a:rPr b="1" i="1" lang="ru" sz="17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7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w-yes</a:t>
            </a:r>
            <a:r>
              <a:rPr b="0" lang="ru" sz="17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 </a:t>
            </a:r>
            <a:r>
              <a:rPr b="0" lang="ru" sz="1700" spc="-1" strike="noStrike">
                <a:solidFill>
                  <a:srgbClr val="5e696c"/>
                </a:solidFill>
                <a:latin typeface="Lato"/>
                <a:ea typeface="Lato"/>
              </a:rPr>
              <a:t>+ </a:t>
            </a:r>
            <a:r>
              <a:rPr b="0" i="1" lang="ru" sz="1700" spc="-1" strike="noStrike">
                <a:solidFill>
                  <a:srgbClr val="5e696c"/>
                </a:solidFill>
                <a:latin typeface="Lato"/>
                <a:ea typeface="Lato"/>
              </a:rPr>
              <a:t>c</a:t>
            </a:r>
            <a:r>
              <a:rPr b="0" i="1" lang="ru" sz="17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2</a:t>
            </a:r>
            <a:r>
              <a:rPr b="0" lang="ru" sz="17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 </a:t>
            </a:r>
            <a:r>
              <a:rPr b="0" lang="ru" sz="1700" spc="-1" strike="noStrike">
                <a:solidFill>
                  <a:srgbClr val="5e696c"/>
                </a:solidFill>
                <a:latin typeface="Lato"/>
                <a:ea typeface="Lato"/>
              </a:rPr>
              <a:t>, </a:t>
            </a:r>
            <a:r>
              <a:rPr b="1" i="1" lang="ru" sz="1700" spc="-1" strike="noStrike">
                <a:solidFill>
                  <a:srgbClr val="5e696c"/>
                </a:solidFill>
                <a:latin typeface="Lato"/>
                <a:ea typeface="Lato"/>
              </a:rPr>
              <a:t>p</a:t>
            </a:r>
            <a:r>
              <a:rPr b="1" i="1" lang="ru" sz="1700" spc="-1" strike="noStrike" baseline="-25000">
                <a:solidFill>
                  <a:srgbClr val="5e696c"/>
                </a:solidFill>
                <a:latin typeface="Lato"/>
                <a:ea typeface="Lato"/>
              </a:rPr>
              <a:t>w-no</a:t>
            </a:r>
            <a:r>
              <a:rPr b="0" lang="ru" sz="1700" spc="-1" strike="noStrike">
                <a:solidFill>
                  <a:srgbClr val="5e696c"/>
                </a:solidFill>
                <a:latin typeface="Lato"/>
                <a:ea typeface="Lato"/>
              </a:rPr>
              <a:t> ).</a:t>
            </a:r>
            <a:endParaRPr b="0" lang="ru-RU" sz="17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700" spc="-1" strike="noStrike">
                <a:solidFill>
                  <a:srgbClr val="5e696c"/>
                </a:solidFill>
                <a:latin typeface="Lato"/>
                <a:ea typeface="Lato"/>
              </a:rPr>
              <a:t>⎩</a:t>
            </a:r>
            <a:endParaRPr b="0" lang="ru-RU" sz="1700" spc="-1" strike="noStrike">
              <a:latin typeface="Arial"/>
            </a:endParaRPr>
          </a:p>
        </p:txBody>
      </p:sp>
      <p:sp>
        <p:nvSpPr>
          <p:cNvPr id="1669" name="Google Shape;341;p12"/>
          <p:cNvSpPr/>
          <p:nvPr/>
        </p:nvSpPr>
        <p:spPr>
          <a:xfrm>
            <a:off x="4125240" y="1187640"/>
            <a:ext cx="1626840" cy="40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c</a:t>
            </a:r>
            <a:r>
              <a:rPr b="0" i="1" lang="ru" sz="18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1</a:t>
            </a:r>
            <a:r>
              <a:rPr b="0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 = 1, </a:t>
            </a:r>
            <a:r>
              <a:rPr b="0" i="1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c</a:t>
            </a:r>
            <a:r>
              <a:rPr b="0" i="1" lang="ru" sz="18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2</a:t>
            </a:r>
            <a:r>
              <a:rPr b="0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 = 4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0" name="PlaceHolder 1"/>
          <p:cNvSpPr>
            <a:spLocks noGrp="1"/>
          </p:cNvSpPr>
          <p:nvPr>
            <p:ph type="title"/>
          </p:nvPr>
        </p:nvSpPr>
        <p:spPr>
          <a:xfrm>
            <a:off x="0" y="1014480"/>
            <a:ext cx="9143640" cy="152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 algn="ctr">
              <a:lnSpc>
                <a:spcPct val="200000"/>
              </a:lnSpc>
            </a:pPr>
            <a:r>
              <a:rPr b="1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Задача</a:t>
            </a:r>
            <a:r>
              <a:rPr b="0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 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и </a:t>
            </a:r>
            <a:r>
              <a:rPr b="1" i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алгоритм SCJ</a:t>
            </a:r>
            <a:r>
              <a:rPr b="1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-реконструкция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 </a:t>
            </a:r>
            <a:br/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для произвольного дерева с произвольными ценами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1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8542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50000"/>
              </a:lnSpc>
              <a:tabLst>
                <a:tab algn="l" pos="0"/>
              </a:tabLst>
            </a:pPr>
            <a:r>
              <a:rPr b="0" lang="ru-RU" sz="1300" spc="-1" strike="noStrike">
                <a:solidFill>
                  <a:srgbClr val="5e696c"/>
                </a:solidFill>
                <a:latin typeface="Arial"/>
                <a:ea typeface="Arial"/>
              </a:rPr>
              <a:t>Д</a:t>
            </a:r>
            <a:r>
              <a:rPr b="0" lang="ru" sz="1300" spc="-1" strike="noStrike">
                <a:solidFill>
                  <a:srgbClr val="5e696c"/>
                </a:solidFill>
                <a:latin typeface="Arial"/>
                <a:ea typeface="Arial"/>
              </a:rPr>
              <a:t>ано дерево и структуры бе</a:t>
            </a:r>
            <a:r>
              <a:rPr b="0" lang="ru-RU" sz="1300" spc="-1" strike="noStrike">
                <a:solidFill>
                  <a:srgbClr val="5e696c"/>
                </a:solidFill>
                <a:latin typeface="Arial"/>
                <a:ea typeface="Arial"/>
              </a:rPr>
              <a:t>з</a:t>
            </a:r>
            <a:r>
              <a:rPr b="0" lang="ru" sz="1300" spc="-1" strike="noStrike">
                <a:solidFill>
                  <a:srgbClr val="5e696c"/>
                </a:solidFill>
                <a:latin typeface="Arial"/>
                <a:ea typeface="Arial"/>
              </a:rPr>
              <a:t> петель в его листьях. Ищем минимальную расстановку. </a:t>
            </a:r>
            <a:r>
              <a:rPr b="1" lang="ru" sz="1300" spc="-1" strike="noStrike">
                <a:solidFill>
                  <a:srgbClr val="5e696c"/>
                </a:solidFill>
                <a:latin typeface="Arial"/>
                <a:ea typeface="Arial"/>
              </a:rPr>
              <a:t>Алгоритм</a:t>
            </a:r>
            <a:r>
              <a:rPr b="0" lang="ru" sz="1300" spc="-1" strike="noStrike">
                <a:solidFill>
                  <a:srgbClr val="5e696c"/>
                </a:solidFill>
                <a:latin typeface="Arial"/>
                <a:ea typeface="Arial"/>
              </a:rPr>
              <a:t>. Переходим </a:t>
            </a:r>
            <a:r>
              <a:rPr b="0" lang="ru-RU" sz="1300" spc="-1" strike="noStrike">
                <a:solidFill>
                  <a:srgbClr val="00b050"/>
                </a:solidFill>
                <a:latin typeface="Arial"/>
                <a:ea typeface="Arial"/>
              </a:rPr>
              <a:t>к равному составу в листьях и по всему дереву! В расстановках разрешаются только рёбра, присутст-ие в листьях</a:t>
            </a:r>
            <a:endParaRPr b="0" lang="ru-RU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2" name="Google Shape;347;p13"/>
          <p:cNvSpPr/>
          <p:nvPr/>
        </p:nvSpPr>
        <p:spPr>
          <a:xfrm>
            <a:off x="-1440" y="736920"/>
            <a:ext cx="9143640" cy="171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50000"/>
              </a:lnSpc>
            </a:pPr>
            <a:r>
              <a:rPr b="0" lang="ru" sz="1500" spc="-1" strike="noStrike">
                <a:solidFill>
                  <a:srgbClr val="5e696c"/>
                </a:solidFill>
                <a:latin typeface="Arial"/>
                <a:ea typeface="Arial"/>
              </a:rPr>
              <a:t>Сначал найдём </a:t>
            </a:r>
            <a:r>
              <a:rPr b="0" i="1" lang="ru" sz="1500" spc="-1" strike="noStrike">
                <a:solidFill>
                  <a:srgbClr val="c00000"/>
                </a:solidFill>
                <a:latin typeface="Arial"/>
                <a:ea typeface="Arial"/>
              </a:rPr>
              <a:t>начальную расстановку</a:t>
            </a:r>
            <a:r>
              <a:rPr b="0" lang="ru" sz="1500" spc="-1" strike="noStrike">
                <a:solidFill>
                  <a:srgbClr val="c00000"/>
                </a:solidFill>
                <a:latin typeface="Arial"/>
                <a:ea typeface="Arial"/>
              </a:rPr>
              <a:t> </a:t>
            </a:r>
            <a:r>
              <a:rPr b="1" i="1" lang="en-US" sz="1500" spc="-1" strike="noStrike">
                <a:solidFill>
                  <a:srgbClr val="c00000"/>
                </a:solidFill>
                <a:latin typeface="Arial"/>
                <a:ea typeface="Arial"/>
              </a:rPr>
              <a:t>X</a:t>
            </a:r>
            <a:r>
              <a:rPr b="1" i="1" lang="ru" sz="15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0  </a:t>
            </a:r>
            <a:r>
              <a:rPr b="0" lang="ru" sz="1500" spc="-1" strike="noStrike">
                <a:solidFill>
                  <a:srgbClr val="5e696c"/>
                </a:solidFill>
                <a:latin typeface="Arial"/>
                <a:ea typeface="Arial"/>
              </a:rPr>
              <a:t>(алгоритм отдельно).</a:t>
            </a:r>
            <a:r>
              <a:rPr b="0" lang="ru" sz="15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1" i="1" lang="ru" sz="1500" spc="-1" strike="noStrike">
                <a:solidFill>
                  <a:srgbClr val="00b050"/>
                </a:solidFill>
                <a:latin typeface="Arial"/>
                <a:ea typeface="Arial"/>
              </a:rPr>
              <a:t>Звездой</a:t>
            </a:r>
            <a:r>
              <a:rPr b="0" lang="ru" sz="1500" spc="-1" strike="noStrike">
                <a:solidFill>
                  <a:srgbClr val="5e696c"/>
                </a:solidFill>
                <a:latin typeface="Arial"/>
                <a:ea typeface="Arial"/>
              </a:rPr>
              <a:t> называется поддерево в </a:t>
            </a:r>
            <a:r>
              <a:rPr b="1" i="1" lang="en-US" sz="1500" spc="-1" strike="noStrike">
                <a:solidFill>
                  <a:srgbClr val="c00000"/>
                </a:solidFill>
                <a:latin typeface="Arial"/>
                <a:ea typeface="Arial"/>
              </a:rPr>
              <a:t>X</a:t>
            </a:r>
            <a:r>
              <a:rPr b="1" i="1" lang="ru" sz="15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0 </a:t>
            </a:r>
            <a:r>
              <a:rPr b="0" lang="ru" sz="1500" spc="-1" strike="noStrike">
                <a:solidFill>
                  <a:srgbClr val="5e696c"/>
                </a:solidFill>
                <a:latin typeface="Arial"/>
                <a:ea typeface="Arial"/>
              </a:rPr>
              <a:t>, состоящее из внутренней вершины </a:t>
            </a:r>
            <a:r>
              <a:rPr b="1" i="1" lang="ru" sz="1500" spc="-1" strike="noStrike">
                <a:solidFill>
                  <a:srgbClr val="c00000"/>
                </a:solidFill>
                <a:latin typeface="Arial"/>
                <a:ea typeface="Arial"/>
              </a:rPr>
              <a:t>v</a:t>
            </a:r>
            <a:r>
              <a:rPr b="0" lang="ru" sz="1500" spc="-1" strike="noStrike">
                <a:solidFill>
                  <a:srgbClr val="5e696c"/>
                </a:solidFill>
                <a:latin typeface="Arial"/>
                <a:ea typeface="Arial"/>
              </a:rPr>
              <a:t> и её соседей (одного вверх и всех детей вниз), у корня </a:t>
            </a:r>
            <a:r>
              <a:rPr b="1" i="1" lang="ru" sz="1500" spc="-1" strike="noStrike">
                <a:solidFill>
                  <a:srgbClr val="c00000"/>
                </a:solidFill>
                <a:latin typeface="Arial"/>
                <a:ea typeface="Arial"/>
              </a:rPr>
              <a:t>r </a:t>
            </a:r>
            <a:r>
              <a:rPr b="0" lang="ru" sz="1500" spc="-1" strike="noStrike">
                <a:solidFill>
                  <a:srgbClr val="5e696c"/>
                </a:solidFill>
                <a:latin typeface="Arial"/>
                <a:ea typeface="Arial"/>
              </a:rPr>
              <a:t>дерева нет соседа вверх. Само </a:t>
            </a:r>
            <a:r>
              <a:rPr b="1" i="1" lang="ru" sz="1500" spc="-1" strike="noStrike">
                <a:solidFill>
                  <a:srgbClr val="c00000"/>
                </a:solidFill>
                <a:latin typeface="Arial"/>
                <a:ea typeface="Arial"/>
              </a:rPr>
              <a:t>v </a:t>
            </a:r>
            <a:r>
              <a:rPr b="0" lang="ru" sz="1500" spc="-1" strike="noStrike">
                <a:solidFill>
                  <a:srgbClr val="5e696c"/>
                </a:solidFill>
                <a:latin typeface="Arial"/>
                <a:ea typeface="Arial"/>
              </a:rPr>
              <a:t>наз</a:t>
            </a:r>
            <a:r>
              <a:rPr b="0" lang="ru-RU" sz="1500" spc="-1" strike="noStrike">
                <a:solidFill>
                  <a:srgbClr val="5e696c"/>
                </a:solidFill>
                <a:latin typeface="Arial"/>
                <a:ea typeface="Arial"/>
              </a:rPr>
              <a:t>овём</a:t>
            </a:r>
            <a:r>
              <a:rPr b="0" lang="ru" sz="1500" spc="-1" strike="noStrike">
                <a:solidFill>
                  <a:srgbClr val="5e696c"/>
                </a:solidFill>
                <a:latin typeface="Arial"/>
                <a:ea typeface="Arial"/>
              </a:rPr>
              <a:t> </a:t>
            </a:r>
            <a:r>
              <a:rPr b="0" i="1" lang="ru" sz="1500" spc="-1" strike="noStrike">
                <a:solidFill>
                  <a:srgbClr val="00b050"/>
                </a:solidFill>
                <a:latin typeface="Arial"/>
                <a:ea typeface="Arial"/>
              </a:rPr>
              <a:t>центром</a:t>
            </a:r>
            <a:r>
              <a:rPr b="0" lang="ru" sz="1500" spc="-1" strike="noStrike">
                <a:solidFill>
                  <a:srgbClr val="5e696c"/>
                </a:solidFill>
                <a:latin typeface="Arial"/>
                <a:ea typeface="Arial"/>
              </a:rPr>
              <a:t> звезды, соседа вверх – </a:t>
            </a:r>
            <a:r>
              <a:rPr b="0" i="1" lang="ru" sz="1500" spc="-1" strike="noStrike">
                <a:solidFill>
                  <a:srgbClr val="00b050"/>
                </a:solidFill>
                <a:latin typeface="Arial"/>
                <a:ea typeface="Arial"/>
              </a:rPr>
              <a:t>корнем звезды</a:t>
            </a:r>
            <a:r>
              <a:rPr b="0" lang="ru" sz="1500" spc="-1" strike="noStrike">
                <a:solidFill>
                  <a:srgbClr val="5e696c"/>
                </a:solidFill>
                <a:latin typeface="Arial"/>
                <a:ea typeface="Arial"/>
              </a:rPr>
              <a:t> и соседей вниз – </a:t>
            </a:r>
            <a:r>
              <a:rPr b="0" i="1" lang="ru" sz="1500" spc="-1" strike="noStrike">
                <a:solidFill>
                  <a:srgbClr val="00b050"/>
                </a:solidFill>
                <a:latin typeface="Arial"/>
                <a:ea typeface="Arial"/>
              </a:rPr>
              <a:t>листьями звезды</a:t>
            </a:r>
            <a:r>
              <a:rPr b="0" lang="ru" sz="1500" spc="-1" strike="noStrike">
                <a:solidFill>
                  <a:srgbClr val="5e696c"/>
                </a:solidFill>
                <a:latin typeface="Arial"/>
                <a:ea typeface="Arial"/>
              </a:rPr>
              <a:t>. </a:t>
            </a:r>
            <a:r>
              <a:rPr b="1" lang="ru" sz="1500" spc="-1" strike="noStrike">
                <a:solidFill>
                  <a:srgbClr val="5e696c"/>
                </a:solidFill>
                <a:latin typeface="Arial"/>
                <a:ea typeface="Arial"/>
              </a:rPr>
              <a:t>Дана звезда </a:t>
            </a:r>
            <a:r>
              <a:rPr b="1" i="1" lang="en-US" sz="1600" spc="-1" strike="noStrike">
                <a:solidFill>
                  <a:srgbClr val="c00000"/>
                </a:solidFill>
                <a:latin typeface="Arial"/>
                <a:ea typeface="Arial"/>
              </a:rPr>
              <a:t>X</a:t>
            </a:r>
            <a:r>
              <a:rPr b="1" i="1" lang="en-US" sz="16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v</a:t>
            </a:r>
            <a:r>
              <a:rPr b="0" i="1" lang="ru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 </a:t>
            </a:r>
            <a:r>
              <a:rPr b="0" i="1" lang="en-US" sz="1600" spc="-1" strike="noStrike" baseline="-25000">
                <a:solidFill>
                  <a:srgbClr val="5e696c"/>
                </a:solidFill>
                <a:latin typeface="Arial"/>
                <a:ea typeface="Arial"/>
              </a:rPr>
              <a:t> </a:t>
            </a:r>
            <a:r>
              <a:rPr b="0" lang="ru-RU" sz="1600" spc="-1" strike="noStrike">
                <a:solidFill>
                  <a:srgbClr val="5e696c"/>
                </a:solidFill>
                <a:latin typeface="Arial"/>
                <a:ea typeface="Arial"/>
              </a:rPr>
              <a:t>в </a:t>
            </a:r>
            <a:r>
              <a:rPr b="1" i="1" lang="ru" sz="1500" spc="-1" strike="noStrike">
                <a:solidFill>
                  <a:srgbClr val="c00000"/>
                </a:solidFill>
                <a:latin typeface="Arial"/>
                <a:ea typeface="Arial"/>
              </a:rPr>
              <a:t>v </a:t>
            </a:r>
            <a:r>
              <a:rPr b="1" lang="ru" sz="1500" spc="-1" strike="noStrike">
                <a:solidFill>
                  <a:srgbClr val="5e696c"/>
                </a:solidFill>
                <a:latin typeface="Arial"/>
                <a:ea typeface="Arial"/>
              </a:rPr>
              <a:t>с данными от </a:t>
            </a:r>
            <a:r>
              <a:rPr b="1" i="1" lang="en-US" sz="1600" spc="-1" strike="noStrike">
                <a:solidFill>
                  <a:srgbClr val="c00000"/>
                </a:solidFill>
                <a:latin typeface="Arial"/>
                <a:ea typeface="Arial"/>
              </a:rPr>
              <a:t>X</a:t>
            </a:r>
            <a:r>
              <a:rPr b="1" i="1" lang="ru" sz="16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0  </a:t>
            </a:r>
            <a:r>
              <a:rPr b="1" lang="ru" sz="1500" spc="-1" strike="noStrike">
                <a:solidFill>
                  <a:srgbClr val="5e696c"/>
                </a:solidFill>
                <a:latin typeface="Arial"/>
                <a:ea typeface="Arial"/>
              </a:rPr>
              <a:t>в её корне и листьях</a:t>
            </a:r>
            <a:r>
              <a:rPr b="0" lang="en-US" sz="1500" spc="-1" strike="noStrike">
                <a:solidFill>
                  <a:srgbClr val="5e696c"/>
                </a:solidFill>
                <a:latin typeface="Arial"/>
                <a:ea typeface="Arial"/>
              </a:rPr>
              <a:t>!</a:t>
            </a:r>
            <a:endParaRPr b="0" lang="ru-RU" sz="1500" spc="-1" strike="noStrike">
              <a:latin typeface="Arial"/>
            </a:endParaRPr>
          </a:p>
        </p:txBody>
      </p:sp>
      <p:sp>
        <p:nvSpPr>
          <p:cNvPr id="1673" name="Google Shape;364;p13"/>
          <p:cNvSpPr/>
          <p:nvPr/>
        </p:nvSpPr>
        <p:spPr>
          <a:xfrm>
            <a:off x="1586520" y="2398680"/>
            <a:ext cx="358560" cy="42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600" spc="-1" strike="noStrike">
                <a:solidFill>
                  <a:srgbClr val="c00000"/>
                </a:solidFill>
                <a:latin typeface="Lato"/>
                <a:ea typeface="Lato"/>
              </a:rPr>
              <a:t>p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1674" name="Google Shape;369;p13"/>
          <p:cNvSpPr/>
          <p:nvPr/>
        </p:nvSpPr>
        <p:spPr>
          <a:xfrm>
            <a:off x="2567520" y="4749840"/>
            <a:ext cx="446040" cy="38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300" spc="-1" strike="noStrike">
                <a:solidFill>
                  <a:srgbClr val="c00000"/>
                </a:solidFill>
                <a:latin typeface="Lato"/>
                <a:ea typeface="Lato"/>
              </a:rPr>
              <a:t>no</a:t>
            </a:r>
            <a:endParaRPr b="0" lang="ru-RU" sz="1300" spc="-1" strike="noStrike">
              <a:latin typeface="Arial"/>
            </a:endParaRPr>
          </a:p>
        </p:txBody>
      </p:sp>
      <p:sp>
        <p:nvSpPr>
          <p:cNvPr id="1675" name="Google Shape;370;p13"/>
          <p:cNvSpPr/>
          <p:nvPr/>
        </p:nvSpPr>
        <p:spPr>
          <a:xfrm>
            <a:off x="380160" y="4782240"/>
            <a:ext cx="446040" cy="38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300" spc="-1" strike="noStrike">
                <a:solidFill>
                  <a:srgbClr val="c00000"/>
                </a:solidFill>
                <a:latin typeface="Lato"/>
                <a:ea typeface="Lato"/>
              </a:rPr>
              <a:t>no</a:t>
            </a:r>
            <a:endParaRPr b="0" lang="ru-RU" sz="1300" spc="-1" strike="noStrike">
              <a:latin typeface="Arial"/>
            </a:endParaRPr>
          </a:p>
        </p:txBody>
      </p:sp>
      <p:grpSp>
        <p:nvGrpSpPr>
          <p:cNvPr id="1676" name="Группа 8"/>
          <p:cNvGrpSpPr/>
          <p:nvPr/>
        </p:nvGrpSpPr>
        <p:grpSpPr>
          <a:xfrm>
            <a:off x="51480" y="2639520"/>
            <a:ext cx="3201120" cy="2339280"/>
            <a:chOff x="51480" y="2639520"/>
            <a:chExt cx="3201120" cy="2339280"/>
          </a:xfrm>
        </p:grpSpPr>
        <p:grpSp>
          <p:nvGrpSpPr>
            <p:cNvPr id="1677" name="Группа 7"/>
            <p:cNvGrpSpPr/>
            <p:nvPr/>
          </p:nvGrpSpPr>
          <p:grpSpPr>
            <a:xfrm>
              <a:off x="2201760" y="4786200"/>
              <a:ext cx="1050840" cy="105120"/>
              <a:chOff x="2201760" y="4786200"/>
              <a:chExt cx="1050840" cy="105120"/>
            </a:xfrm>
          </p:grpSpPr>
          <p:sp>
            <p:nvSpPr>
              <p:cNvPr id="1678" name="Google Shape;358;p13"/>
              <p:cNvSpPr/>
              <p:nvPr/>
            </p:nvSpPr>
            <p:spPr>
              <a:xfrm>
                <a:off x="3153960" y="4786200"/>
                <a:ext cx="98640" cy="10512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152023"/>
                </a:solidFill>
                <a:prstDash val="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79" name="Google Shape;359;p13"/>
              <p:cNvSpPr/>
              <p:nvPr/>
            </p:nvSpPr>
            <p:spPr>
              <a:xfrm>
                <a:off x="2201760" y="4786200"/>
                <a:ext cx="98640" cy="10512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152023"/>
                </a:solidFill>
                <a:prstDash val="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80" name="Google Shape;360;p13"/>
              <p:cNvSpPr/>
              <p:nvPr/>
            </p:nvSpPr>
            <p:spPr>
              <a:xfrm>
                <a:off x="2286000" y="4876200"/>
                <a:ext cx="882000" cy="3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50">
                <a:solidFill>
                  <a:srgbClr val="5e696c"/>
                </a:solidFill>
                <a:prstDash val="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681" name="Google Shape;361;p13"/>
            <p:cNvSpPr/>
            <p:nvPr/>
          </p:nvSpPr>
          <p:spPr>
            <a:xfrm>
              <a:off x="1003680" y="4817160"/>
              <a:ext cx="98640" cy="10512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152023"/>
              </a:solidFill>
              <a:prstDash val="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82" name="Google Shape;362;p13"/>
            <p:cNvSpPr/>
            <p:nvPr/>
          </p:nvSpPr>
          <p:spPr>
            <a:xfrm>
              <a:off x="51480" y="4817160"/>
              <a:ext cx="98640" cy="10512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152023"/>
              </a:solidFill>
              <a:prstDash val="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83" name="Google Shape;363;p13"/>
            <p:cNvSpPr/>
            <p:nvPr/>
          </p:nvSpPr>
          <p:spPr>
            <a:xfrm>
              <a:off x="135720" y="4906800"/>
              <a:ext cx="88200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5e696c"/>
              </a:solidFill>
              <a:prstDash val="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84" name="Google Shape;366;p13"/>
            <p:cNvSpPr/>
            <p:nvPr/>
          </p:nvSpPr>
          <p:spPr>
            <a:xfrm>
              <a:off x="2511720" y="4552200"/>
              <a:ext cx="358560" cy="426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1" i="1" lang="ru" sz="1600" spc="-1" strike="noStrike">
                  <a:solidFill>
                    <a:srgbClr val="c00000"/>
                  </a:solidFill>
                  <a:latin typeface="Lato"/>
                  <a:ea typeface="Lato"/>
                </a:rPr>
                <a:t>p</a:t>
              </a:r>
              <a:endParaRPr b="0" lang="ru-RU" sz="1600" spc="-1" strike="noStrike">
                <a:latin typeface="Arial"/>
              </a:endParaRPr>
            </a:p>
          </p:txBody>
        </p:sp>
        <p:sp>
          <p:nvSpPr>
            <p:cNvPr id="1685" name="Google Shape;367;p13"/>
            <p:cNvSpPr/>
            <p:nvPr/>
          </p:nvSpPr>
          <p:spPr>
            <a:xfrm>
              <a:off x="377280" y="4541040"/>
              <a:ext cx="358560" cy="426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1" i="1" lang="ru" sz="1600" spc="-1" strike="noStrike">
                  <a:solidFill>
                    <a:srgbClr val="c00000"/>
                  </a:solidFill>
                  <a:latin typeface="Lato"/>
                  <a:ea typeface="Lato"/>
                </a:rPr>
                <a:t>p</a:t>
              </a:r>
              <a:endParaRPr b="0" lang="ru-RU" sz="1600" spc="-1" strike="noStrike">
                <a:latin typeface="Arial"/>
              </a:endParaRPr>
            </a:p>
          </p:txBody>
        </p:sp>
        <p:grpSp>
          <p:nvGrpSpPr>
            <p:cNvPr id="1686" name="Группа 3"/>
            <p:cNvGrpSpPr/>
            <p:nvPr/>
          </p:nvGrpSpPr>
          <p:grpSpPr>
            <a:xfrm>
              <a:off x="362880" y="2639520"/>
              <a:ext cx="2864880" cy="2088360"/>
              <a:chOff x="362880" y="2639520"/>
              <a:chExt cx="2864880" cy="2088360"/>
            </a:xfrm>
          </p:grpSpPr>
          <p:sp>
            <p:nvSpPr>
              <p:cNvPr id="1687" name="Google Shape;348;p13"/>
              <p:cNvSpPr/>
              <p:nvPr/>
            </p:nvSpPr>
            <p:spPr>
              <a:xfrm>
                <a:off x="1012680" y="3707640"/>
                <a:ext cx="914040" cy="91404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50">
                <a:solidFill>
                  <a:srgbClr val="1c2b2f"/>
                </a:solidFill>
                <a:round/>
                <a:headEnd len="sm" type="oval" w="sm"/>
                <a:tailEnd len="med" type="stealth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88" name="Google Shape;349;p13"/>
              <p:cNvSpPr/>
              <p:nvPr/>
            </p:nvSpPr>
            <p:spPr>
              <a:xfrm>
                <a:off x="2641320" y="3656160"/>
                <a:ext cx="98640" cy="10512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152023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89" name="Google Shape;350;p13"/>
              <p:cNvSpPr/>
              <p:nvPr/>
            </p:nvSpPr>
            <p:spPr>
              <a:xfrm flipH="1">
                <a:off x="362520" y="3711600"/>
                <a:ext cx="701640" cy="101628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50">
                <a:solidFill>
                  <a:srgbClr val="1c2b2f"/>
                </a:solidFill>
                <a:round/>
                <a:headEnd len="sm" type="oval" w="sm"/>
                <a:tailEnd len="med" type="stealth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90" name="Google Shape;351;p13"/>
              <p:cNvSpPr/>
              <p:nvPr/>
            </p:nvSpPr>
            <p:spPr>
              <a:xfrm>
                <a:off x="1689120" y="3656160"/>
                <a:ext cx="98640" cy="10512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152023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91" name="Google Shape;352;p13"/>
              <p:cNvSpPr/>
              <p:nvPr/>
            </p:nvSpPr>
            <p:spPr>
              <a:xfrm flipH="1">
                <a:off x="1044000" y="2728440"/>
                <a:ext cx="20880" cy="100872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50">
                <a:solidFill>
                  <a:srgbClr val="1c2b2f"/>
                </a:solidFill>
                <a:round/>
                <a:headEnd len="sm" type="oval" w="sm"/>
                <a:tailEnd len="med" type="stealth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92" name="Google Shape;353;p13"/>
              <p:cNvSpPr/>
              <p:nvPr/>
            </p:nvSpPr>
            <p:spPr>
              <a:xfrm>
                <a:off x="695160" y="3486600"/>
                <a:ext cx="298080" cy="3351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1" i="1" lang="ru" sz="1600" spc="-1" strike="noStrike">
                    <a:solidFill>
                      <a:srgbClr val="c00000"/>
                    </a:solidFill>
                    <a:latin typeface="Arial"/>
                    <a:ea typeface="Arial"/>
                  </a:rPr>
                  <a:t>v</a:t>
                </a:r>
                <a:endParaRPr b="0" lang="ru-RU" sz="1600" spc="-1" strike="noStrike">
                  <a:latin typeface="Arial"/>
                </a:endParaRPr>
              </a:p>
            </p:txBody>
          </p:sp>
          <p:sp>
            <p:nvSpPr>
              <p:cNvPr id="1693" name="Google Shape;354;p13"/>
              <p:cNvSpPr/>
              <p:nvPr/>
            </p:nvSpPr>
            <p:spPr>
              <a:xfrm>
                <a:off x="1773720" y="3745800"/>
                <a:ext cx="882000" cy="3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50">
                <a:solidFill>
                  <a:srgbClr val="5e696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94" name="Google Shape;355;p13"/>
              <p:cNvSpPr/>
              <p:nvPr/>
            </p:nvSpPr>
            <p:spPr>
              <a:xfrm>
                <a:off x="2260440" y="2665440"/>
                <a:ext cx="98640" cy="10512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152023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95" name="Google Shape;356;p13"/>
              <p:cNvSpPr/>
              <p:nvPr/>
            </p:nvSpPr>
            <p:spPr>
              <a:xfrm>
                <a:off x="1308240" y="2665440"/>
                <a:ext cx="98640" cy="10512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152023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96" name="Google Shape;357;p13"/>
              <p:cNvSpPr/>
              <p:nvPr/>
            </p:nvSpPr>
            <p:spPr>
              <a:xfrm>
                <a:off x="1392480" y="2755440"/>
                <a:ext cx="882000" cy="3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50">
                <a:solidFill>
                  <a:srgbClr val="5e696c"/>
                </a:solidFill>
                <a:prstDash val="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97" name="Google Shape;365;p13"/>
              <p:cNvSpPr/>
              <p:nvPr/>
            </p:nvSpPr>
            <p:spPr>
              <a:xfrm>
                <a:off x="2077200" y="3380040"/>
                <a:ext cx="358560" cy="4266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91440" bIns="9144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1" i="1" lang="ru" sz="1600" spc="-1" strike="noStrike">
                    <a:solidFill>
                      <a:srgbClr val="c00000"/>
                    </a:solidFill>
                    <a:latin typeface="Lato"/>
                    <a:ea typeface="Lato"/>
                  </a:rPr>
                  <a:t>p</a:t>
                </a:r>
                <a:endParaRPr b="0" lang="ru-RU" sz="1600" spc="-1" strike="noStrike">
                  <a:latin typeface="Arial"/>
                </a:endParaRPr>
              </a:p>
            </p:txBody>
          </p:sp>
          <p:sp>
            <p:nvSpPr>
              <p:cNvPr id="1698" name="Google Shape;368;p13"/>
              <p:cNvSpPr/>
              <p:nvPr/>
            </p:nvSpPr>
            <p:spPr>
              <a:xfrm>
                <a:off x="1630800" y="2639520"/>
                <a:ext cx="446040" cy="38124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91440" bIns="9144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1" i="1" lang="ru" sz="1300" spc="-1" strike="noStrike">
                    <a:solidFill>
                      <a:srgbClr val="c00000"/>
                    </a:solidFill>
                    <a:latin typeface="Lato"/>
                    <a:ea typeface="Lato"/>
                  </a:rPr>
                  <a:t>no</a:t>
                </a:r>
                <a:endParaRPr b="0" lang="ru-RU" sz="1300" spc="-1" strike="noStrike">
                  <a:latin typeface="Arial"/>
                </a:endParaRPr>
              </a:p>
            </p:txBody>
          </p:sp>
          <p:sp>
            <p:nvSpPr>
              <p:cNvPr id="1699" name="Google Shape;371;p13"/>
              <p:cNvSpPr/>
              <p:nvPr/>
            </p:nvSpPr>
            <p:spPr>
              <a:xfrm>
                <a:off x="2012040" y="3629880"/>
                <a:ext cx="446040" cy="38124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91440" bIns="9144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1" i="1" lang="ru" sz="1300" spc="-1" strike="noStrike">
                    <a:solidFill>
                      <a:srgbClr val="c00000"/>
                    </a:solidFill>
                    <a:latin typeface="Lato"/>
                    <a:ea typeface="Lato"/>
                  </a:rPr>
                  <a:t>yes</a:t>
                </a:r>
                <a:endParaRPr b="0" lang="ru-RU" sz="1300" spc="-1" strike="noStrike">
                  <a:latin typeface="Arial"/>
                </a:endParaRPr>
              </a:p>
            </p:txBody>
          </p:sp>
          <p:sp>
            <p:nvSpPr>
              <p:cNvPr id="1700" name="Google Shape;372;p13"/>
              <p:cNvSpPr/>
              <p:nvPr/>
            </p:nvSpPr>
            <p:spPr>
              <a:xfrm>
                <a:off x="1793520" y="2965680"/>
                <a:ext cx="206280" cy="48888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50">
                <a:solidFill>
                  <a:srgbClr val="5e696c"/>
                </a:solidFill>
                <a:round/>
                <a:tailEnd len="med" type="stealth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01" name="Google Shape;373;p13"/>
              <p:cNvSpPr/>
              <p:nvPr/>
            </p:nvSpPr>
            <p:spPr>
              <a:xfrm>
                <a:off x="1905840" y="2916360"/>
                <a:ext cx="978120" cy="3963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91440" bIns="9144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ru" sz="1400" spc="-1" strike="noStrike">
                    <a:solidFill>
                      <a:srgbClr val="000000"/>
                    </a:solidFill>
                    <a:latin typeface="Lato"/>
                    <a:ea typeface="Lato"/>
                  </a:rPr>
                  <a:t>склейка</a:t>
                </a:r>
                <a:endParaRPr b="0" lang="ru-RU" sz="1400" spc="-1" strike="noStrike">
                  <a:latin typeface="Arial"/>
                </a:endParaRPr>
              </a:p>
            </p:txBody>
          </p:sp>
          <p:sp>
            <p:nvSpPr>
              <p:cNvPr id="1702" name="Google Shape;374;p13"/>
              <p:cNvSpPr/>
              <p:nvPr/>
            </p:nvSpPr>
            <p:spPr>
              <a:xfrm>
                <a:off x="2098440" y="4032720"/>
                <a:ext cx="206280" cy="48888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50">
                <a:solidFill>
                  <a:srgbClr val="5e696c"/>
                </a:solidFill>
                <a:round/>
                <a:tailEnd len="med" type="stealth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03" name="Google Shape;375;p13"/>
              <p:cNvSpPr/>
              <p:nvPr/>
            </p:nvSpPr>
            <p:spPr>
              <a:xfrm>
                <a:off x="2156040" y="3992040"/>
                <a:ext cx="1071720" cy="608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91440" bIns="9144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ru" sz="1400" spc="-1" strike="noStrike">
                    <a:solidFill>
                      <a:srgbClr val="000000"/>
                    </a:solidFill>
                    <a:latin typeface="Lato"/>
                    <a:ea typeface="Lato"/>
                  </a:rPr>
                  <a:t>расклейка</a:t>
                </a:r>
                <a:endParaRPr b="0" lang="ru-RU" sz="1400" spc="-1" strike="noStrike">
                  <a:latin typeface="Arial"/>
                </a:endParaRPr>
              </a:p>
            </p:txBody>
          </p:sp>
        </p:grpSp>
      </p:grpSp>
      <p:sp>
        <p:nvSpPr>
          <p:cNvPr id="1704" name="Google Shape;398;p13"/>
          <p:cNvSpPr/>
          <p:nvPr/>
        </p:nvSpPr>
        <p:spPr>
          <a:xfrm>
            <a:off x="3971880" y="4807080"/>
            <a:ext cx="446040" cy="38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300" spc="-1" strike="noStrike">
                <a:solidFill>
                  <a:srgbClr val="c00000"/>
                </a:solidFill>
                <a:latin typeface="Lato"/>
                <a:ea typeface="Lato"/>
              </a:rPr>
              <a:t>yes</a:t>
            </a:r>
            <a:endParaRPr b="0" lang="ru-RU" sz="1300" spc="-1" strike="noStrike">
              <a:latin typeface="Arial"/>
            </a:endParaRPr>
          </a:p>
        </p:txBody>
      </p:sp>
      <p:sp>
        <p:nvSpPr>
          <p:cNvPr id="1705" name="Google Shape;392;p13"/>
          <p:cNvSpPr/>
          <p:nvPr/>
        </p:nvSpPr>
        <p:spPr>
          <a:xfrm>
            <a:off x="5067360" y="2420640"/>
            <a:ext cx="358560" cy="42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ru" sz="1600" spc="-1" strike="noStrike">
                <a:solidFill>
                  <a:srgbClr val="c00000"/>
                </a:solidFill>
                <a:latin typeface="Lato"/>
                <a:ea typeface="Lato"/>
              </a:rPr>
              <a:t>p</a:t>
            </a:r>
            <a:endParaRPr b="0" lang="ru-RU" sz="1600" spc="-1" strike="noStrike">
              <a:latin typeface="Arial"/>
            </a:endParaRPr>
          </a:p>
        </p:txBody>
      </p:sp>
      <p:grpSp>
        <p:nvGrpSpPr>
          <p:cNvPr id="1706" name="Группа 9"/>
          <p:cNvGrpSpPr/>
          <p:nvPr/>
        </p:nvGrpSpPr>
        <p:grpSpPr>
          <a:xfrm>
            <a:off x="3665160" y="2638800"/>
            <a:ext cx="3053880" cy="2453040"/>
            <a:chOff x="3665160" y="2638800"/>
            <a:chExt cx="3053880" cy="2453040"/>
          </a:xfrm>
        </p:grpSpPr>
        <p:sp>
          <p:nvSpPr>
            <p:cNvPr id="1707" name="Google Shape;397;p13"/>
            <p:cNvSpPr/>
            <p:nvPr/>
          </p:nvSpPr>
          <p:spPr>
            <a:xfrm>
              <a:off x="6016680" y="4710600"/>
              <a:ext cx="446040" cy="381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1" i="1" lang="ru" sz="1300" spc="-1" strike="noStrike">
                  <a:solidFill>
                    <a:srgbClr val="c00000"/>
                  </a:solidFill>
                  <a:latin typeface="Lato"/>
                  <a:ea typeface="Lato"/>
                </a:rPr>
                <a:t>yes</a:t>
              </a:r>
              <a:endParaRPr b="0" lang="ru-RU" sz="1300" spc="-1" strike="noStrike">
                <a:latin typeface="Arial"/>
              </a:endParaRPr>
            </a:p>
          </p:txBody>
        </p:sp>
        <p:grpSp>
          <p:nvGrpSpPr>
            <p:cNvPr id="1708" name="Группа 6"/>
            <p:cNvGrpSpPr/>
            <p:nvPr/>
          </p:nvGrpSpPr>
          <p:grpSpPr>
            <a:xfrm>
              <a:off x="5576040" y="4755600"/>
              <a:ext cx="1051200" cy="105480"/>
              <a:chOff x="5576040" y="4755600"/>
              <a:chExt cx="1051200" cy="105480"/>
            </a:xfrm>
          </p:grpSpPr>
          <p:sp>
            <p:nvSpPr>
              <p:cNvPr id="1709" name="Google Shape;386;p13"/>
              <p:cNvSpPr/>
              <p:nvPr/>
            </p:nvSpPr>
            <p:spPr>
              <a:xfrm>
                <a:off x="6528600" y="4755960"/>
                <a:ext cx="98640" cy="10512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152023"/>
                </a:solidFill>
                <a:prstDash val="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10" name="Google Shape;387;p13"/>
              <p:cNvSpPr/>
              <p:nvPr/>
            </p:nvSpPr>
            <p:spPr>
              <a:xfrm>
                <a:off x="5576040" y="4755600"/>
                <a:ext cx="98640" cy="10512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152023"/>
                </a:solidFill>
                <a:prstDash val="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11" name="Google Shape;388;p13"/>
              <p:cNvSpPr/>
              <p:nvPr/>
            </p:nvSpPr>
            <p:spPr>
              <a:xfrm>
                <a:off x="5660640" y="4845600"/>
                <a:ext cx="882000" cy="3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50">
                <a:solidFill>
                  <a:srgbClr val="5e696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712" name="Google Shape;394;p13"/>
            <p:cNvSpPr/>
            <p:nvPr/>
          </p:nvSpPr>
          <p:spPr>
            <a:xfrm>
              <a:off x="5959080" y="4484160"/>
              <a:ext cx="358560" cy="426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1" i="1" lang="ru" sz="1600" spc="-1" strike="noStrike">
                  <a:solidFill>
                    <a:srgbClr val="c00000"/>
                  </a:solidFill>
                  <a:latin typeface="Lato"/>
                  <a:ea typeface="Lato"/>
                </a:rPr>
                <a:t>p</a:t>
              </a:r>
              <a:endParaRPr b="0" lang="ru-RU" sz="1600" spc="-1" strike="noStrike">
                <a:latin typeface="Arial"/>
              </a:endParaRPr>
            </a:p>
          </p:txBody>
        </p:sp>
        <p:grpSp>
          <p:nvGrpSpPr>
            <p:cNvPr id="1713" name="Группа 5"/>
            <p:cNvGrpSpPr/>
            <p:nvPr/>
          </p:nvGrpSpPr>
          <p:grpSpPr>
            <a:xfrm>
              <a:off x="3665160" y="4547880"/>
              <a:ext cx="1050840" cy="426600"/>
              <a:chOff x="3665160" y="4547880"/>
              <a:chExt cx="1050840" cy="426600"/>
            </a:xfrm>
          </p:grpSpPr>
          <p:grpSp>
            <p:nvGrpSpPr>
              <p:cNvPr id="1714" name="Группа 2"/>
              <p:cNvGrpSpPr/>
              <p:nvPr/>
            </p:nvGrpSpPr>
            <p:grpSpPr>
              <a:xfrm>
                <a:off x="3665160" y="4823640"/>
                <a:ext cx="1050840" cy="105480"/>
                <a:chOff x="3665160" y="4823640"/>
                <a:chExt cx="1050840" cy="105480"/>
              </a:xfrm>
            </p:grpSpPr>
            <p:sp>
              <p:nvSpPr>
                <p:cNvPr id="1715" name="Google Shape;389;p13"/>
                <p:cNvSpPr/>
                <p:nvPr/>
              </p:nvSpPr>
              <p:spPr>
                <a:xfrm>
                  <a:off x="4617360" y="4824000"/>
                  <a:ext cx="98640" cy="105120"/>
                </a:xfrm>
                <a:prstGeom prst="ellipse">
                  <a:avLst/>
                </a:prstGeom>
                <a:solidFill>
                  <a:schemeClr val="accent1"/>
                </a:solidFill>
                <a:ln w="25400">
                  <a:solidFill>
                    <a:srgbClr val="152023"/>
                  </a:solidFill>
                  <a:prstDash val="dash"/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716" name="Google Shape;390;p13"/>
                <p:cNvSpPr/>
                <p:nvPr/>
              </p:nvSpPr>
              <p:spPr>
                <a:xfrm>
                  <a:off x="3665160" y="4823640"/>
                  <a:ext cx="98640" cy="105120"/>
                </a:xfrm>
                <a:prstGeom prst="ellipse">
                  <a:avLst/>
                </a:prstGeom>
                <a:solidFill>
                  <a:schemeClr val="accent1"/>
                </a:solidFill>
                <a:ln w="25400">
                  <a:solidFill>
                    <a:srgbClr val="152023"/>
                  </a:solidFill>
                  <a:prstDash val="dash"/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717" name="Google Shape;391;p13"/>
                <p:cNvSpPr/>
                <p:nvPr/>
              </p:nvSpPr>
              <p:spPr>
                <a:xfrm>
                  <a:off x="3749400" y="4913640"/>
                  <a:ext cx="882000" cy="36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19050">
                  <a:solidFill>
                    <a:srgbClr val="5e696c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sp>
            <p:nvSpPr>
              <p:cNvPr id="1718" name="Google Shape;395;p13"/>
              <p:cNvSpPr/>
              <p:nvPr/>
            </p:nvSpPr>
            <p:spPr>
              <a:xfrm>
                <a:off x="3899520" y="4547880"/>
                <a:ext cx="358560" cy="4266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91440" bIns="9144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1" i="1" lang="ru" sz="1600" spc="-1" strike="noStrike">
                    <a:solidFill>
                      <a:srgbClr val="c00000"/>
                    </a:solidFill>
                    <a:latin typeface="Lato"/>
                    <a:ea typeface="Lato"/>
                  </a:rPr>
                  <a:t>p</a:t>
                </a:r>
                <a:endParaRPr b="0" lang="ru-RU" sz="1600" spc="-1" strike="noStrike">
                  <a:latin typeface="Arial"/>
                </a:endParaRPr>
              </a:p>
            </p:txBody>
          </p:sp>
        </p:grpSp>
        <p:grpSp>
          <p:nvGrpSpPr>
            <p:cNvPr id="1719" name="Группа 4"/>
            <p:cNvGrpSpPr/>
            <p:nvPr/>
          </p:nvGrpSpPr>
          <p:grpSpPr>
            <a:xfrm>
              <a:off x="3902400" y="2638800"/>
              <a:ext cx="2598840" cy="2104920"/>
              <a:chOff x="3902400" y="2638800"/>
              <a:chExt cx="2598840" cy="2104920"/>
            </a:xfrm>
          </p:grpSpPr>
          <p:sp>
            <p:nvSpPr>
              <p:cNvPr id="1720" name="Google Shape;376;p13"/>
              <p:cNvSpPr/>
              <p:nvPr/>
            </p:nvSpPr>
            <p:spPr>
              <a:xfrm>
                <a:off x="4552200" y="3723480"/>
                <a:ext cx="914040" cy="91404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50">
                <a:solidFill>
                  <a:srgbClr val="1c2b2f"/>
                </a:solidFill>
                <a:round/>
                <a:headEnd len="sm" type="oval" w="sm"/>
                <a:tailEnd len="med" type="stealth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21" name="Google Shape;377;p13"/>
              <p:cNvSpPr/>
              <p:nvPr/>
            </p:nvSpPr>
            <p:spPr>
              <a:xfrm>
                <a:off x="6181200" y="3671640"/>
                <a:ext cx="98640" cy="10512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152023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22" name="Google Shape;378;p13"/>
              <p:cNvSpPr/>
              <p:nvPr/>
            </p:nvSpPr>
            <p:spPr>
              <a:xfrm flipH="1">
                <a:off x="3902040" y="3727440"/>
                <a:ext cx="701640" cy="101628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50">
                <a:solidFill>
                  <a:srgbClr val="1c2b2f"/>
                </a:solidFill>
                <a:round/>
                <a:headEnd len="sm" type="oval" w="sm"/>
                <a:tailEnd len="med" type="stealth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23" name="Google Shape;379;p13"/>
              <p:cNvSpPr/>
              <p:nvPr/>
            </p:nvSpPr>
            <p:spPr>
              <a:xfrm>
                <a:off x="5228640" y="3671640"/>
                <a:ext cx="98640" cy="10512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152023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24" name="Google Shape;380;p13"/>
              <p:cNvSpPr/>
              <p:nvPr/>
            </p:nvSpPr>
            <p:spPr>
              <a:xfrm flipH="1">
                <a:off x="4583520" y="2744280"/>
                <a:ext cx="20880" cy="100872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50">
                <a:solidFill>
                  <a:srgbClr val="1c2b2f"/>
                </a:solidFill>
                <a:round/>
                <a:headEnd len="sm" type="oval" w="sm"/>
                <a:tailEnd len="med" type="stealth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25" name="Google Shape;381;p13"/>
              <p:cNvSpPr/>
              <p:nvPr/>
            </p:nvSpPr>
            <p:spPr>
              <a:xfrm>
                <a:off x="4232520" y="3490200"/>
                <a:ext cx="298080" cy="338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anchor="t">
                <a:no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1" i="1" lang="ru" sz="1600" spc="-1" strike="noStrike">
                    <a:solidFill>
                      <a:srgbClr val="c00000"/>
                    </a:solidFill>
                    <a:latin typeface="Arial"/>
                    <a:ea typeface="Arial"/>
                  </a:rPr>
                  <a:t>v</a:t>
                </a:r>
                <a:endParaRPr b="0" lang="ru-RU" sz="1600" spc="-1" strike="noStrike">
                  <a:latin typeface="Arial"/>
                </a:endParaRPr>
              </a:p>
            </p:txBody>
          </p:sp>
          <p:sp>
            <p:nvSpPr>
              <p:cNvPr id="1726" name="Google Shape;382;p13"/>
              <p:cNvSpPr/>
              <p:nvPr/>
            </p:nvSpPr>
            <p:spPr>
              <a:xfrm>
                <a:off x="5313240" y="3761640"/>
                <a:ext cx="882000" cy="3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50">
                <a:solidFill>
                  <a:srgbClr val="5e696c"/>
                </a:solidFill>
                <a:prstDash val="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27" name="Google Shape;383;p13"/>
              <p:cNvSpPr/>
              <p:nvPr/>
            </p:nvSpPr>
            <p:spPr>
              <a:xfrm>
                <a:off x="5799960" y="2681280"/>
                <a:ext cx="98640" cy="10512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152023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28" name="Google Shape;384;p13"/>
              <p:cNvSpPr/>
              <p:nvPr/>
            </p:nvSpPr>
            <p:spPr>
              <a:xfrm>
                <a:off x="4847760" y="2681280"/>
                <a:ext cx="98640" cy="10512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152023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29" name="Google Shape;385;p13"/>
              <p:cNvSpPr/>
              <p:nvPr/>
            </p:nvSpPr>
            <p:spPr>
              <a:xfrm>
                <a:off x="4932360" y="2770920"/>
                <a:ext cx="882000" cy="3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50">
                <a:solidFill>
                  <a:srgbClr val="5e696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30" name="Google Shape;393;p13"/>
              <p:cNvSpPr/>
              <p:nvPr/>
            </p:nvSpPr>
            <p:spPr>
              <a:xfrm>
                <a:off x="5616720" y="3395880"/>
                <a:ext cx="358560" cy="4266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91440" bIns="9144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1" i="1" lang="ru" sz="1600" spc="-1" strike="noStrike">
                    <a:solidFill>
                      <a:srgbClr val="c00000"/>
                    </a:solidFill>
                    <a:latin typeface="Lato"/>
                    <a:ea typeface="Lato"/>
                  </a:rPr>
                  <a:t>p</a:t>
                </a:r>
                <a:endParaRPr b="0" lang="ru-RU" sz="1600" spc="-1" strike="noStrike">
                  <a:latin typeface="Arial"/>
                </a:endParaRPr>
              </a:p>
            </p:txBody>
          </p:sp>
          <p:sp>
            <p:nvSpPr>
              <p:cNvPr id="1731" name="Google Shape;396;p13"/>
              <p:cNvSpPr/>
              <p:nvPr/>
            </p:nvSpPr>
            <p:spPr>
              <a:xfrm>
                <a:off x="5170320" y="2638800"/>
                <a:ext cx="446040" cy="38124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91440" bIns="9144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1" i="1" lang="ru" sz="1300" spc="-1" strike="noStrike">
                    <a:solidFill>
                      <a:srgbClr val="c00000"/>
                    </a:solidFill>
                    <a:latin typeface="Lato"/>
                    <a:ea typeface="Lato"/>
                  </a:rPr>
                  <a:t>yes</a:t>
                </a:r>
                <a:endParaRPr b="0" lang="ru-RU" sz="1300" spc="-1" strike="noStrike">
                  <a:latin typeface="Arial"/>
                </a:endParaRPr>
              </a:p>
            </p:txBody>
          </p:sp>
          <p:sp>
            <p:nvSpPr>
              <p:cNvPr id="1732" name="Google Shape;399;p13"/>
              <p:cNvSpPr/>
              <p:nvPr/>
            </p:nvSpPr>
            <p:spPr>
              <a:xfrm>
                <a:off x="5551560" y="3645720"/>
                <a:ext cx="446040" cy="38124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91440" bIns="9144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1" i="1" lang="ru" sz="1300" spc="-1" strike="noStrike">
                    <a:solidFill>
                      <a:srgbClr val="c00000"/>
                    </a:solidFill>
                    <a:latin typeface="Lato"/>
                    <a:ea typeface="Lato"/>
                  </a:rPr>
                  <a:t>no</a:t>
                </a:r>
                <a:endParaRPr b="0" lang="ru-RU" sz="1300" spc="-1" strike="noStrike">
                  <a:latin typeface="Arial"/>
                </a:endParaRPr>
              </a:p>
            </p:txBody>
          </p:sp>
          <p:sp>
            <p:nvSpPr>
              <p:cNvPr id="1733" name="Google Shape;400;p13"/>
              <p:cNvSpPr/>
              <p:nvPr/>
            </p:nvSpPr>
            <p:spPr>
              <a:xfrm>
                <a:off x="5333040" y="2981520"/>
                <a:ext cx="206280" cy="48888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50">
                <a:solidFill>
                  <a:srgbClr val="5e696c"/>
                </a:solidFill>
                <a:round/>
                <a:tailEnd len="med" type="stealth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34" name="Google Shape;401;p13"/>
              <p:cNvSpPr/>
              <p:nvPr/>
            </p:nvSpPr>
            <p:spPr>
              <a:xfrm>
                <a:off x="5435280" y="2962800"/>
                <a:ext cx="1065960" cy="608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91440" bIns="91440" anchor="t">
                <a:sp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ru" sz="1400" spc="-1" strike="noStrike">
                    <a:solidFill>
                      <a:srgbClr val="000000"/>
                    </a:solidFill>
                    <a:latin typeface="Lato"/>
                    <a:ea typeface="Lato"/>
                  </a:rPr>
                  <a:t>расклейка</a:t>
                </a:r>
                <a:endParaRPr b="0" lang="ru-RU" sz="1400" spc="-1" strike="noStrike">
                  <a:latin typeface="Arial"/>
                </a:endParaRPr>
              </a:p>
            </p:txBody>
          </p:sp>
          <p:sp>
            <p:nvSpPr>
              <p:cNvPr id="1735" name="Google Shape;402;p13"/>
              <p:cNvSpPr/>
              <p:nvPr/>
            </p:nvSpPr>
            <p:spPr>
              <a:xfrm>
                <a:off x="5637960" y="4048200"/>
                <a:ext cx="206280" cy="48888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50">
                <a:solidFill>
                  <a:srgbClr val="5e696c"/>
                </a:solidFill>
                <a:round/>
                <a:tailEnd len="med" type="stealth" w="med"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736" name="Google Shape;403;p13"/>
            <p:cNvSpPr/>
            <p:nvPr/>
          </p:nvSpPr>
          <p:spPr>
            <a:xfrm>
              <a:off x="5740920" y="3945960"/>
              <a:ext cx="978120" cy="39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ru" sz="1400" spc="-1" strike="noStrike">
                  <a:solidFill>
                    <a:srgbClr val="000000"/>
                  </a:solidFill>
                  <a:latin typeface="Lato"/>
                  <a:ea typeface="Lato"/>
                </a:rPr>
                <a:t>склейка</a:t>
              </a:r>
              <a:endParaRPr b="0" lang="ru-RU" sz="1400" spc="-1" strike="noStrike">
                <a:latin typeface="Arial"/>
              </a:endParaRPr>
            </a:p>
          </p:txBody>
        </p:sp>
      </p:grpSp>
      <p:sp>
        <p:nvSpPr>
          <p:cNvPr id="1737" name="Google Shape;364;p13"/>
          <p:cNvSpPr/>
          <p:nvPr/>
        </p:nvSpPr>
        <p:spPr>
          <a:xfrm>
            <a:off x="6808320" y="2211840"/>
            <a:ext cx="2424240" cy="334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40000"/>
              </a:lnSpc>
            </a:pPr>
            <a:r>
              <a:rPr b="1" lang="ru-RU" sz="1600" spc="-1" strike="noStrike" u="sng">
                <a:solidFill>
                  <a:srgbClr val="5e696c"/>
                </a:solidFill>
                <a:uFillTx/>
                <a:latin typeface="Lato"/>
                <a:ea typeface="Lato"/>
              </a:rPr>
              <a:t>Нужен</a:t>
            </a:r>
            <a:r>
              <a:rPr b="1" lang="ru-RU" sz="1600" spc="-1" strike="noStrike">
                <a:solidFill>
                  <a:srgbClr val="5e696c"/>
                </a:solidFill>
                <a:latin typeface="Lato"/>
                <a:ea typeface="Lato"/>
              </a:rPr>
              <a:t> </a:t>
            </a:r>
            <a:r>
              <a:rPr b="1" i="1" lang="ru-RU" sz="1600" spc="-1" strike="noStrike">
                <a:solidFill>
                  <a:srgbClr val="c00000"/>
                </a:solidFill>
                <a:latin typeface="Arial"/>
                <a:ea typeface="Lato"/>
              </a:rPr>
              <a:t>вес</a:t>
            </a:r>
            <a:r>
              <a:rPr b="0" lang="en-US" sz="1600" spc="-1" strike="noStrike">
                <a:solidFill>
                  <a:srgbClr val="c00000"/>
                </a:solidFill>
                <a:latin typeface="Arial"/>
                <a:ea typeface="Lato"/>
              </a:rPr>
              <a:t> </a:t>
            </a:r>
            <a:r>
              <a:rPr b="1" i="1" lang="en-US" sz="1600" spc="-1" strike="noStrike">
                <a:solidFill>
                  <a:srgbClr val="c00000"/>
                </a:solidFill>
                <a:latin typeface="Lato"/>
                <a:ea typeface="Lato"/>
              </a:rPr>
              <a:t>p</a:t>
            </a:r>
            <a:r>
              <a:rPr b="1" i="1" lang="en-US" sz="1600" spc="-1" strike="noStrike" baseline="-25000">
                <a:solidFill>
                  <a:srgbClr val="c00000"/>
                </a:solidFill>
                <a:latin typeface="Lato"/>
                <a:ea typeface="Lato"/>
              </a:rPr>
              <a:t>v-yes</a:t>
            </a:r>
            <a:r>
              <a:rPr b="1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 </a:t>
            </a:r>
            <a:r>
              <a:rPr b="0" lang="ru" sz="1600" spc="-1" strike="noStrike">
                <a:solidFill>
                  <a:srgbClr val="5e696c"/>
                </a:solidFill>
                <a:latin typeface="Arial"/>
                <a:ea typeface="Arial"/>
              </a:rPr>
              <a:t>–</a:t>
            </a:r>
            <a:r>
              <a:rPr b="1" i="1" lang="en-US" sz="1600" spc="-1" strike="noStrike">
                <a:solidFill>
                  <a:srgbClr val="c00000"/>
                </a:solidFill>
                <a:latin typeface="Lato"/>
                <a:ea typeface="Lato"/>
              </a:rPr>
              <a:t> p</a:t>
            </a:r>
            <a:r>
              <a:rPr b="1" i="1" lang="en-US" sz="1600" spc="-1" strike="noStrike" baseline="-25000">
                <a:solidFill>
                  <a:srgbClr val="c00000"/>
                </a:solidFill>
                <a:latin typeface="Lato"/>
                <a:ea typeface="Lato"/>
              </a:rPr>
              <a:t>v-no</a:t>
            </a:r>
            <a:r>
              <a:rPr b="1" i="1" lang="ru-RU" sz="1600" spc="-1" strike="noStrike" baseline="-25000">
                <a:solidFill>
                  <a:srgbClr val="c00000"/>
                </a:solidFill>
                <a:latin typeface="Lato"/>
                <a:ea typeface="Lato"/>
              </a:rPr>
              <a:t>  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40000"/>
              </a:lnSpc>
            </a:pPr>
            <a:r>
              <a:rPr b="0" lang="ru-RU" sz="1600" spc="-1" strike="noStrike">
                <a:solidFill>
                  <a:srgbClr val="c00000"/>
                </a:solidFill>
                <a:latin typeface="Arial"/>
                <a:ea typeface="Lato"/>
              </a:rPr>
              <a:t>ребра </a:t>
            </a:r>
            <a:r>
              <a:rPr b="1" i="1" lang="en-US" sz="1600" spc="-1" strike="noStrike">
                <a:solidFill>
                  <a:srgbClr val="c00000"/>
                </a:solidFill>
                <a:latin typeface="Arial"/>
                <a:ea typeface="Lato"/>
              </a:rPr>
              <a:t>p</a:t>
            </a:r>
            <a:r>
              <a:rPr b="1" i="1" lang="ru-RU" sz="1600" spc="-1" strike="noStrike">
                <a:solidFill>
                  <a:srgbClr val="c00000"/>
                </a:solidFill>
                <a:latin typeface="Arial"/>
                <a:ea typeface="Lato"/>
              </a:rPr>
              <a:t> </a:t>
            </a:r>
            <a:r>
              <a:rPr b="0" lang="ru-RU" sz="1600" spc="-1" strike="noStrike">
                <a:solidFill>
                  <a:srgbClr val="c00000"/>
                </a:solidFill>
                <a:latin typeface="Arial"/>
                <a:ea typeface="Lato"/>
              </a:rPr>
              <a:t>в верш. </a:t>
            </a:r>
            <a:r>
              <a:rPr b="1" i="1" lang="en-US" sz="1600" spc="-1" strike="noStrike">
                <a:solidFill>
                  <a:srgbClr val="c00000"/>
                </a:solidFill>
                <a:latin typeface="Arial"/>
                <a:ea typeface="Lato"/>
              </a:rPr>
              <a:t>v</a:t>
            </a:r>
            <a:r>
              <a:rPr b="0" lang="ru-RU" sz="1600" spc="-1" strike="noStrike">
                <a:solidFill>
                  <a:srgbClr val="c00000"/>
                </a:solidFill>
                <a:latin typeface="Arial"/>
                <a:ea typeface="Lato"/>
              </a:rPr>
              <a:t> в</a:t>
            </a:r>
            <a:r>
              <a:rPr b="0" lang="ru-RU" sz="1600" spc="-1" strike="noStrike">
                <a:solidFill>
                  <a:srgbClr val="c00000"/>
                </a:solidFill>
                <a:latin typeface="Lato"/>
                <a:ea typeface="Lato"/>
              </a:rPr>
              <a:t> </a:t>
            </a:r>
            <a:r>
              <a:rPr b="1" i="1" lang="en-US" sz="1600" spc="-1" strike="noStrike">
                <a:solidFill>
                  <a:srgbClr val="5e696c"/>
                </a:solidFill>
                <a:latin typeface="Arial"/>
                <a:ea typeface="Lato"/>
              </a:rPr>
              <a:t>M</a:t>
            </a:r>
            <a:r>
              <a:rPr b="0" lang="ru-RU" sz="1600" spc="-1" strike="noStrike">
                <a:solidFill>
                  <a:srgbClr val="5e696c"/>
                </a:solidFill>
                <a:latin typeface="Arial"/>
                <a:ea typeface="Lato"/>
              </a:rPr>
              <a:t>.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40000"/>
              </a:lnSpc>
            </a:pPr>
            <a:r>
              <a:rPr b="0" lang="ru-RU" sz="1600" spc="-1" strike="noStrike">
                <a:solidFill>
                  <a:srgbClr val="c00000"/>
                </a:solidFill>
                <a:latin typeface="Arial"/>
                <a:ea typeface="Lato"/>
              </a:rPr>
              <a:t>По этим весам найдём</a:t>
            </a:r>
            <a:r>
              <a:rPr b="1" i="1" lang="ru-RU" sz="1600" spc="-1" strike="noStrike">
                <a:solidFill>
                  <a:srgbClr val="c00000"/>
                </a:solidFill>
                <a:latin typeface="Arial"/>
                <a:ea typeface="Lato"/>
              </a:rPr>
              <a:t> </a:t>
            </a:r>
            <a:r>
              <a:rPr b="1" lang="ru-RU" sz="1600" spc="-1" strike="noStrike">
                <a:solidFill>
                  <a:srgbClr val="c00000"/>
                </a:solidFill>
                <a:latin typeface="Arial"/>
                <a:ea typeface="Arial"/>
              </a:rPr>
              <a:t>минимальное паро-сочетание</a:t>
            </a:r>
            <a:r>
              <a:rPr b="0" lang="ru-RU" sz="1600" spc="-1" strike="noStrike">
                <a:solidFill>
                  <a:srgbClr val="c00000"/>
                </a:solidFill>
                <a:latin typeface="Arial"/>
                <a:ea typeface="Arial"/>
              </a:rPr>
              <a:t> </a:t>
            </a:r>
            <a:r>
              <a:rPr b="1" lang="ru-RU" sz="1600" spc="-1" strike="noStrike">
                <a:solidFill>
                  <a:srgbClr val="c00000"/>
                </a:solidFill>
                <a:latin typeface="Arial"/>
                <a:ea typeface="Arial"/>
              </a:rPr>
              <a:t>с этими весами </a:t>
            </a:r>
            <a:r>
              <a:rPr b="0" lang="ru-RU" sz="1600" spc="-1" strike="noStrike">
                <a:solidFill>
                  <a:srgbClr val="5e696c"/>
                </a:solidFill>
                <a:latin typeface="Arial"/>
                <a:ea typeface="Lato"/>
              </a:rPr>
              <a:t>(с </a:t>
            </a:r>
            <a:r>
              <a:rPr b="0" lang="ru-RU" sz="1600" spc="-1" strike="noStrike">
                <a:solidFill>
                  <a:srgbClr val="ff0000"/>
                </a:solidFill>
                <a:latin typeface="Arial"/>
                <a:ea typeface="Lato"/>
              </a:rPr>
              <a:t>любым</a:t>
            </a:r>
            <a:r>
              <a:rPr b="0" lang="ru-RU" sz="1600" spc="-1" strike="noStrike">
                <a:solidFill>
                  <a:srgbClr val="5e696c"/>
                </a:solidFill>
                <a:latin typeface="Arial"/>
                <a:ea typeface="Lato"/>
              </a:rPr>
              <a:t> числом нулевых по весу рёбер)</a:t>
            </a:r>
            <a:r>
              <a:rPr b="0" lang="ru-RU" sz="1600" spc="-1" strike="noStrike">
                <a:solidFill>
                  <a:srgbClr val="c00000"/>
                </a:solidFill>
                <a:latin typeface="Arial"/>
                <a:ea typeface="Arial"/>
              </a:rPr>
              <a:t>.</a:t>
            </a: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8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51433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>
              <a:lnSpc>
                <a:spcPct val="150000"/>
              </a:lnSpc>
            </a:pPr>
            <a:r>
              <a:rPr b="0" lang="ru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 </a:t>
            </a:r>
            <a:br/>
            <a:br/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9" name="Прямоугольник 1"/>
          <p:cNvSpPr/>
          <p:nvPr/>
        </p:nvSpPr>
        <p:spPr>
          <a:xfrm>
            <a:off x="0" y="20880"/>
            <a:ext cx="9143640" cy="58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50000"/>
              </a:lnSpc>
            </a:pPr>
            <a:r>
              <a:rPr b="1" lang="ru-RU" sz="1800" spc="-1" strike="noStrike">
                <a:solidFill>
                  <a:srgbClr val="5e696c"/>
                </a:solidFill>
                <a:latin typeface="Arial"/>
                <a:ea typeface="Arial"/>
              </a:rPr>
              <a:t>Вычислим: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i="1" lang="en-US" sz="1800" spc="-1" strike="noStrike">
                <a:solidFill>
                  <a:srgbClr val="c00000"/>
                </a:solidFill>
                <a:latin typeface="Arial"/>
                <a:ea typeface="Arial"/>
              </a:rPr>
              <a:t>p</a:t>
            </a:r>
            <a:r>
              <a:rPr b="1" i="1" lang="en-US" sz="18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yes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 – сумму цен расклейки по листьям звезды, в которых </a:t>
            </a:r>
            <a:r>
              <a:rPr b="1" i="1" lang="en-US" sz="1800" spc="-1" strike="noStrike">
                <a:solidFill>
                  <a:srgbClr val="c00000"/>
                </a:solidFill>
                <a:latin typeface="Arial"/>
                <a:ea typeface="Arial"/>
              </a:rPr>
              <a:t>p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не соединена ребром, </a:t>
            </a: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Arial"/>
              </a:rPr>
              <a:t>и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склейки по корню звезды, в котором </a:t>
            </a:r>
            <a:r>
              <a:rPr b="1" i="1" lang="en-US" sz="1800" spc="-1" strike="noStrike">
                <a:solidFill>
                  <a:srgbClr val="c00000"/>
                </a:solidFill>
                <a:latin typeface="Arial"/>
                <a:ea typeface="Arial"/>
              </a:rPr>
              <a:t>p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не соединена ребром.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i="1" lang="en-US" sz="1800" spc="-1" strike="noStrike">
                <a:solidFill>
                  <a:srgbClr val="c00000"/>
                </a:solidFill>
                <a:latin typeface="Arial"/>
                <a:ea typeface="Arial"/>
              </a:rPr>
              <a:t>p</a:t>
            </a:r>
            <a:r>
              <a:rPr b="1" i="1" lang="en-US" sz="18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no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 – сумму цен склейки по листьям звезды, в которых </a:t>
            </a:r>
            <a:r>
              <a:rPr b="1" i="1" lang="en-US" sz="1800" spc="-1" strike="noStrike">
                <a:solidFill>
                  <a:srgbClr val="c00000"/>
                </a:solidFill>
                <a:latin typeface="Arial"/>
                <a:ea typeface="Arial"/>
              </a:rPr>
              <a:t>p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соединена ребром,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И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 расклейки по корню звезды, в котором </a:t>
            </a:r>
            <a:r>
              <a:rPr b="1" i="1" lang="en-US" sz="1800" spc="-1" strike="noStrike">
                <a:solidFill>
                  <a:srgbClr val="c00000"/>
                </a:solidFill>
                <a:latin typeface="Arial"/>
                <a:ea typeface="Arial"/>
              </a:rPr>
              <a:t>p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соединена ребром.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Каждой паре </a:t>
            </a:r>
            <a:r>
              <a:rPr b="1" i="1" lang="ru-RU" sz="1800" spc="-1" strike="noStrike">
                <a:solidFill>
                  <a:srgbClr val="c00000"/>
                </a:solidFill>
                <a:latin typeface="Arial"/>
                <a:ea typeface="Arial"/>
              </a:rPr>
              <a:t>р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 (=ребру в полном без петель графе </a:t>
            </a:r>
            <a:r>
              <a:rPr b="1" i="1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М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), </a:t>
            </a: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p</a:t>
            </a:r>
            <a:r>
              <a:rPr b="0" lang="en-US" sz="1800" spc="-1" strike="noStrike">
                <a:solidFill>
                  <a:srgbClr val="000000"/>
                </a:solidFill>
                <a:latin typeface="Euclid Math Two"/>
                <a:ea typeface="Arial"/>
              </a:rPr>
              <a:t></a:t>
            </a:r>
            <a:r>
              <a:rPr b="1" i="1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М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, в </a:t>
            </a:r>
            <a:r>
              <a:rPr b="0" lang="ru-RU" sz="1800" spc="-1" strike="noStrike">
                <a:solidFill>
                  <a:srgbClr val="c00000"/>
                </a:solidFill>
                <a:latin typeface="Arial"/>
                <a:ea typeface="Lato"/>
              </a:rPr>
              <a:t>в вершине </a:t>
            </a:r>
            <a:r>
              <a:rPr b="1" i="1" lang="en-US" sz="1800" spc="-1" strike="noStrike">
                <a:solidFill>
                  <a:srgbClr val="c00000"/>
                </a:solidFill>
                <a:latin typeface="Arial"/>
                <a:ea typeface="Lato"/>
              </a:rPr>
              <a:t>v</a:t>
            </a:r>
            <a:r>
              <a:rPr b="0" lang="ru-RU" sz="1800" spc="-1" strike="noStrike">
                <a:solidFill>
                  <a:srgbClr val="c00000"/>
                </a:solidFill>
                <a:latin typeface="Arial"/>
                <a:ea typeface="Lato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припишем число = вес </a:t>
            </a:r>
            <a:r>
              <a:rPr b="1" i="1" lang="en-US" sz="1800" spc="-1" strike="noStrike">
                <a:solidFill>
                  <a:srgbClr val="c00000"/>
                </a:solidFill>
                <a:latin typeface="Arial"/>
                <a:ea typeface="Arial"/>
              </a:rPr>
              <a:t>p</a:t>
            </a:r>
            <a:r>
              <a:rPr b="1" i="1" lang="en-US" sz="18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yes </a:t>
            </a:r>
            <a:r>
              <a:rPr b="1" i="1" lang="ru-RU" sz="18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 </a:t>
            </a:r>
            <a:r>
              <a:rPr b="1" lang="ru-RU" sz="1800" spc="-1" strike="noStrike">
                <a:solidFill>
                  <a:srgbClr val="c00000"/>
                </a:solidFill>
                <a:latin typeface="Arial"/>
                <a:ea typeface="Arial"/>
              </a:rPr>
              <a:t>– </a:t>
            </a:r>
            <a:r>
              <a:rPr b="1" i="1" lang="en-US" sz="1800" spc="-1" strike="noStrike">
                <a:solidFill>
                  <a:srgbClr val="c00000"/>
                </a:solidFill>
                <a:latin typeface="Arial"/>
                <a:ea typeface="Arial"/>
              </a:rPr>
              <a:t>p</a:t>
            </a:r>
            <a:r>
              <a:rPr b="1" i="1" lang="en-US" sz="18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no</a:t>
            </a:r>
            <a:r>
              <a:rPr b="1" i="1" lang="ru-RU" sz="18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, и решим задачу минимального с этими весами паросочетания в </a:t>
            </a:r>
            <a:r>
              <a:rPr b="1" i="1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М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.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Полученное паросочетание </a:t>
            </a:r>
            <a:r>
              <a:rPr b="1" i="1" lang="en-US" sz="1800" spc="-1" strike="noStrike">
                <a:solidFill>
                  <a:srgbClr val="c00000"/>
                </a:solidFill>
                <a:latin typeface="Arial"/>
                <a:ea typeface="Arial"/>
              </a:rPr>
              <a:t>R</a:t>
            </a:r>
            <a:r>
              <a:rPr b="1" i="1" lang="en-US" sz="18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v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 присвоим центру звезды </a:t>
            </a:r>
            <a:r>
              <a:rPr b="1" i="1" lang="en-US" sz="1800" spc="-1" strike="noStrike">
                <a:solidFill>
                  <a:srgbClr val="c00000"/>
                </a:solidFill>
                <a:latin typeface="Arial"/>
                <a:ea typeface="Arial"/>
              </a:rPr>
              <a:t>v</a:t>
            </a:r>
            <a:r>
              <a:rPr b="1" i="1" lang="ru-RU" sz="1800" spc="-1" strike="noStrike">
                <a:solidFill>
                  <a:srgbClr val="c00000"/>
                </a:solidFill>
                <a:latin typeface="Arial"/>
                <a:ea typeface="Arial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вместо бывшего там паросоченания </a:t>
            </a:r>
            <a:r>
              <a:rPr b="1" i="1" lang="ru" sz="1800" spc="-1" strike="noStrike">
                <a:solidFill>
                  <a:srgbClr val="c00000"/>
                </a:solidFill>
                <a:latin typeface="Arial"/>
                <a:ea typeface="Arial"/>
              </a:rPr>
              <a:t>P</a:t>
            </a:r>
            <a:r>
              <a:rPr b="1" i="1" lang="en-US" sz="18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v</a:t>
            </a:r>
            <a:r>
              <a:rPr b="1" i="1" lang="ru-RU" sz="1800" spc="-1" strike="noStrike" baseline="-25000">
                <a:solidFill>
                  <a:srgbClr val="c00000"/>
                </a:solidFill>
                <a:latin typeface="Arial"/>
                <a:ea typeface="Arial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.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Получится итерационная последовательность.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" name="PlaceHolder 1"/>
          <p:cNvSpPr>
            <a:spLocks noGrp="1"/>
          </p:cNvSpPr>
          <p:nvPr>
            <p:ph type="title"/>
          </p:nvPr>
        </p:nvSpPr>
        <p:spPr>
          <a:xfrm>
            <a:off x="0" y="7920"/>
            <a:ext cx="9143640" cy="51433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83000"/>
          </a:bodyPr>
          <a:p>
            <a:pPr>
              <a:lnSpc>
                <a:spcPct val="150000"/>
              </a:lnSpc>
            </a:pP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Arial"/>
              </a:rPr>
              <a:t>Для каждой звезды по </a:t>
            </a:r>
            <a:r>
              <a:rPr b="0" i="1" lang="ru" sz="2000" spc="-1" strike="noStrike">
                <a:solidFill>
                  <a:srgbClr val="ff0000"/>
                </a:solidFill>
                <a:latin typeface="Arial"/>
                <a:ea typeface="Playfair Display"/>
              </a:rPr>
              <a:t>начальной расстановке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 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X</a:t>
            </a:r>
            <a:r>
              <a:rPr b="1" i="1" lang="ru" sz="2000" spc="-1" strike="noStrike" baseline="-25000">
                <a:solidFill>
                  <a:srgbClr val="c00000"/>
                </a:solidFill>
                <a:latin typeface="Arial"/>
                <a:ea typeface="Playfair Display"/>
              </a:rPr>
              <a:t>0  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Arial"/>
              </a:rPr>
              <a:t>найдём </a:t>
            </a:r>
            <a:r>
              <a:rPr b="1" lang="ru-RU" sz="2000" spc="-1" strike="noStrike">
                <a:solidFill>
                  <a:srgbClr val="c00000"/>
                </a:solidFill>
                <a:latin typeface="Euclid Math Two"/>
                <a:ea typeface="Playfair Display"/>
              </a:rPr>
              <a:t>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(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v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)</a:t>
            </a:r>
            <a:r>
              <a:rPr b="1" lang="ru-RU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 = 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c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(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X</a:t>
            </a:r>
            <a:r>
              <a:rPr b="1" i="1" lang="ru-RU" sz="2000" spc="-1" strike="noStrike" baseline="-25000">
                <a:solidFill>
                  <a:srgbClr val="c00000"/>
                </a:solidFill>
                <a:latin typeface="Arial"/>
                <a:ea typeface="Playfair Display"/>
              </a:rPr>
              <a:t>0</a:t>
            </a:r>
            <a:r>
              <a:rPr b="1" lang="en-US" sz="2000" spc="-1" strike="noStrike" baseline="-25000">
                <a:solidFill>
                  <a:srgbClr val="c00000"/>
                </a:solidFill>
                <a:latin typeface="Arial"/>
                <a:ea typeface="Playfair Display"/>
              </a:rPr>
              <a:t>v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)</a:t>
            </a:r>
            <a:r>
              <a:rPr b="1" lang="ru-RU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 – 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c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(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R</a:t>
            </a:r>
            <a:r>
              <a:rPr b="1" i="1" lang="en-US" sz="2000" spc="-1" strike="noStrike" baseline="-25000">
                <a:solidFill>
                  <a:srgbClr val="c00000"/>
                </a:solidFill>
                <a:latin typeface="Arial"/>
                <a:ea typeface="Playfair Display"/>
              </a:rPr>
              <a:t>v </a:t>
            </a:r>
            <a:r>
              <a:rPr b="0" lang="ru-RU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)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, где</a:t>
            </a:r>
            <a:r>
              <a:rPr b="1" lang="ru-RU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 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c</a:t>
            </a:r>
            <a:r>
              <a:rPr b="0" lang="ru-RU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(·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) цена звезды, и найдём максимальную </a:t>
            </a:r>
            <a:r>
              <a:rPr b="1" lang="en-US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&gt;0</a:t>
            </a:r>
            <a:r>
              <a:rPr b="0" lang="en-US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 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из этих разностей. В полученной звезде 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v 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заменим 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X</a:t>
            </a:r>
            <a:r>
              <a:rPr b="1" i="1" lang="ru-RU" sz="2000" spc="-1" strike="noStrike" baseline="-25000">
                <a:solidFill>
                  <a:srgbClr val="c00000"/>
                </a:solidFill>
                <a:latin typeface="Arial"/>
                <a:ea typeface="Playfair Display"/>
              </a:rPr>
              <a:t>0</a:t>
            </a:r>
            <a:r>
              <a:rPr b="1" lang="en-US" sz="2000" spc="-1" strike="noStrike" baseline="-25000">
                <a:solidFill>
                  <a:srgbClr val="c00000"/>
                </a:solidFill>
                <a:latin typeface="Arial"/>
                <a:ea typeface="Playfair Display"/>
              </a:rPr>
              <a:t>v</a:t>
            </a:r>
            <a:r>
              <a:rPr b="1" lang="ru-RU" sz="2000" spc="-1" strike="noStrike" baseline="-25000">
                <a:solidFill>
                  <a:srgbClr val="c00000"/>
                </a:solidFill>
                <a:latin typeface="Arial"/>
                <a:ea typeface="Playfair Display"/>
              </a:rPr>
              <a:t> 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на</a:t>
            </a:r>
            <a:r>
              <a:rPr b="0" lang="en-US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 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R</a:t>
            </a:r>
            <a:r>
              <a:rPr b="1" i="1" lang="en-US" sz="2000" spc="-1" strike="noStrike" baseline="-25000">
                <a:solidFill>
                  <a:srgbClr val="c00000"/>
                </a:solidFill>
                <a:latin typeface="Arial"/>
                <a:ea typeface="Playfair Display"/>
              </a:rPr>
              <a:t>v 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и пересчитаем все </a:t>
            </a:r>
            <a:r>
              <a:rPr b="1" lang="ru-RU" sz="2000" spc="-1" strike="noStrike">
                <a:solidFill>
                  <a:srgbClr val="5e696c"/>
                </a:solidFill>
                <a:latin typeface="Euclid Math Two"/>
                <a:ea typeface="Playfair Display"/>
              </a:rPr>
              <a:t>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 для звёзд, включающих эту 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v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; остальные </a:t>
            </a:r>
            <a:r>
              <a:rPr b="1" lang="ru-RU" sz="2000" spc="-1" strike="noStrike">
                <a:solidFill>
                  <a:srgbClr val="5e696c"/>
                </a:solidFill>
                <a:latin typeface="Euclid Math Two"/>
                <a:ea typeface="Playfair Display"/>
              </a:rPr>
              <a:t>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 не меняются. Получим расстановку 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X</a:t>
            </a:r>
            <a:r>
              <a:rPr b="1" i="1" lang="ru" sz="2000" spc="-1" strike="noStrike" baseline="-25000">
                <a:solidFill>
                  <a:srgbClr val="c00000"/>
                </a:solidFill>
                <a:latin typeface="Arial"/>
                <a:ea typeface="Playfair Display"/>
              </a:rPr>
              <a:t>1 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, 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и повторим такой переход от 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X</a:t>
            </a:r>
            <a:r>
              <a:rPr b="1" i="1" lang="ru-RU" sz="2000" spc="-1" strike="noStrike" baseline="-25000">
                <a:solidFill>
                  <a:srgbClr val="c00000"/>
                </a:solidFill>
                <a:latin typeface="Arial"/>
                <a:ea typeface="Playfair Display"/>
              </a:rPr>
              <a:t>0  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к очередной расстановке 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X</a:t>
            </a:r>
            <a:r>
              <a:rPr b="1" i="1" lang="ru" sz="2000" spc="-1" strike="noStrike" baseline="-25000">
                <a:solidFill>
                  <a:srgbClr val="c00000"/>
                </a:solidFill>
                <a:latin typeface="Arial"/>
                <a:ea typeface="Playfair Display"/>
              </a:rPr>
              <a:t>2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, пока хотя бы одна </a:t>
            </a:r>
            <a:r>
              <a:rPr b="1" lang="ru-RU" sz="2000" spc="-1" strike="noStrike">
                <a:solidFill>
                  <a:srgbClr val="5e696c"/>
                </a:solidFill>
                <a:latin typeface="Euclid Math Two"/>
                <a:ea typeface="Playfair Display"/>
              </a:rPr>
              <a:t>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 остаётся </a:t>
            </a:r>
            <a:r>
              <a:rPr b="1" lang="en-US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&gt;0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. </a:t>
            </a:r>
            <a:br/>
            <a:br/>
            <a:r>
              <a:rPr b="0" lang="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Лемма 2. 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На каждом шаге </a:t>
            </a:r>
            <a:r>
              <a:rPr b="0" lang="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расстановка 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X</a:t>
            </a:r>
            <a:r>
              <a:rPr b="1" i="1" lang="ru-RU" sz="2000" spc="-1" strike="noStrike" baseline="-25000">
                <a:solidFill>
                  <a:srgbClr val="c00000"/>
                </a:solidFill>
                <a:latin typeface="Arial"/>
                <a:ea typeface="Playfair Display"/>
              </a:rPr>
              <a:t>  </a:t>
            </a:r>
            <a:r>
              <a:rPr b="0" lang="ru-RU" sz="2000" spc="-1" strike="noStrike" u="sng">
                <a:solidFill>
                  <a:srgbClr val="5e696c"/>
                </a:solidFill>
                <a:uFillTx/>
                <a:latin typeface="Arial"/>
                <a:ea typeface="Playfair Display"/>
              </a:rPr>
              <a:t>на звезде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 (с 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R</a:t>
            </a:r>
            <a:r>
              <a:rPr b="1" i="1" lang="en-US" sz="2000" spc="-1" strike="noStrike" baseline="-25000">
                <a:solidFill>
                  <a:srgbClr val="c00000"/>
                </a:solidFill>
                <a:latin typeface="Arial"/>
                <a:ea typeface="Playfair Display"/>
              </a:rPr>
              <a:t>v</a:t>
            </a:r>
            <a:r>
              <a:rPr b="1" i="1" lang="ru-RU" sz="2000" spc="-1" strike="noStrike" baseline="-25000">
                <a:solidFill>
                  <a:srgbClr val="c00000"/>
                </a:solidFill>
                <a:latin typeface="Arial"/>
                <a:ea typeface="Playfair Display"/>
              </a:rPr>
              <a:t> 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в центре) по суммарной </a:t>
            </a:r>
            <a:r>
              <a:rPr b="0" lang="ru-RU" sz="2000" spc="-1" strike="noStrike" u="sng">
                <a:solidFill>
                  <a:srgbClr val="5e696c"/>
                </a:solidFill>
                <a:uFillTx/>
                <a:latin typeface="Arial"/>
                <a:ea typeface="Playfair Display"/>
              </a:rPr>
              <a:t>цене звезды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 минимальна относительно данных в корне и в листьях звезды 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v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.</a:t>
            </a:r>
            <a:br/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Доказательство. Для любого паросочетания </a:t>
            </a:r>
            <a:r>
              <a:rPr b="1" i="1" lang="ru-RU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P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 в </a:t>
            </a:r>
            <a:r>
              <a:rPr b="1" i="1" lang="ru-RU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v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 суммарная цена 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c</a:t>
            </a:r>
            <a:r>
              <a:rPr b="0" lang="ru-RU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(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X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) </a:t>
            </a:r>
            <a:r>
              <a:rPr b="0" lang="ru-RU" sz="2000" spc="-1" strike="noStrike" u="sng">
                <a:solidFill>
                  <a:srgbClr val="5e696c"/>
                </a:solidFill>
                <a:uFillTx/>
                <a:latin typeface="Arial"/>
                <a:ea typeface="Playfair Display"/>
              </a:rPr>
              <a:t>событий на звезде в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 </a:t>
            </a:r>
            <a:r>
              <a:rPr b="1" i="1" lang="ru-RU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v 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равна</a:t>
            </a:r>
            <a:r>
              <a:rPr b="0" lang="en-US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 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 </a:t>
            </a:r>
            <a:br/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Последняя сумма – константа, поэтому минимум 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c</a:t>
            </a:r>
            <a:r>
              <a:rPr b="0" lang="ru-RU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(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X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) достигается на паросочета-нии в </a:t>
            </a:r>
            <a:r>
              <a:rPr b="1" i="1" lang="ru-RU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v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, у которого 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X </a:t>
            </a:r>
            <a:r>
              <a:rPr b="1" i="1" lang="en-US" sz="2000" spc="-1" strike="noStrike">
                <a:solidFill>
                  <a:srgbClr val="c00000"/>
                </a:solidFill>
                <a:latin typeface="Euclid Symbol"/>
                <a:ea typeface="Playfair Display"/>
              </a:rPr>
              <a:t></a:t>
            </a:r>
            <a:r>
              <a:rPr b="1" i="1" lang="ru-RU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 P 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минимально для весов </a:t>
            </a:r>
            <a:r>
              <a:rPr b="1" i="1" lang="ru-RU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p</a:t>
            </a:r>
            <a:r>
              <a:rPr b="1" i="1" lang="ru-RU" sz="2000" spc="-1" strike="noStrike" baseline="-25000">
                <a:solidFill>
                  <a:srgbClr val="c00000"/>
                </a:solidFill>
                <a:latin typeface="Arial"/>
                <a:ea typeface="Playfair Display"/>
              </a:rPr>
              <a:t>yes  </a:t>
            </a:r>
            <a:r>
              <a:rPr b="1" i="1" lang="ru-RU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– p</a:t>
            </a:r>
            <a:r>
              <a:rPr b="1" i="1" lang="ru-RU" sz="2000" spc="-1" strike="noStrike" baseline="-25000">
                <a:solidFill>
                  <a:srgbClr val="c00000"/>
                </a:solidFill>
                <a:latin typeface="Arial"/>
                <a:ea typeface="Playfair Display"/>
              </a:rPr>
              <a:t>no</a:t>
            </a:r>
            <a:r>
              <a:rPr b="0" lang="ru-RU" sz="2000" spc="-1" strike="noStrike" baseline="-25000">
                <a:solidFill>
                  <a:srgbClr val="5e696c"/>
                </a:solidFill>
                <a:latin typeface="Arial"/>
                <a:ea typeface="Playfair Display"/>
              </a:rPr>
              <a:t> 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, т.е. если </a:t>
            </a:r>
            <a:r>
              <a:rPr b="1" i="1" lang="ru-RU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P =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 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R</a:t>
            </a:r>
            <a:r>
              <a:rPr b="1" i="1" lang="en-US" sz="2000" spc="-1" strike="noStrike" baseline="-25000">
                <a:solidFill>
                  <a:srgbClr val="c00000"/>
                </a:solidFill>
                <a:latin typeface="Arial"/>
                <a:ea typeface="Playfair Display"/>
              </a:rPr>
              <a:t>v</a:t>
            </a:r>
            <a:r>
              <a:rPr b="1" i="1" lang="ru-RU" sz="2000" spc="-1" strike="noStrike" baseline="-25000">
                <a:solidFill>
                  <a:srgbClr val="c00000"/>
                </a:solidFill>
                <a:latin typeface="Arial"/>
                <a:ea typeface="Playfair Display"/>
              </a:rPr>
              <a:t> 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.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41" name="Рисунок 7" descr=""/>
          <p:cNvPicPr/>
          <p:nvPr/>
        </p:nvPicPr>
        <p:blipFill>
          <a:blip r:embed="rId1"/>
          <a:stretch/>
        </p:blipFill>
        <p:spPr>
          <a:xfrm>
            <a:off x="2000160" y="3784320"/>
            <a:ext cx="7143480" cy="549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51433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80000"/>
              </a:lnSpc>
            </a:pP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Поиск в 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M</a:t>
            </a:r>
            <a:r>
              <a:rPr b="0" lang="en-US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 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(1) </a:t>
            </a:r>
            <a:r>
              <a:rPr b="0" lang="ru-RU" sz="2000" spc="-1" strike="noStrike" u="sng">
                <a:solidFill>
                  <a:srgbClr val="5e696c"/>
                </a:solidFill>
                <a:uFillTx/>
                <a:latin typeface="Arial"/>
                <a:ea typeface="Playfair Display"/>
              </a:rPr>
              <a:t>минимального паросочетания с любыми весами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 выполняется переходом к (2) </a:t>
            </a:r>
            <a:r>
              <a:rPr b="0" lang="ru-RU" sz="2000" spc="-1" strike="noStrike" u="sng">
                <a:solidFill>
                  <a:srgbClr val="5e696c"/>
                </a:solidFill>
                <a:uFillTx/>
                <a:latin typeface="Arial"/>
                <a:ea typeface="Playfair Display"/>
              </a:rPr>
              <a:t>минимальному </a:t>
            </a:r>
            <a:r>
              <a:rPr b="1" lang="ru-RU" sz="2000" spc="-1" strike="noStrike" u="sng">
                <a:solidFill>
                  <a:srgbClr val="5e696c"/>
                </a:solidFill>
                <a:uFillTx/>
                <a:latin typeface="Arial"/>
                <a:ea typeface="Playfair Display"/>
              </a:rPr>
              <a:t>полному</a:t>
            </a:r>
            <a:r>
              <a:rPr b="0" lang="ru-RU" sz="2000" spc="-1" strike="noStrike" u="sng">
                <a:solidFill>
                  <a:srgbClr val="5e696c"/>
                </a:solidFill>
                <a:uFillTx/>
                <a:latin typeface="Arial"/>
                <a:ea typeface="Playfair Display"/>
              </a:rPr>
              <a:t> паросочетанию с </a:t>
            </a:r>
            <a:r>
              <a:rPr b="1" lang="ru-RU" sz="2000" spc="-1" strike="noStrike" u="sng">
                <a:solidFill>
                  <a:srgbClr val="5e696c"/>
                </a:solidFill>
                <a:uFillTx/>
                <a:latin typeface="Arial"/>
                <a:ea typeface="Playfair Display"/>
              </a:rPr>
              <a:t>неотрицательными</a:t>
            </a:r>
            <a:r>
              <a:rPr b="0" lang="ru-RU" sz="2000" spc="-1" strike="noStrike" u="sng">
                <a:solidFill>
                  <a:srgbClr val="5e696c"/>
                </a:solidFill>
                <a:uFillTx/>
                <a:latin typeface="Arial"/>
                <a:ea typeface="Playfair Display"/>
              </a:rPr>
              <a:t> весами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. </a:t>
            </a:r>
            <a:br/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Действительно, (1) минимальное паросочетание </a:t>
            </a:r>
            <a:r>
              <a:rPr b="0" lang="ru-RU" sz="2000" spc="-1" strike="noStrike">
                <a:solidFill>
                  <a:srgbClr val="00b050"/>
                </a:solidFill>
                <a:latin typeface="Arial"/>
                <a:ea typeface="Playfair Display"/>
              </a:rPr>
              <a:t>эквивалентна</a:t>
            </a:r>
            <a:br/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минимальному паросочетанию после обнуления всех положительных весов, и </a:t>
            </a:r>
            <a:r>
              <a:rPr b="0" lang="ru-RU" sz="2000" spc="-1" strike="noStrike">
                <a:solidFill>
                  <a:srgbClr val="00b050"/>
                </a:solidFill>
                <a:latin typeface="Arial"/>
                <a:ea typeface="Playfair Display"/>
              </a:rPr>
              <a:t>эквивалентна</a:t>
            </a:r>
            <a:br/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минимальному </a:t>
            </a:r>
            <a:r>
              <a:rPr b="1" lang="ru-RU" sz="2000" spc="-1" strike="noStrike" u="sng">
                <a:solidFill>
                  <a:srgbClr val="5e696c"/>
                </a:solidFill>
                <a:uFillTx/>
                <a:latin typeface="Arial"/>
                <a:ea typeface="Playfair Display"/>
              </a:rPr>
              <a:t>полному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 паросочетанию после обнуления, и </a:t>
            </a:r>
            <a:r>
              <a:rPr b="0" lang="ru-RU" sz="2000" spc="-1" strike="noStrike">
                <a:solidFill>
                  <a:srgbClr val="00b050"/>
                </a:solidFill>
                <a:latin typeface="Arial"/>
                <a:ea typeface="Playfair Display"/>
              </a:rPr>
              <a:t>эквивалентна</a:t>
            </a:r>
            <a:br/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(2) минимальному полному паросочетанию после обнуления и </a:t>
            </a:r>
            <a:br/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добавления </a:t>
            </a:r>
            <a:r>
              <a:rPr b="1" i="1" lang="ru-RU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С = </a:t>
            </a:r>
            <a:r>
              <a:rPr b="1" i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max</a:t>
            </a:r>
            <a:r>
              <a:rPr b="1" lang="en-US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(</a:t>
            </a:r>
            <a:r>
              <a:rPr b="1" lang="ru-RU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модуля всех этих весов)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51433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80000"/>
              </a:lnSpc>
            </a:pP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Итак, правило в Алгоритм.</a:t>
            </a:r>
            <a:br/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В графе </a:t>
            </a:r>
            <a:r>
              <a:rPr b="1" i="1" lang="ru-RU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М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 с заданными весами заменим </a:t>
            </a:r>
            <a:r>
              <a:rPr b="0" lang="ru-RU" sz="2000" spc="-1" strike="noStrike" u="sng">
                <a:solidFill>
                  <a:srgbClr val="5e696c"/>
                </a:solidFill>
                <a:uFillTx/>
                <a:latin typeface="Arial"/>
                <a:ea typeface="Playfair Display"/>
              </a:rPr>
              <a:t>положительные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 веса на нулевые, прибавим к полученным весам их максимальный модуль </a:t>
            </a:r>
            <a:r>
              <a:rPr b="1" i="1" lang="ru-RU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С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. </a:t>
            </a:r>
            <a:br/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Получим задачу (2) и найдём её решение. </a:t>
            </a:r>
            <a:br/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В нём удалим все рёбра со строго положительными исходными весами, а рёбра исходно нулевого веса оставим в каком хотим числе. </a:t>
            </a:r>
            <a:br/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Например, удалим все рёбра с исходно нулевым весом. </a:t>
            </a:r>
            <a:br/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Получим решение задачи (1).</a:t>
            </a:r>
            <a:br/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Алгоритм изложен кроме выбора </a:t>
            </a:r>
            <a:r>
              <a:rPr b="1" lang="ru-RU" sz="2000" spc="-1" strike="noStrike">
                <a:solidFill>
                  <a:srgbClr val="c00000"/>
                </a:solidFill>
                <a:latin typeface="Arial"/>
                <a:ea typeface="Playfair Display"/>
              </a:rPr>
              <a:t>начальной расстановки</a:t>
            </a:r>
            <a:r>
              <a:rPr b="0" lang="ru-RU" sz="2000" spc="-1" strike="noStrike">
                <a:solidFill>
                  <a:srgbClr val="5e696c"/>
                </a:solidFill>
                <a:latin typeface="Arial"/>
                <a:ea typeface="Playfair Display"/>
              </a:rPr>
              <a:t> по дереву.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/>
          </p:nvPr>
        </p:nvSpPr>
        <p:spPr>
          <a:xfrm>
            <a:off x="0" y="0"/>
            <a:ext cx="9016560" cy="15048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95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Паросочетание на </a:t>
            </a:r>
            <a:r>
              <a:rPr b="1" i="1" lang="ru" sz="1800" spc="-1" strike="noStrike">
                <a:solidFill>
                  <a:srgbClr val="00b050"/>
                </a:solidFill>
                <a:latin typeface="Lato"/>
                <a:ea typeface="Lato"/>
              </a:rPr>
              <a:t>M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определяет структуру, и наоборот: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5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1) структура </a:t>
            </a:r>
            <a:r>
              <a:rPr b="1" i="1" lang="ru" sz="1800" spc="-1" strike="noStrike">
                <a:solidFill>
                  <a:srgbClr val="00b050"/>
                </a:solidFill>
                <a:latin typeface="Lato"/>
                <a:ea typeface="Lato"/>
              </a:rPr>
              <a:t>a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→ паросочетание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P 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: допустим в графе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P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есть вершина степени 2. По по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P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вернёмся к структуре </a:t>
            </a:r>
            <a:r>
              <a:rPr b="1" i="1" lang="ru" sz="1800" spc="-1" strike="noStrike">
                <a:solidFill>
                  <a:srgbClr val="00b050"/>
                </a:solidFill>
                <a:latin typeface="Lato"/>
                <a:ea typeface="Lato"/>
              </a:rPr>
              <a:t>a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. В структуре 1, 2, 3 - края ребер, в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P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эти края отождествлены ⇒ в структуре есть вершина степени 3, противоречие.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Google Shape;129;p3"/>
          <p:cNvSpPr/>
          <p:nvPr/>
        </p:nvSpPr>
        <p:spPr>
          <a:xfrm flipH="1" rot="6072000">
            <a:off x="1017000" y="2237040"/>
            <a:ext cx="532440" cy="597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  <a:headEnd len="med" type="oval" w="med"/>
            <a:tail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Google Shape;130;p3"/>
          <p:cNvSpPr/>
          <p:nvPr/>
        </p:nvSpPr>
        <p:spPr>
          <a:xfrm rot="16872600">
            <a:off x="1128960" y="1823760"/>
            <a:ext cx="445680" cy="565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  <a:headEnd len="med" type="oval" w="med"/>
            <a:tail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Google Shape;131;p3"/>
          <p:cNvSpPr/>
          <p:nvPr/>
        </p:nvSpPr>
        <p:spPr>
          <a:xfrm>
            <a:off x="796320" y="2192760"/>
            <a:ext cx="391320" cy="39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1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45" name="Google Shape;132;p3"/>
          <p:cNvSpPr/>
          <p:nvPr/>
        </p:nvSpPr>
        <p:spPr>
          <a:xfrm>
            <a:off x="1503000" y="1906200"/>
            <a:ext cx="466920" cy="39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2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46" name="Google Shape;133;p3"/>
          <p:cNvSpPr/>
          <p:nvPr/>
        </p:nvSpPr>
        <p:spPr>
          <a:xfrm>
            <a:off x="1177560" y="2649960"/>
            <a:ext cx="466920" cy="39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3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47" name="Google Shape;134;p3"/>
          <p:cNvSpPr/>
          <p:nvPr/>
        </p:nvSpPr>
        <p:spPr>
          <a:xfrm>
            <a:off x="0" y="1370880"/>
            <a:ext cx="1830240" cy="66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Паросочетание </a:t>
            </a:r>
            <a:r>
              <a:rPr b="1" i="1" lang="ru" sz="1800" spc="-1" strike="noStrike">
                <a:solidFill>
                  <a:srgbClr val="c00000"/>
                </a:solidFill>
                <a:latin typeface="Lato"/>
                <a:ea typeface="Lato"/>
              </a:rPr>
              <a:t>P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: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48" name="Google Shape;135;p3"/>
          <p:cNvSpPr/>
          <p:nvPr/>
        </p:nvSpPr>
        <p:spPr>
          <a:xfrm>
            <a:off x="2164320" y="1374120"/>
            <a:ext cx="1317600" cy="66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Структура  </a:t>
            </a:r>
            <a:r>
              <a:rPr b="1" i="1" lang="ru" sz="1800" spc="-1" strike="noStrike">
                <a:solidFill>
                  <a:srgbClr val="00b050"/>
                </a:solidFill>
                <a:latin typeface="Lato"/>
                <a:ea typeface="Lato"/>
              </a:rPr>
              <a:t>a</a:t>
            </a: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: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49" name="Google Shape;136;p3"/>
          <p:cNvSpPr/>
          <p:nvPr/>
        </p:nvSpPr>
        <p:spPr>
          <a:xfrm flipH="1">
            <a:off x="2764440" y="2388240"/>
            <a:ext cx="369360" cy="325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  <a:headEnd len="med" type="oval" w="med"/>
            <a:tail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Google Shape;137;p3"/>
          <p:cNvSpPr/>
          <p:nvPr/>
        </p:nvSpPr>
        <p:spPr>
          <a:xfrm>
            <a:off x="2442960" y="2649960"/>
            <a:ext cx="397080" cy="510840"/>
          </a:xfrm>
          <a:custGeom>
            <a:avLst/>
            <a:gdLst/>
            <a:ahLst/>
            <a:rect l="l" t="t" r="r" b="b"/>
            <a:pathLst>
              <a:path w="15903" h="20443">
                <a:moveTo>
                  <a:pt x="4159" y="20443"/>
                </a:moveTo>
                <a:cubicBezTo>
                  <a:pt x="2756" y="18573"/>
                  <a:pt x="-1479" y="15253"/>
                  <a:pt x="679" y="14354"/>
                </a:cubicBezTo>
                <a:cubicBezTo>
                  <a:pt x="4295" y="12847"/>
                  <a:pt x="11473" y="18589"/>
                  <a:pt x="12423" y="14789"/>
                </a:cubicBezTo>
                <a:cubicBezTo>
                  <a:pt x="13340" y="11121"/>
                  <a:pt x="4237" y="8365"/>
                  <a:pt x="6334" y="5219"/>
                </a:cubicBezTo>
                <a:cubicBezTo>
                  <a:pt x="7817" y="2995"/>
                  <a:pt x="11542" y="6435"/>
                  <a:pt x="14163" y="6959"/>
                </a:cubicBezTo>
                <a:cubicBezTo>
                  <a:pt x="16508" y="7428"/>
                  <a:pt x="13512" y="0"/>
                  <a:pt x="15903" y="0"/>
                </a:cubicBezTo>
              </a:path>
            </a:pathLst>
          </a:custGeom>
          <a:noFill/>
          <a:ln w="9525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Google Shape;138;p3"/>
          <p:cNvSpPr/>
          <p:nvPr/>
        </p:nvSpPr>
        <p:spPr>
          <a:xfrm flipH="1" rot="8100000">
            <a:off x="3463200" y="2068200"/>
            <a:ext cx="369000" cy="325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  <a:headEnd len="med" type="oval" w="med"/>
            <a:tail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Google Shape;139;p3"/>
          <p:cNvSpPr/>
          <p:nvPr/>
        </p:nvSpPr>
        <p:spPr>
          <a:xfrm>
            <a:off x="3549240" y="1724760"/>
            <a:ext cx="276840" cy="304200"/>
          </a:xfrm>
          <a:custGeom>
            <a:avLst/>
            <a:gdLst/>
            <a:ahLst/>
            <a:rect l="l" t="t" r="r" b="b"/>
            <a:pathLst>
              <a:path w="11095" h="12179">
                <a:moveTo>
                  <a:pt x="5136" y="12179"/>
                </a:moveTo>
                <a:cubicBezTo>
                  <a:pt x="3301" y="10868"/>
                  <a:pt x="-1056" y="9156"/>
                  <a:pt x="352" y="7394"/>
                </a:cubicBezTo>
                <a:cubicBezTo>
                  <a:pt x="2527" y="4674"/>
                  <a:pt x="8328" y="9422"/>
                  <a:pt x="10791" y="6959"/>
                </a:cubicBezTo>
                <a:cubicBezTo>
                  <a:pt x="12543" y="5207"/>
                  <a:pt x="5704" y="0"/>
                  <a:pt x="8181" y="0"/>
                </a:cubicBezTo>
              </a:path>
            </a:pathLst>
          </a:custGeom>
          <a:noFill/>
          <a:ln w="9525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Google Shape;140;p3"/>
          <p:cNvSpPr/>
          <p:nvPr/>
        </p:nvSpPr>
        <p:spPr>
          <a:xfrm flipH="1" rot="17082000">
            <a:off x="3342600" y="2703960"/>
            <a:ext cx="369360" cy="326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  <a:headEnd len="med" type="oval" w="med"/>
            <a:tail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Google Shape;141;p3"/>
          <p:cNvSpPr/>
          <p:nvPr/>
        </p:nvSpPr>
        <p:spPr>
          <a:xfrm>
            <a:off x="3632760" y="2977920"/>
            <a:ext cx="327240" cy="288360"/>
          </a:xfrm>
          <a:custGeom>
            <a:avLst/>
            <a:gdLst/>
            <a:ahLst/>
            <a:rect l="l" t="t" r="r" b="b"/>
            <a:pathLst>
              <a:path w="13100" h="11551">
                <a:moveTo>
                  <a:pt x="51" y="2945"/>
                </a:moveTo>
                <a:cubicBezTo>
                  <a:pt x="2073" y="1597"/>
                  <a:pt x="5924" y="-1404"/>
                  <a:pt x="7011" y="770"/>
                </a:cubicBezTo>
                <a:cubicBezTo>
                  <a:pt x="8791" y="4331"/>
                  <a:pt x="-2329" y="7959"/>
                  <a:pt x="486" y="10774"/>
                </a:cubicBezTo>
                <a:cubicBezTo>
                  <a:pt x="3704" y="13992"/>
                  <a:pt x="8550" y="5555"/>
                  <a:pt x="13100" y="5555"/>
                </a:cubicBezTo>
              </a:path>
            </a:pathLst>
          </a:custGeom>
          <a:noFill/>
          <a:ln w="9525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5" name="Google Shape;142;p3"/>
          <p:cNvSpPr/>
          <p:nvPr/>
        </p:nvSpPr>
        <p:spPr>
          <a:xfrm>
            <a:off x="3133800" y="2415240"/>
            <a:ext cx="315000" cy="271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e696c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Google Shape;143;p3"/>
          <p:cNvSpPr/>
          <p:nvPr/>
        </p:nvSpPr>
        <p:spPr>
          <a:xfrm>
            <a:off x="3101400" y="2409840"/>
            <a:ext cx="532440" cy="21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e696c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Google Shape;144;p3"/>
          <p:cNvSpPr/>
          <p:nvPr/>
        </p:nvSpPr>
        <p:spPr>
          <a:xfrm>
            <a:off x="3742560" y="2431800"/>
            <a:ext cx="1587240" cy="60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отождествляются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8" name="Google Shape;145;p3"/>
          <p:cNvSpPr/>
          <p:nvPr/>
        </p:nvSpPr>
        <p:spPr>
          <a:xfrm>
            <a:off x="3623400" y="2584080"/>
            <a:ext cx="195120" cy="47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Google Shape;146;p3"/>
          <p:cNvSpPr/>
          <p:nvPr/>
        </p:nvSpPr>
        <p:spPr>
          <a:xfrm>
            <a:off x="2916720" y="2050920"/>
            <a:ext cx="195120" cy="39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1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60" name="Google Shape;147;p3"/>
          <p:cNvSpPr/>
          <p:nvPr/>
        </p:nvSpPr>
        <p:spPr>
          <a:xfrm>
            <a:off x="3179520" y="2515680"/>
            <a:ext cx="466920" cy="39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2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61" name="Google Shape;148;p3"/>
          <p:cNvSpPr/>
          <p:nvPr/>
        </p:nvSpPr>
        <p:spPr>
          <a:xfrm>
            <a:off x="3387240" y="2116440"/>
            <a:ext cx="466920" cy="39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3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62" name="Google Shape;149;p3"/>
          <p:cNvSpPr/>
          <p:nvPr/>
        </p:nvSpPr>
        <p:spPr>
          <a:xfrm flipH="1" rot="6072000">
            <a:off x="6351120" y="2465640"/>
            <a:ext cx="532440" cy="597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  <a:headEnd len="med" type="oval" w="med"/>
            <a:tail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Google Shape;150;p3"/>
          <p:cNvSpPr/>
          <p:nvPr/>
        </p:nvSpPr>
        <p:spPr>
          <a:xfrm rot="16872600">
            <a:off x="6462720" y="2052360"/>
            <a:ext cx="445680" cy="565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  <a:headEnd len="med" type="oval" w="med"/>
            <a:tail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Google Shape;151;p3"/>
          <p:cNvSpPr/>
          <p:nvPr/>
        </p:nvSpPr>
        <p:spPr>
          <a:xfrm>
            <a:off x="5568480" y="2427480"/>
            <a:ext cx="1080360" cy="39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400" spc="-1" strike="noStrike">
                <a:solidFill>
                  <a:srgbClr val="5e696c"/>
                </a:solidFill>
                <a:latin typeface="Lato"/>
                <a:ea typeface="Lato"/>
              </a:rPr>
              <a:t>1 = 2 = 3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65" name="Google Shape;152;p3"/>
          <p:cNvSpPr/>
          <p:nvPr/>
        </p:nvSpPr>
        <p:spPr>
          <a:xfrm>
            <a:off x="5906160" y="2149200"/>
            <a:ext cx="499680" cy="315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5e696c"/>
            </a:solidFill>
            <a:round/>
            <a:head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Google Shape;153;p3"/>
          <p:cNvSpPr/>
          <p:nvPr/>
        </p:nvSpPr>
        <p:spPr>
          <a:xfrm>
            <a:off x="5420520" y="1899000"/>
            <a:ext cx="550440" cy="490320"/>
          </a:xfrm>
          <a:custGeom>
            <a:avLst/>
            <a:gdLst/>
            <a:ahLst/>
            <a:rect l="l" t="t" r="r" b="b"/>
            <a:pathLst>
              <a:path w="22031" h="19621">
                <a:moveTo>
                  <a:pt x="2022" y="0"/>
                </a:moveTo>
                <a:cubicBezTo>
                  <a:pt x="1333" y="6197"/>
                  <a:pt x="-1969" y="13914"/>
                  <a:pt x="2022" y="18704"/>
                </a:cubicBezTo>
                <a:cubicBezTo>
                  <a:pt x="6450" y="24018"/>
                  <a:pt x="6620" y="2983"/>
                  <a:pt x="13331" y="1305"/>
                </a:cubicBezTo>
                <a:cubicBezTo>
                  <a:pt x="16361" y="547"/>
                  <a:pt x="14860" y="7566"/>
                  <a:pt x="16811" y="10005"/>
                </a:cubicBezTo>
                <a:cubicBezTo>
                  <a:pt x="17913" y="11382"/>
                  <a:pt x="22031" y="12639"/>
                  <a:pt x="22031" y="10875"/>
                </a:cubicBezTo>
              </a:path>
            </a:pathLst>
          </a:custGeom>
          <a:noFill/>
          <a:ln w="9525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Google Shape;154;p3"/>
          <p:cNvSpPr/>
          <p:nvPr/>
        </p:nvSpPr>
        <p:spPr>
          <a:xfrm>
            <a:off x="6841440" y="1740240"/>
            <a:ext cx="266760" cy="426240"/>
          </a:xfrm>
          <a:custGeom>
            <a:avLst/>
            <a:gdLst/>
            <a:ahLst/>
            <a:rect l="l" t="t" r="r" b="b"/>
            <a:pathLst>
              <a:path w="10688" h="17057">
                <a:moveTo>
                  <a:pt x="0" y="94"/>
                </a:moveTo>
                <a:cubicBezTo>
                  <a:pt x="3587" y="94"/>
                  <a:pt x="8449" y="-281"/>
                  <a:pt x="10439" y="2703"/>
                </a:cubicBezTo>
                <a:cubicBezTo>
                  <a:pt x="12203" y="5349"/>
                  <a:pt x="1666" y="7414"/>
                  <a:pt x="3915" y="9663"/>
                </a:cubicBezTo>
                <a:cubicBezTo>
                  <a:pt x="5183" y="10931"/>
                  <a:pt x="7866" y="9700"/>
                  <a:pt x="9134" y="10968"/>
                </a:cubicBezTo>
                <a:cubicBezTo>
                  <a:pt x="10368" y="12202"/>
                  <a:pt x="10096" y="15140"/>
                  <a:pt x="8699" y="16187"/>
                </a:cubicBezTo>
                <a:cubicBezTo>
                  <a:pt x="8696" y="16189"/>
                  <a:pt x="6962" y="17056"/>
                  <a:pt x="6960" y="17057"/>
                </a:cubicBezTo>
              </a:path>
            </a:pathLst>
          </a:custGeom>
          <a:noFill/>
          <a:ln w="9525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Google Shape;155;p3"/>
          <p:cNvSpPr/>
          <p:nvPr/>
        </p:nvSpPr>
        <p:spPr>
          <a:xfrm>
            <a:off x="6195600" y="3054240"/>
            <a:ext cx="667080" cy="214560"/>
          </a:xfrm>
          <a:custGeom>
            <a:avLst/>
            <a:gdLst/>
            <a:ahLst/>
            <a:rect l="l" t="t" r="r" b="b"/>
            <a:pathLst>
              <a:path w="26704" h="8598">
                <a:moveTo>
                  <a:pt x="171" y="8598"/>
                </a:moveTo>
                <a:cubicBezTo>
                  <a:pt x="-78" y="7105"/>
                  <a:pt x="-17" y="4000"/>
                  <a:pt x="1476" y="4249"/>
                </a:cubicBezTo>
                <a:cubicBezTo>
                  <a:pt x="3587" y="4601"/>
                  <a:pt x="5942" y="9074"/>
                  <a:pt x="7130" y="7293"/>
                </a:cubicBezTo>
                <a:cubicBezTo>
                  <a:pt x="8417" y="5363"/>
                  <a:pt x="5055" y="1371"/>
                  <a:pt x="7130" y="334"/>
                </a:cubicBezTo>
                <a:cubicBezTo>
                  <a:pt x="9428" y="-815"/>
                  <a:pt x="12032" y="1886"/>
                  <a:pt x="14525" y="2509"/>
                </a:cubicBezTo>
                <a:cubicBezTo>
                  <a:pt x="17425" y="3234"/>
                  <a:pt x="20235" y="334"/>
                  <a:pt x="23224" y="334"/>
                </a:cubicBezTo>
                <a:cubicBezTo>
                  <a:pt x="24384" y="334"/>
                  <a:pt x="26185" y="1372"/>
                  <a:pt x="26704" y="334"/>
                </a:cubicBezTo>
              </a:path>
            </a:pathLst>
          </a:custGeom>
          <a:noFill/>
          <a:ln w="9525">
            <a:solidFill>
              <a:srgbClr val="5e696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Google Shape;156;p3"/>
          <p:cNvSpPr/>
          <p:nvPr/>
        </p:nvSpPr>
        <p:spPr>
          <a:xfrm>
            <a:off x="0" y="3357720"/>
            <a:ext cx="9143640" cy="182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2)  паросочетание </a:t>
            </a:r>
            <a:r>
              <a:rPr b="1" i="1" lang="ru" sz="1800" spc="-1" strike="noStrike">
                <a:solidFill>
                  <a:srgbClr val="c00000"/>
                </a:solidFill>
                <a:latin typeface="Arial"/>
                <a:ea typeface="Arial"/>
              </a:rPr>
              <a:t>P 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→ структура </a:t>
            </a:r>
            <a:r>
              <a:rPr b="1" i="1" lang="ru" sz="1800" spc="-1" strike="noStrike">
                <a:solidFill>
                  <a:srgbClr val="00b050"/>
                </a:solidFill>
                <a:latin typeface="Arial"/>
                <a:ea typeface="Arial"/>
              </a:rPr>
              <a:t>a</a:t>
            </a:r>
            <a:r>
              <a:rPr b="0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 : с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труктура должна состоять из цепей/циклов, включая изолированные ребра/петли; и каждый край ребра в цепи склеен не более чем с одним другим краем ребра, края изолированного ребра несклеены, края петли склеены друг с другом ⇒ в </a:t>
            </a:r>
            <a:r>
              <a:rPr b="1" i="1" lang="ru" sz="1800" spc="-1" strike="noStrike">
                <a:solidFill>
                  <a:srgbClr val="c00000"/>
                </a:solidFill>
                <a:latin typeface="Arial"/>
                <a:ea typeface="Arial"/>
              </a:rPr>
              <a:t>P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каждая вершина имеет степень ≤1, так как </a:t>
            </a:r>
            <a:r>
              <a:rPr b="1" i="1" lang="ru" sz="1800" spc="-1" strike="noStrike">
                <a:solidFill>
                  <a:srgbClr val="c00000"/>
                </a:solidFill>
                <a:latin typeface="Arial"/>
                <a:ea typeface="Arial"/>
              </a:rPr>
              <a:t>P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– паросочетание. Поэтому </a:t>
            </a:r>
            <a:r>
              <a:rPr b="1" i="1" lang="ru" sz="1800" spc="-1" strike="noStrike">
                <a:solidFill>
                  <a:srgbClr val="00b050"/>
                </a:solidFill>
                <a:latin typeface="Arial"/>
                <a:ea typeface="Arial"/>
              </a:rPr>
              <a:t>a </a:t>
            </a:r>
            <a:r>
              <a:rPr b="0" lang="ru" sz="1800" spc="-1" strike="noStrike">
                <a:solidFill>
                  <a:srgbClr val="5e696c"/>
                </a:solidFill>
                <a:latin typeface="Arial"/>
                <a:ea typeface="Arial"/>
              </a:rPr>
              <a:t>– структура.</a:t>
            </a:r>
            <a:r>
              <a:rPr b="0" lang="ru" sz="1800" spc="-1" strike="noStrike">
                <a:solidFill>
                  <a:srgbClr val="5e696c"/>
                </a:solidFill>
                <a:latin typeface="Lato"/>
                <a:ea typeface="Lato"/>
              </a:rPr>
              <a:t> 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320;p 1" descr=""/>
          <p:cNvPicPr/>
          <p:nvPr/>
        </p:nvPicPr>
        <p:blipFill>
          <a:blip r:embed="rId1"/>
          <a:stretch/>
        </p:blipFill>
        <p:spPr>
          <a:xfrm>
            <a:off x="98640" y="902520"/>
            <a:ext cx="4041360" cy="3057480"/>
          </a:xfrm>
          <a:prstGeom prst="rect">
            <a:avLst/>
          </a:prstGeom>
          <a:ln w="0">
            <a:noFill/>
          </a:ln>
        </p:spPr>
      </p:pic>
      <p:sp>
        <p:nvSpPr>
          <p:cNvPr id="171" name=""/>
          <p:cNvSpPr/>
          <p:nvPr/>
        </p:nvSpPr>
        <p:spPr>
          <a:xfrm flipH="1">
            <a:off x="4752000" y="1080000"/>
            <a:ext cx="1764000" cy="140400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"/>
          <p:cNvSpPr/>
          <p:nvPr/>
        </p:nvSpPr>
        <p:spPr>
          <a:xfrm flipH="1">
            <a:off x="5652000" y="1080000"/>
            <a:ext cx="864000" cy="140400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"/>
          <p:cNvSpPr/>
          <p:nvPr/>
        </p:nvSpPr>
        <p:spPr>
          <a:xfrm>
            <a:off x="6516000" y="1080000"/>
            <a:ext cx="216000" cy="140400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4" name=""/>
          <p:cNvSpPr/>
          <p:nvPr/>
        </p:nvSpPr>
        <p:spPr>
          <a:xfrm>
            <a:off x="6516000" y="1080000"/>
            <a:ext cx="1656000" cy="68400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"/>
          <p:cNvSpPr/>
          <p:nvPr/>
        </p:nvSpPr>
        <p:spPr>
          <a:xfrm flipH="1">
            <a:off x="7632000" y="1764000"/>
            <a:ext cx="540000" cy="82980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"/>
          <p:cNvSpPr/>
          <p:nvPr/>
        </p:nvSpPr>
        <p:spPr>
          <a:xfrm>
            <a:off x="8172000" y="1764000"/>
            <a:ext cx="540000" cy="82944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"/>
          <p:cNvSpPr txBox="1"/>
          <p:nvPr/>
        </p:nvSpPr>
        <p:spPr>
          <a:xfrm>
            <a:off x="8100000" y="280908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78" name=""/>
          <p:cNvSpPr txBox="1"/>
          <p:nvPr/>
        </p:nvSpPr>
        <p:spPr>
          <a:xfrm>
            <a:off x="8100000" y="33134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79" name=""/>
          <p:cNvSpPr/>
          <p:nvPr/>
        </p:nvSpPr>
        <p:spPr>
          <a:xfrm>
            <a:off x="8316000" y="2931480"/>
            <a:ext cx="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"/>
          <p:cNvSpPr/>
          <p:nvPr/>
        </p:nvSpPr>
        <p:spPr>
          <a:xfrm flipV="1">
            <a:off x="8316000" y="277308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"/>
          <p:cNvSpPr/>
          <p:nvPr/>
        </p:nvSpPr>
        <p:spPr>
          <a:xfrm>
            <a:off x="8316000" y="340668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"/>
          <p:cNvSpPr/>
          <p:nvPr/>
        </p:nvSpPr>
        <p:spPr>
          <a:xfrm>
            <a:off x="8640000" y="277308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"/>
          <p:cNvSpPr/>
          <p:nvPr/>
        </p:nvSpPr>
        <p:spPr>
          <a:xfrm>
            <a:off x="8964000" y="293148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"/>
          <p:cNvSpPr/>
          <p:nvPr/>
        </p:nvSpPr>
        <p:spPr>
          <a:xfrm flipV="1">
            <a:off x="8640000" y="340668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"/>
          <p:cNvSpPr/>
          <p:nvPr/>
        </p:nvSpPr>
        <p:spPr>
          <a:xfrm>
            <a:off x="8640000" y="277308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"/>
          <p:cNvSpPr/>
          <p:nvPr/>
        </p:nvSpPr>
        <p:spPr>
          <a:xfrm>
            <a:off x="8316000" y="293148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"/>
          <p:cNvSpPr/>
          <p:nvPr/>
        </p:nvSpPr>
        <p:spPr>
          <a:xfrm flipV="1">
            <a:off x="8316000" y="293148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88" name=""/>
          <p:cNvSpPr/>
          <p:nvPr/>
        </p:nvSpPr>
        <p:spPr>
          <a:xfrm>
            <a:off x="8316000" y="293148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"/>
          <p:cNvSpPr/>
          <p:nvPr/>
        </p:nvSpPr>
        <p:spPr>
          <a:xfrm>
            <a:off x="8316000" y="340668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"/>
          <p:cNvSpPr/>
          <p:nvPr/>
        </p:nvSpPr>
        <p:spPr>
          <a:xfrm flipV="1">
            <a:off x="8316000" y="277308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"/>
          <p:cNvSpPr/>
          <p:nvPr/>
        </p:nvSpPr>
        <p:spPr>
          <a:xfrm>
            <a:off x="8640000" y="277308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"/>
          <p:cNvSpPr/>
          <p:nvPr/>
        </p:nvSpPr>
        <p:spPr>
          <a:xfrm>
            <a:off x="8316000" y="293148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"/>
          <p:cNvSpPr/>
          <p:nvPr/>
        </p:nvSpPr>
        <p:spPr>
          <a:xfrm flipV="1">
            <a:off x="8640000" y="293148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"/>
          <p:cNvSpPr txBox="1"/>
          <p:nvPr/>
        </p:nvSpPr>
        <p:spPr>
          <a:xfrm>
            <a:off x="8532000" y="25934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95" name=""/>
          <p:cNvSpPr txBox="1"/>
          <p:nvPr/>
        </p:nvSpPr>
        <p:spPr>
          <a:xfrm>
            <a:off x="8892000" y="28094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96" name=""/>
          <p:cNvSpPr txBox="1"/>
          <p:nvPr/>
        </p:nvSpPr>
        <p:spPr>
          <a:xfrm>
            <a:off x="8892000" y="33134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97" name=""/>
          <p:cNvSpPr txBox="1"/>
          <p:nvPr/>
        </p:nvSpPr>
        <p:spPr>
          <a:xfrm>
            <a:off x="8532000" y="35294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98" name=""/>
          <p:cNvSpPr txBox="1"/>
          <p:nvPr/>
        </p:nvSpPr>
        <p:spPr>
          <a:xfrm>
            <a:off x="7200000" y="28094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99" name=""/>
          <p:cNvSpPr txBox="1"/>
          <p:nvPr/>
        </p:nvSpPr>
        <p:spPr>
          <a:xfrm>
            <a:off x="7200000" y="33138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00" name=""/>
          <p:cNvSpPr/>
          <p:nvPr/>
        </p:nvSpPr>
        <p:spPr>
          <a:xfrm>
            <a:off x="7416000" y="293184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"/>
          <p:cNvSpPr/>
          <p:nvPr/>
        </p:nvSpPr>
        <p:spPr>
          <a:xfrm flipV="1">
            <a:off x="7416000" y="27734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"/>
          <p:cNvSpPr/>
          <p:nvPr/>
        </p:nvSpPr>
        <p:spPr>
          <a:xfrm>
            <a:off x="7416000" y="34070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03" name=""/>
          <p:cNvSpPr/>
          <p:nvPr/>
        </p:nvSpPr>
        <p:spPr>
          <a:xfrm>
            <a:off x="7740000" y="27734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"/>
          <p:cNvSpPr/>
          <p:nvPr/>
        </p:nvSpPr>
        <p:spPr>
          <a:xfrm>
            <a:off x="8064000" y="293184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05" name=""/>
          <p:cNvSpPr/>
          <p:nvPr/>
        </p:nvSpPr>
        <p:spPr>
          <a:xfrm flipV="1">
            <a:off x="7740000" y="34070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06" name=""/>
          <p:cNvSpPr/>
          <p:nvPr/>
        </p:nvSpPr>
        <p:spPr>
          <a:xfrm>
            <a:off x="7740000" y="277344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07" name=""/>
          <p:cNvSpPr/>
          <p:nvPr/>
        </p:nvSpPr>
        <p:spPr>
          <a:xfrm>
            <a:off x="7416000" y="293184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08" name=""/>
          <p:cNvSpPr/>
          <p:nvPr/>
        </p:nvSpPr>
        <p:spPr>
          <a:xfrm flipV="1">
            <a:off x="7416000" y="2931840"/>
            <a:ext cx="64800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9" name=""/>
          <p:cNvSpPr/>
          <p:nvPr/>
        </p:nvSpPr>
        <p:spPr>
          <a:xfrm>
            <a:off x="7416000" y="293184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"/>
          <p:cNvSpPr/>
          <p:nvPr/>
        </p:nvSpPr>
        <p:spPr>
          <a:xfrm>
            <a:off x="7416000" y="340704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"/>
          <p:cNvSpPr/>
          <p:nvPr/>
        </p:nvSpPr>
        <p:spPr>
          <a:xfrm flipV="1">
            <a:off x="7416000" y="277344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12" name=""/>
          <p:cNvSpPr/>
          <p:nvPr/>
        </p:nvSpPr>
        <p:spPr>
          <a:xfrm>
            <a:off x="7740000" y="277344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13" name=""/>
          <p:cNvSpPr/>
          <p:nvPr/>
        </p:nvSpPr>
        <p:spPr>
          <a:xfrm>
            <a:off x="7416000" y="293184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14" name=""/>
          <p:cNvSpPr/>
          <p:nvPr/>
        </p:nvSpPr>
        <p:spPr>
          <a:xfrm flipV="1">
            <a:off x="7740000" y="293184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15" name=""/>
          <p:cNvSpPr txBox="1"/>
          <p:nvPr/>
        </p:nvSpPr>
        <p:spPr>
          <a:xfrm>
            <a:off x="7632000" y="25938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16" name=""/>
          <p:cNvSpPr txBox="1"/>
          <p:nvPr/>
        </p:nvSpPr>
        <p:spPr>
          <a:xfrm>
            <a:off x="7992000" y="28098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17" name=""/>
          <p:cNvSpPr txBox="1"/>
          <p:nvPr/>
        </p:nvSpPr>
        <p:spPr>
          <a:xfrm>
            <a:off x="7992000" y="33138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18" name=""/>
          <p:cNvSpPr txBox="1"/>
          <p:nvPr/>
        </p:nvSpPr>
        <p:spPr>
          <a:xfrm>
            <a:off x="7632000" y="35298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19" name=""/>
          <p:cNvSpPr txBox="1"/>
          <p:nvPr/>
        </p:nvSpPr>
        <p:spPr>
          <a:xfrm>
            <a:off x="5148000" y="28094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20" name=""/>
          <p:cNvSpPr txBox="1"/>
          <p:nvPr/>
        </p:nvSpPr>
        <p:spPr>
          <a:xfrm>
            <a:off x="5148000" y="33138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21" name=""/>
          <p:cNvSpPr/>
          <p:nvPr/>
        </p:nvSpPr>
        <p:spPr>
          <a:xfrm flipV="1">
            <a:off x="5328000" y="2773440"/>
            <a:ext cx="324000" cy="1584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22" name=""/>
          <p:cNvSpPr/>
          <p:nvPr/>
        </p:nvSpPr>
        <p:spPr>
          <a:xfrm>
            <a:off x="5328000" y="34070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23" name=""/>
          <p:cNvSpPr/>
          <p:nvPr/>
        </p:nvSpPr>
        <p:spPr>
          <a:xfrm>
            <a:off x="5652000" y="27734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24" name=""/>
          <p:cNvSpPr/>
          <p:nvPr/>
        </p:nvSpPr>
        <p:spPr>
          <a:xfrm>
            <a:off x="5976000" y="293184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25" name=""/>
          <p:cNvSpPr/>
          <p:nvPr/>
        </p:nvSpPr>
        <p:spPr>
          <a:xfrm flipV="1">
            <a:off x="5652000" y="34070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"/>
          <p:cNvSpPr/>
          <p:nvPr/>
        </p:nvSpPr>
        <p:spPr>
          <a:xfrm>
            <a:off x="5652000" y="277344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27" name=""/>
          <p:cNvSpPr/>
          <p:nvPr/>
        </p:nvSpPr>
        <p:spPr>
          <a:xfrm>
            <a:off x="5328000" y="293184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28" name=""/>
          <p:cNvSpPr/>
          <p:nvPr/>
        </p:nvSpPr>
        <p:spPr>
          <a:xfrm flipV="1">
            <a:off x="5328000" y="293184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29" name=""/>
          <p:cNvSpPr/>
          <p:nvPr/>
        </p:nvSpPr>
        <p:spPr>
          <a:xfrm>
            <a:off x="5328000" y="293184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30" name=""/>
          <p:cNvSpPr/>
          <p:nvPr/>
        </p:nvSpPr>
        <p:spPr>
          <a:xfrm>
            <a:off x="5328000" y="3407040"/>
            <a:ext cx="648000" cy="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1" name=""/>
          <p:cNvSpPr/>
          <p:nvPr/>
        </p:nvSpPr>
        <p:spPr>
          <a:xfrm flipV="1">
            <a:off x="5328000" y="277344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32" name=""/>
          <p:cNvSpPr/>
          <p:nvPr/>
        </p:nvSpPr>
        <p:spPr>
          <a:xfrm>
            <a:off x="5652000" y="277344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33" name=""/>
          <p:cNvSpPr/>
          <p:nvPr/>
        </p:nvSpPr>
        <p:spPr>
          <a:xfrm>
            <a:off x="5328000" y="293184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34" name=""/>
          <p:cNvSpPr/>
          <p:nvPr/>
        </p:nvSpPr>
        <p:spPr>
          <a:xfrm flipV="1">
            <a:off x="5652000" y="293184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"/>
          <p:cNvSpPr txBox="1"/>
          <p:nvPr/>
        </p:nvSpPr>
        <p:spPr>
          <a:xfrm>
            <a:off x="5544000" y="25938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36" name=""/>
          <p:cNvSpPr txBox="1"/>
          <p:nvPr/>
        </p:nvSpPr>
        <p:spPr>
          <a:xfrm>
            <a:off x="5904000" y="28098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37" name=""/>
          <p:cNvSpPr txBox="1"/>
          <p:nvPr/>
        </p:nvSpPr>
        <p:spPr>
          <a:xfrm>
            <a:off x="5904000" y="33138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38" name=""/>
          <p:cNvSpPr txBox="1"/>
          <p:nvPr/>
        </p:nvSpPr>
        <p:spPr>
          <a:xfrm>
            <a:off x="5544000" y="35298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39" name=""/>
          <p:cNvSpPr txBox="1"/>
          <p:nvPr/>
        </p:nvSpPr>
        <p:spPr>
          <a:xfrm>
            <a:off x="6120000" y="28098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40" name=""/>
          <p:cNvSpPr txBox="1"/>
          <p:nvPr/>
        </p:nvSpPr>
        <p:spPr>
          <a:xfrm>
            <a:off x="6120000" y="3314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41" name=""/>
          <p:cNvSpPr/>
          <p:nvPr/>
        </p:nvSpPr>
        <p:spPr>
          <a:xfrm>
            <a:off x="6336000" y="293220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42" name=""/>
          <p:cNvSpPr/>
          <p:nvPr/>
        </p:nvSpPr>
        <p:spPr>
          <a:xfrm flipV="1">
            <a:off x="6336000" y="27738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43" name=""/>
          <p:cNvSpPr/>
          <p:nvPr/>
        </p:nvSpPr>
        <p:spPr>
          <a:xfrm>
            <a:off x="6336000" y="34074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44" name=""/>
          <p:cNvSpPr/>
          <p:nvPr/>
        </p:nvSpPr>
        <p:spPr>
          <a:xfrm>
            <a:off x="6660000" y="27738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45" name=""/>
          <p:cNvSpPr/>
          <p:nvPr/>
        </p:nvSpPr>
        <p:spPr>
          <a:xfrm>
            <a:off x="6984000" y="2932200"/>
            <a:ext cx="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46" name=""/>
          <p:cNvSpPr/>
          <p:nvPr/>
        </p:nvSpPr>
        <p:spPr>
          <a:xfrm flipV="1">
            <a:off x="6660000" y="34074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47" name=""/>
          <p:cNvSpPr/>
          <p:nvPr/>
        </p:nvSpPr>
        <p:spPr>
          <a:xfrm>
            <a:off x="6660000" y="277380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48" name=""/>
          <p:cNvSpPr/>
          <p:nvPr/>
        </p:nvSpPr>
        <p:spPr>
          <a:xfrm>
            <a:off x="6336000" y="293220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49" name=""/>
          <p:cNvSpPr/>
          <p:nvPr/>
        </p:nvSpPr>
        <p:spPr>
          <a:xfrm flipV="1">
            <a:off x="6336000" y="293220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50" name=""/>
          <p:cNvSpPr/>
          <p:nvPr/>
        </p:nvSpPr>
        <p:spPr>
          <a:xfrm>
            <a:off x="6336000" y="293220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51" name=""/>
          <p:cNvSpPr/>
          <p:nvPr/>
        </p:nvSpPr>
        <p:spPr>
          <a:xfrm>
            <a:off x="6336000" y="340740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52" name=""/>
          <p:cNvSpPr/>
          <p:nvPr/>
        </p:nvSpPr>
        <p:spPr>
          <a:xfrm flipV="1">
            <a:off x="6336000" y="277380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53" name=""/>
          <p:cNvSpPr/>
          <p:nvPr/>
        </p:nvSpPr>
        <p:spPr>
          <a:xfrm>
            <a:off x="6660000" y="27738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54" name=""/>
          <p:cNvSpPr/>
          <p:nvPr/>
        </p:nvSpPr>
        <p:spPr>
          <a:xfrm>
            <a:off x="6336000" y="293220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55" name=""/>
          <p:cNvSpPr/>
          <p:nvPr/>
        </p:nvSpPr>
        <p:spPr>
          <a:xfrm flipV="1">
            <a:off x="6660000" y="29322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56" name=""/>
          <p:cNvSpPr txBox="1"/>
          <p:nvPr/>
        </p:nvSpPr>
        <p:spPr>
          <a:xfrm>
            <a:off x="6552000" y="2594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57" name=""/>
          <p:cNvSpPr txBox="1"/>
          <p:nvPr/>
        </p:nvSpPr>
        <p:spPr>
          <a:xfrm>
            <a:off x="6912000" y="2810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58" name=""/>
          <p:cNvSpPr txBox="1"/>
          <p:nvPr/>
        </p:nvSpPr>
        <p:spPr>
          <a:xfrm>
            <a:off x="6912000" y="3314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59" name=""/>
          <p:cNvSpPr txBox="1"/>
          <p:nvPr/>
        </p:nvSpPr>
        <p:spPr>
          <a:xfrm>
            <a:off x="6552000" y="3530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60" name=""/>
          <p:cNvSpPr txBox="1"/>
          <p:nvPr/>
        </p:nvSpPr>
        <p:spPr>
          <a:xfrm>
            <a:off x="4212000" y="28098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61" name=""/>
          <p:cNvSpPr txBox="1"/>
          <p:nvPr/>
        </p:nvSpPr>
        <p:spPr>
          <a:xfrm>
            <a:off x="4212000" y="3314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62" name=""/>
          <p:cNvSpPr/>
          <p:nvPr/>
        </p:nvSpPr>
        <p:spPr>
          <a:xfrm>
            <a:off x="4428000" y="293220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63" name=""/>
          <p:cNvSpPr/>
          <p:nvPr/>
        </p:nvSpPr>
        <p:spPr>
          <a:xfrm flipV="1">
            <a:off x="4428000" y="27738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64" name=""/>
          <p:cNvSpPr/>
          <p:nvPr/>
        </p:nvSpPr>
        <p:spPr>
          <a:xfrm>
            <a:off x="4428000" y="3407400"/>
            <a:ext cx="324000" cy="1584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65" name=""/>
          <p:cNvSpPr/>
          <p:nvPr/>
        </p:nvSpPr>
        <p:spPr>
          <a:xfrm>
            <a:off x="4752000" y="2773800"/>
            <a:ext cx="324000" cy="1584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66" name=""/>
          <p:cNvSpPr/>
          <p:nvPr/>
        </p:nvSpPr>
        <p:spPr>
          <a:xfrm>
            <a:off x="5076000" y="293220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67" name=""/>
          <p:cNvSpPr/>
          <p:nvPr/>
        </p:nvSpPr>
        <p:spPr>
          <a:xfrm flipV="1">
            <a:off x="4752000" y="34074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68" name=""/>
          <p:cNvSpPr/>
          <p:nvPr/>
        </p:nvSpPr>
        <p:spPr>
          <a:xfrm>
            <a:off x="4752000" y="277380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69" name=""/>
          <p:cNvSpPr/>
          <p:nvPr/>
        </p:nvSpPr>
        <p:spPr>
          <a:xfrm>
            <a:off x="4428000" y="2932200"/>
            <a:ext cx="64800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70" name=""/>
          <p:cNvSpPr/>
          <p:nvPr/>
        </p:nvSpPr>
        <p:spPr>
          <a:xfrm flipV="1">
            <a:off x="4428000" y="293220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71" name=""/>
          <p:cNvSpPr/>
          <p:nvPr/>
        </p:nvSpPr>
        <p:spPr>
          <a:xfrm>
            <a:off x="4428000" y="293220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72" name=""/>
          <p:cNvSpPr/>
          <p:nvPr/>
        </p:nvSpPr>
        <p:spPr>
          <a:xfrm>
            <a:off x="4428000" y="340740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73" name=""/>
          <p:cNvSpPr/>
          <p:nvPr/>
        </p:nvSpPr>
        <p:spPr>
          <a:xfrm flipV="1">
            <a:off x="4428000" y="27738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74" name=""/>
          <p:cNvSpPr/>
          <p:nvPr/>
        </p:nvSpPr>
        <p:spPr>
          <a:xfrm>
            <a:off x="4752000" y="27738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75" name=""/>
          <p:cNvSpPr/>
          <p:nvPr/>
        </p:nvSpPr>
        <p:spPr>
          <a:xfrm>
            <a:off x="4428000" y="29322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76" name=""/>
          <p:cNvSpPr/>
          <p:nvPr/>
        </p:nvSpPr>
        <p:spPr>
          <a:xfrm flipV="1">
            <a:off x="4752000" y="29322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77" name=""/>
          <p:cNvSpPr txBox="1"/>
          <p:nvPr/>
        </p:nvSpPr>
        <p:spPr>
          <a:xfrm>
            <a:off x="4644000" y="2594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78" name=""/>
          <p:cNvSpPr txBox="1"/>
          <p:nvPr/>
        </p:nvSpPr>
        <p:spPr>
          <a:xfrm>
            <a:off x="5004000" y="2810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79" name=""/>
          <p:cNvSpPr txBox="1"/>
          <p:nvPr/>
        </p:nvSpPr>
        <p:spPr>
          <a:xfrm>
            <a:off x="5004000" y="3314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80" name=""/>
          <p:cNvSpPr txBox="1"/>
          <p:nvPr/>
        </p:nvSpPr>
        <p:spPr>
          <a:xfrm>
            <a:off x="4644000" y="3530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81" name=""/>
          <p:cNvSpPr/>
          <p:nvPr/>
        </p:nvSpPr>
        <p:spPr>
          <a:xfrm>
            <a:off x="5328000" y="2931840"/>
            <a:ext cx="0" cy="48816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282" name=""/>
          <p:cNvSpPr/>
          <p:nvPr/>
        </p:nvSpPr>
        <p:spPr>
          <a:xfrm>
            <a:off x="3600000" y="540000"/>
            <a:ext cx="900000" cy="360000"/>
          </a:xfrm>
          <a:custGeom>
            <a:avLst/>
            <a:gdLst/>
            <a:ahLst/>
            <a:rect l="0" t="0" r="r" b="b"/>
            <a:pathLst>
              <a:path w="2502" h="1002">
                <a:moveTo>
                  <a:pt x="0" y="500"/>
                </a:moveTo>
                <a:lnTo>
                  <a:pt x="497" y="0"/>
                </a:lnTo>
                <a:lnTo>
                  <a:pt x="497" y="250"/>
                </a:lnTo>
                <a:lnTo>
                  <a:pt x="2003" y="250"/>
                </a:lnTo>
                <a:lnTo>
                  <a:pt x="2003" y="0"/>
                </a:lnTo>
                <a:lnTo>
                  <a:pt x="2501" y="500"/>
                </a:lnTo>
                <a:lnTo>
                  <a:pt x="2003" y="1001"/>
                </a:lnTo>
                <a:lnTo>
                  <a:pt x="2003" y="750"/>
                </a:lnTo>
                <a:lnTo>
                  <a:pt x="497" y="750"/>
                </a:lnTo>
                <a:lnTo>
                  <a:pt x="497" y="1001"/>
                </a:lnTo>
                <a:lnTo>
                  <a:pt x="0" y="500"/>
                </a:lnTo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83" name=""/>
          <p:cNvSpPr txBox="1"/>
          <p:nvPr/>
        </p:nvSpPr>
        <p:spPr>
          <a:xfrm>
            <a:off x="2160000" y="556200"/>
            <a:ext cx="144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Структуры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84" name=""/>
          <p:cNvSpPr txBox="1"/>
          <p:nvPr/>
        </p:nvSpPr>
        <p:spPr>
          <a:xfrm>
            <a:off x="6408000" y="792000"/>
            <a:ext cx="360000" cy="372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i="1" lang="ru-RU" sz="2000" spc="-1" strike="noStrike">
                <a:latin typeface="Times New Roman"/>
              </a:rPr>
              <a:t>r</a:t>
            </a:r>
            <a:endParaRPr b="0" i="1" lang="ru-RU" sz="2000" spc="-1" strike="noStrike">
              <a:latin typeface="Times New Roman"/>
            </a:endParaRPr>
          </a:p>
        </p:txBody>
      </p:sp>
      <p:sp>
        <p:nvSpPr>
          <p:cNvPr id="285" name=""/>
          <p:cNvSpPr txBox="1"/>
          <p:nvPr/>
        </p:nvSpPr>
        <p:spPr>
          <a:xfrm>
            <a:off x="8064000" y="1456560"/>
            <a:ext cx="360000" cy="372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i="1" lang="ru-RU" sz="2000" spc="-1" strike="noStrike">
                <a:latin typeface="Times New Roman"/>
              </a:rPr>
              <a:t>u</a:t>
            </a:r>
            <a:endParaRPr b="0" i="1" lang="ru-RU" sz="2000" spc="-1" strike="noStrike">
              <a:latin typeface="Times New Roman"/>
            </a:endParaRPr>
          </a:p>
        </p:txBody>
      </p:sp>
      <p:sp>
        <p:nvSpPr>
          <p:cNvPr id="286" name=""/>
          <p:cNvSpPr txBox="1"/>
          <p:nvPr/>
        </p:nvSpPr>
        <p:spPr>
          <a:xfrm>
            <a:off x="4500000" y="401760"/>
            <a:ext cx="2160000" cy="858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	</a:t>
            </a:r>
            <a:r>
              <a:rPr b="0" lang="ru-RU" sz="1800" spc="-1" strike="noStrike">
                <a:latin typeface="Arial"/>
              </a:rPr>
              <a:t>Графы (паросочетания)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"/>
          <p:cNvSpPr txBox="1"/>
          <p:nvPr/>
        </p:nvSpPr>
        <p:spPr>
          <a:xfrm>
            <a:off x="720000" y="360000"/>
            <a:ext cx="810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Рассмотрим задачу реконструкции структур в дереве.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88" name=""/>
          <p:cNvSpPr txBox="1"/>
          <p:nvPr/>
        </p:nvSpPr>
        <p:spPr>
          <a:xfrm>
            <a:off x="684000" y="900000"/>
            <a:ext cx="774000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Для начала пусть у структур будет одинаковый генный состав, а также одинаковые цены на операцию склейки и разрезания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89" name=""/>
          <p:cNvSpPr txBox="1"/>
          <p:nvPr/>
        </p:nvSpPr>
        <p:spPr>
          <a:xfrm>
            <a:off x="684000" y="1800000"/>
            <a:ext cx="774000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Тогда цена реконструкции — это просто количество всех склеек и разрезаний при переходах по рёбрам дерева между структурами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"/>
          <p:cNvSpPr txBox="1"/>
          <p:nvPr/>
        </p:nvSpPr>
        <p:spPr>
          <a:xfrm>
            <a:off x="6732000" y="1211760"/>
            <a:ext cx="360000" cy="372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i="1" lang="ru-RU" sz="2000" spc="-1" strike="noStrike">
                <a:latin typeface="Times New Roman"/>
              </a:rPr>
              <a:t>r</a:t>
            </a:r>
            <a:endParaRPr b="0" i="1" lang="ru-RU" sz="2000" spc="-1" strike="noStrike">
              <a:latin typeface="Times New Roman"/>
            </a:endParaRPr>
          </a:p>
        </p:txBody>
      </p:sp>
      <p:sp>
        <p:nvSpPr>
          <p:cNvPr id="291" name=""/>
          <p:cNvSpPr/>
          <p:nvPr/>
        </p:nvSpPr>
        <p:spPr>
          <a:xfrm flipH="1">
            <a:off x="540000" y="1548360"/>
            <a:ext cx="1766880" cy="151164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92" name=""/>
          <p:cNvSpPr/>
          <p:nvPr/>
        </p:nvSpPr>
        <p:spPr>
          <a:xfrm flipH="1">
            <a:off x="1440000" y="1548360"/>
            <a:ext cx="866880" cy="151164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93" name=""/>
          <p:cNvSpPr/>
          <p:nvPr/>
        </p:nvSpPr>
        <p:spPr>
          <a:xfrm>
            <a:off x="2306880" y="1548360"/>
            <a:ext cx="213120" cy="151164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94" name=""/>
          <p:cNvSpPr/>
          <p:nvPr/>
        </p:nvSpPr>
        <p:spPr>
          <a:xfrm>
            <a:off x="2306880" y="1548360"/>
            <a:ext cx="1656000" cy="68400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95" name=""/>
          <p:cNvSpPr/>
          <p:nvPr/>
        </p:nvSpPr>
        <p:spPr>
          <a:xfrm flipH="1">
            <a:off x="3422880" y="2232360"/>
            <a:ext cx="540000" cy="82980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96" name=""/>
          <p:cNvSpPr/>
          <p:nvPr/>
        </p:nvSpPr>
        <p:spPr>
          <a:xfrm>
            <a:off x="3962880" y="2232360"/>
            <a:ext cx="540000" cy="82944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97" name=""/>
          <p:cNvSpPr txBox="1"/>
          <p:nvPr/>
        </p:nvSpPr>
        <p:spPr>
          <a:xfrm>
            <a:off x="3890880" y="327744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98" name=""/>
          <p:cNvSpPr txBox="1"/>
          <p:nvPr/>
        </p:nvSpPr>
        <p:spPr>
          <a:xfrm>
            <a:off x="3890880" y="37818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299" name=""/>
          <p:cNvSpPr/>
          <p:nvPr/>
        </p:nvSpPr>
        <p:spPr>
          <a:xfrm>
            <a:off x="4106880" y="3399840"/>
            <a:ext cx="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00" name=""/>
          <p:cNvSpPr/>
          <p:nvPr/>
        </p:nvSpPr>
        <p:spPr>
          <a:xfrm flipV="1">
            <a:off x="4106880" y="32414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01" name=""/>
          <p:cNvSpPr/>
          <p:nvPr/>
        </p:nvSpPr>
        <p:spPr>
          <a:xfrm>
            <a:off x="4106880" y="38750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02" name=""/>
          <p:cNvSpPr/>
          <p:nvPr/>
        </p:nvSpPr>
        <p:spPr>
          <a:xfrm>
            <a:off x="4430880" y="32414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03" name=""/>
          <p:cNvSpPr/>
          <p:nvPr/>
        </p:nvSpPr>
        <p:spPr>
          <a:xfrm>
            <a:off x="4754880" y="339984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04" name=""/>
          <p:cNvSpPr/>
          <p:nvPr/>
        </p:nvSpPr>
        <p:spPr>
          <a:xfrm flipV="1">
            <a:off x="4430880" y="387504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05" name=""/>
          <p:cNvSpPr/>
          <p:nvPr/>
        </p:nvSpPr>
        <p:spPr>
          <a:xfrm>
            <a:off x="4430880" y="324144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06" name=""/>
          <p:cNvSpPr/>
          <p:nvPr/>
        </p:nvSpPr>
        <p:spPr>
          <a:xfrm>
            <a:off x="4106880" y="339984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07" name=""/>
          <p:cNvSpPr/>
          <p:nvPr/>
        </p:nvSpPr>
        <p:spPr>
          <a:xfrm flipV="1">
            <a:off x="4106880" y="339984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08" name=""/>
          <p:cNvSpPr/>
          <p:nvPr/>
        </p:nvSpPr>
        <p:spPr>
          <a:xfrm>
            <a:off x="4106880" y="339984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09" name=""/>
          <p:cNvSpPr/>
          <p:nvPr/>
        </p:nvSpPr>
        <p:spPr>
          <a:xfrm>
            <a:off x="4106880" y="387504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10" name=""/>
          <p:cNvSpPr/>
          <p:nvPr/>
        </p:nvSpPr>
        <p:spPr>
          <a:xfrm flipV="1">
            <a:off x="4106880" y="324144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11" name=""/>
          <p:cNvSpPr/>
          <p:nvPr/>
        </p:nvSpPr>
        <p:spPr>
          <a:xfrm>
            <a:off x="4430880" y="324144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12" name=""/>
          <p:cNvSpPr/>
          <p:nvPr/>
        </p:nvSpPr>
        <p:spPr>
          <a:xfrm>
            <a:off x="4106880" y="339984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13" name=""/>
          <p:cNvSpPr/>
          <p:nvPr/>
        </p:nvSpPr>
        <p:spPr>
          <a:xfrm flipV="1">
            <a:off x="4430880" y="339984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14" name=""/>
          <p:cNvSpPr txBox="1"/>
          <p:nvPr/>
        </p:nvSpPr>
        <p:spPr>
          <a:xfrm>
            <a:off x="4322880" y="30618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15" name=""/>
          <p:cNvSpPr txBox="1"/>
          <p:nvPr/>
        </p:nvSpPr>
        <p:spPr>
          <a:xfrm>
            <a:off x="4322880" y="39978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16" name=""/>
          <p:cNvSpPr txBox="1"/>
          <p:nvPr/>
        </p:nvSpPr>
        <p:spPr>
          <a:xfrm>
            <a:off x="2990880" y="32778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17" name=""/>
          <p:cNvSpPr txBox="1"/>
          <p:nvPr/>
        </p:nvSpPr>
        <p:spPr>
          <a:xfrm>
            <a:off x="2990880" y="3782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18" name=""/>
          <p:cNvSpPr/>
          <p:nvPr/>
        </p:nvSpPr>
        <p:spPr>
          <a:xfrm>
            <a:off x="3206880" y="340020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19" name=""/>
          <p:cNvSpPr/>
          <p:nvPr/>
        </p:nvSpPr>
        <p:spPr>
          <a:xfrm flipV="1">
            <a:off x="3206880" y="32418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20" name=""/>
          <p:cNvSpPr/>
          <p:nvPr/>
        </p:nvSpPr>
        <p:spPr>
          <a:xfrm>
            <a:off x="3206880" y="38754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21" name=""/>
          <p:cNvSpPr/>
          <p:nvPr/>
        </p:nvSpPr>
        <p:spPr>
          <a:xfrm>
            <a:off x="3530880" y="32418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22" name=""/>
          <p:cNvSpPr/>
          <p:nvPr/>
        </p:nvSpPr>
        <p:spPr>
          <a:xfrm>
            <a:off x="3854880" y="340020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23" name=""/>
          <p:cNvSpPr/>
          <p:nvPr/>
        </p:nvSpPr>
        <p:spPr>
          <a:xfrm flipV="1">
            <a:off x="3530880" y="38754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24" name=""/>
          <p:cNvSpPr/>
          <p:nvPr/>
        </p:nvSpPr>
        <p:spPr>
          <a:xfrm>
            <a:off x="3530880" y="324180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25" name=""/>
          <p:cNvSpPr/>
          <p:nvPr/>
        </p:nvSpPr>
        <p:spPr>
          <a:xfrm>
            <a:off x="3206880" y="340020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26" name=""/>
          <p:cNvSpPr/>
          <p:nvPr/>
        </p:nvSpPr>
        <p:spPr>
          <a:xfrm flipV="1">
            <a:off x="3206880" y="3400200"/>
            <a:ext cx="64800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27" name=""/>
          <p:cNvSpPr/>
          <p:nvPr/>
        </p:nvSpPr>
        <p:spPr>
          <a:xfrm>
            <a:off x="3206880" y="340020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28" name=""/>
          <p:cNvSpPr/>
          <p:nvPr/>
        </p:nvSpPr>
        <p:spPr>
          <a:xfrm>
            <a:off x="3206880" y="387540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29" name=""/>
          <p:cNvSpPr/>
          <p:nvPr/>
        </p:nvSpPr>
        <p:spPr>
          <a:xfrm flipV="1">
            <a:off x="3206880" y="32418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30" name=""/>
          <p:cNvSpPr/>
          <p:nvPr/>
        </p:nvSpPr>
        <p:spPr>
          <a:xfrm>
            <a:off x="3530880" y="324180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31" name=""/>
          <p:cNvSpPr/>
          <p:nvPr/>
        </p:nvSpPr>
        <p:spPr>
          <a:xfrm>
            <a:off x="3206880" y="340020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32" name=""/>
          <p:cNvSpPr/>
          <p:nvPr/>
        </p:nvSpPr>
        <p:spPr>
          <a:xfrm flipV="1">
            <a:off x="3530880" y="34002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33" name=""/>
          <p:cNvSpPr txBox="1"/>
          <p:nvPr/>
        </p:nvSpPr>
        <p:spPr>
          <a:xfrm>
            <a:off x="3422880" y="3062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34" name=""/>
          <p:cNvSpPr txBox="1"/>
          <p:nvPr/>
        </p:nvSpPr>
        <p:spPr>
          <a:xfrm>
            <a:off x="3782880" y="3278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35" name=""/>
          <p:cNvSpPr txBox="1"/>
          <p:nvPr/>
        </p:nvSpPr>
        <p:spPr>
          <a:xfrm>
            <a:off x="3782880" y="3782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36" name=""/>
          <p:cNvSpPr txBox="1"/>
          <p:nvPr/>
        </p:nvSpPr>
        <p:spPr>
          <a:xfrm>
            <a:off x="3422880" y="3998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37" name=""/>
          <p:cNvSpPr txBox="1"/>
          <p:nvPr/>
        </p:nvSpPr>
        <p:spPr>
          <a:xfrm>
            <a:off x="938880" y="327780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38" name=""/>
          <p:cNvSpPr txBox="1"/>
          <p:nvPr/>
        </p:nvSpPr>
        <p:spPr>
          <a:xfrm>
            <a:off x="938880" y="3782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39" name=""/>
          <p:cNvSpPr/>
          <p:nvPr/>
        </p:nvSpPr>
        <p:spPr>
          <a:xfrm flipV="1">
            <a:off x="1118880" y="3241800"/>
            <a:ext cx="324000" cy="1584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40" name=""/>
          <p:cNvSpPr/>
          <p:nvPr/>
        </p:nvSpPr>
        <p:spPr>
          <a:xfrm>
            <a:off x="1118880" y="38754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41" name=""/>
          <p:cNvSpPr/>
          <p:nvPr/>
        </p:nvSpPr>
        <p:spPr>
          <a:xfrm>
            <a:off x="1442880" y="32418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42" name=""/>
          <p:cNvSpPr/>
          <p:nvPr/>
        </p:nvSpPr>
        <p:spPr>
          <a:xfrm>
            <a:off x="1766880" y="340020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43" name=""/>
          <p:cNvSpPr/>
          <p:nvPr/>
        </p:nvSpPr>
        <p:spPr>
          <a:xfrm flipV="1">
            <a:off x="1442880" y="387540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44" name=""/>
          <p:cNvSpPr/>
          <p:nvPr/>
        </p:nvSpPr>
        <p:spPr>
          <a:xfrm>
            <a:off x="1442880" y="324180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45" name=""/>
          <p:cNvSpPr/>
          <p:nvPr/>
        </p:nvSpPr>
        <p:spPr>
          <a:xfrm>
            <a:off x="1118880" y="340020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46" name=""/>
          <p:cNvSpPr/>
          <p:nvPr/>
        </p:nvSpPr>
        <p:spPr>
          <a:xfrm flipV="1">
            <a:off x="1118880" y="340020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47" name=""/>
          <p:cNvSpPr/>
          <p:nvPr/>
        </p:nvSpPr>
        <p:spPr>
          <a:xfrm>
            <a:off x="1118880" y="340020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48" name=""/>
          <p:cNvSpPr/>
          <p:nvPr/>
        </p:nvSpPr>
        <p:spPr>
          <a:xfrm>
            <a:off x="1118880" y="3875400"/>
            <a:ext cx="648000" cy="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49" name=""/>
          <p:cNvSpPr/>
          <p:nvPr/>
        </p:nvSpPr>
        <p:spPr>
          <a:xfrm flipV="1">
            <a:off x="1118880" y="32418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50" name=""/>
          <p:cNvSpPr/>
          <p:nvPr/>
        </p:nvSpPr>
        <p:spPr>
          <a:xfrm>
            <a:off x="1442880" y="32418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51" name=""/>
          <p:cNvSpPr/>
          <p:nvPr/>
        </p:nvSpPr>
        <p:spPr>
          <a:xfrm>
            <a:off x="1118880" y="340020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52" name=""/>
          <p:cNvSpPr/>
          <p:nvPr/>
        </p:nvSpPr>
        <p:spPr>
          <a:xfrm flipV="1">
            <a:off x="1442880" y="340020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53" name=""/>
          <p:cNvSpPr txBox="1"/>
          <p:nvPr/>
        </p:nvSpPr>
        <p:spPr>
          <a:xfrm>
            <a:off x="1334880" y="3062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54" name=""/>
          <p:cNvSpPr txBox="1"/>
          <p:nvPr/>
        </p:nvSpPr>
        <p:spPr>
          <a:xfrm>
            <a:off x="1694880" y="3278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55" name=""/>
          <p:cNvSpPr txBox="1"/>
          <p:nvPr/>
        </p:nvSpPr>
        <p:spPr>
          <a:xfrm>
            <a:off x="1694880" y="3782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56" name=""/>
          <p:cNvSpPr txBox="1"/>
          <p:nvPr/>
        </p:nvSpPr>
        <p:spPr>
          <a:xfrm>
            <a:off x="1334880" y="3998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57" name=""/>
          <p:cNvSpPr txBox="1"/>
          <p:nvPr/>
        </p:nvSpPr>
        <p:spPr>
          <a:xfrm>
            <a:off x="1910880" y="3278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58" name=""/>
          <p:cNvSpPr txBox="1"/>
          <p:nvPr/>
        </p:nvSpPr>
        <p:spPr>
          <a:xfrm>
            <a:off x="1910880" y="378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59" name=""/>
          <p:cNvSpPr/>
          <p:nvPr/>
        </p:nvSpPr>
        <p:spPr>
          <a:xfrm>
            <a:off x="2126880" y="340056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60" name=""/>
          <p:cNvSpPr/>
          <p:nvPr/>
        </p:nvSpPr>
        <p:spPr>
          <a:xfrm flipV="1">
            <a:off x="2126880" y="32421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61" name=""/>
          <p:cNvSpPr/>
          <p:nvPr/>
        </p:nvSpPr>
        <p:spPr>
          <a:xfrm>
            <a:off x="2126880" y="38757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62" name=""/>
          <p:cNvSpPr/>
          <p:nvPr/>
        </p:nvSpPr>
        <p:spPr>
          <a:xfrm>
            <a:off x="2450880" y="32421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63" name=""/>
          <p:cNvSpPr/>
          <p:nvPr/>
        </p:nvSpPr>
        <p:spPr>
          <a:xfrm>
            <a:off x="2774880" y="3400560"/>
            <a:ext cx="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64" name=""/>
          <p:cNvSpPr/>
          <p:nvPr/>
        </p:nvSpPr>
        <p:spPr>
          <a:xfrm flipV="1">
            <a:off x="2450880" y="38757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65" name=""/>
          <p:cNvSpPr/>
          <p:nvPr/>
        </p:nvSpPr>
        <p:spPr>
          <a:xfrm>
            <a:off x="2450880" y="324216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66" name=""/>
          <p:cNvSpPr/>
          <p:nvPr/>
        </p:nvSpPr>
        <p:spPr>
          <a:xfrm>
            <a:off x="2126880" y="340056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67" name=""/>
          <p:cNvSpPr/>
          <p:nvPr/>
        </p:nvSpPr>
        <p:spPr>
          <a:xfrm flipV="1">
            <a:off x="2126880" y="340056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68" name=""/>
          <p:cNvSpPr/>
          <p:nvPr/>
        </p:nvSpPr>
        <p:spPr>
          <a:xfrm>
            <a:off x="2126880" y="340056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69" name=""/>
          <p:cNvSpPr/>
          <p:nvPr/>
        </p:nvSpPr>
        <p:spPr>
          <a:xfrm>
            <a:off x="2126880" y="387576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70" name=""/>
          <p:cNvSpPr/>
          <p:nvPr/>
        </p:nvSpPr>
        <p:spPr>
          <a:xfrm flipV="1">
            <a:off x="2126880" y="324216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71" name=""/>
          <p:cNvSpPr/>
          <p:nvPr/>
        </p:nvSpPr>
        <p:spPr>
          <a:xfrm>
            <a:off x="2450880" y="32421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72" name=""/>
          <p:cNvSpPr/>
          <p:nvPr/>
        </p:nvSpPr>
        <p:spPr>
          <a:xfrm>
            <a:off x="2126880" y="3400560"/>
            <a:ext cx="324000" cy="6336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73" name=""/>
          <p:cNvSpPr/>
          <p:nvPr/>
        </p:nvSpPr>
        <p:spPr>
          <a:xfrm flipV="1">
            <a:off x="2450880" y="34005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74" name=""/>
          <p:cNvSpPr txBox="1"/>
          <p:nvPr/>
        </p:nvSpPr>
        <p:spPr>
          <a:xfrm>
            <a:off x="2342880" y="306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75" name=""/>
          <p:cNvSpPr txBox="1"/>
          <p:nvPr/>
        </p:nvSpPr>
        <p:spPr>
          <a:xfrm>
            <a:off x="2702880" y="3278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76" name=""/>
          <p:cNvSpPr txBox="1"/>
          <p:nvPr/>
        </p:nvSpPr>
        <p:spPr>
          <a:xfrm>
            <a:off x="2702880" y="378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77" name=""/>
          <p:cNvSpPr txBox="1"/>
          <p:nvPr/>
        </p:nvSpPr>
        <p:spPr>
          <a:xfrm>
            <a:off x="2342880" y="3998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78" name=""/>
          <p:cNvSpPr txBox="1"/>
          <p:nvPr/>
        </p:nvSpPr>
        <p:spPr>
          <a:xfrm>
            <a:off x="2880" y="327816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79" name=""/>
          <p:cNvSpPr txBox="1"/>
          <p:nvPr/>
        </p:nvSpPr>
        <p:spPr>
          <a:xfrm>
            <a:off x="2880" y="378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80" name=""/>
          <p:cNvSpPr/>
          <p:nvPr/>
        </p:nvSpPr>
        <p:spPr>
          <a:xfrm>
            <a:off x="218880" y="340056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81" name=""/>
          <p:cNvSpPr/>
          <p:nvPr/>
        </p:nvSpPr>
        <p:spPr>
          <a:xfrm flipV="1">
            <a:off x="218880" y="32421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82" name=""/>
          <p:cNvSpPr/>
          <p:nvPr/>
        </p:nvSpPr>
        <p:spPr>
          <a:xfrm>
            <a:off x="218880" y="3875760"/>
            <a:ext cx="324000" cy="1584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83" name=""/>
          <p:cNvSpPr/>
          <p:nvPr/>
        </p:nvSpPr>
        <p:spPr>
          <a:xfrm>
            <a:off x="542880" y="3242160"/>
            <a:ext cx="324000" cy="1584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84" name=""/>
          <p:cNvSpPr/>
          <p:nvPr/>
        </p:nvSpPr>
        <p:spPr>
          <a:xfrm>
            <a:off x="866880" y="3400560"/>
            <a:ext cx="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85" name=""/>
          <p:cNvSpPr/>
          <p:nvPr/>
        </p:nvSpPr>
        <p:spPr>
          <a:xfrm flipV="1">
            <a:off x="542880" y="3875760"/>
            <a:ext cx="324000" cy="1584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86" name=""/>
          <p:cNvSpPr/>
          <p:nvPr/>
        </p:nvSpPr>
        <p:spPr>
          <a:xfrm>
            <a:off x="542880" y="3242160"/>
            <a:ext cx="0" cy="7920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87" name=""/>
          <p:cNvSpPr/>
          <p:nvPr/>
        </p:nvSpPr>
        <p:spPr>
          <a:xfrm>
            <a:off x="218880" y="3400560"/>
            <a:ext cx="648000" cy="475200"/>
          </a:xfrm>
          <a:prstGeom prst="line">
            <a:avLst/>
          </a:prstGeom>
          <a:ln w="108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88" name=""/>
          <p:cNvSpPr/>
          <p:nvPr/>
        </p:nvSpPr>
        <p:spPr>
          <a:xfrm flipV="1">
            <a:off x="218880" y="3400560"/>
            <a:ext cx="648000" cy="4752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89" name=""/>
          <p:cNvSpPr/>
          <p:nvPr/>
        </p:nvSpPr>
        <p:spPr>
          <a:xfrm>
            <a:off x="218880" y="340056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90" name=""/>
          <p:cNvSpPr/>
          <p:nvPr/>
        </p:nvSpPr>
        <p:spPr>
          <a:xfrm>
            <a:off x="218880" y="3875760"/>
            <a:ext cx="648000" cy="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91" name=""/>
          <p:cNvSpPr/>
          <p:nvPr/>
        </p:nvSpPr>
        <p:spPr>
          <a:xfrm flipV="1">
            <a:off x="218880" y="32421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92" name=""/>
          <p:cNvSpPr/>
          <p:nvPr/>
        </p:nvSpPr>
        <p:spPr>
          <a:xfrm>
            <a:off x="542880" y="32421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93" name=""/>
          <p:cNvSpPr/>
          <p:nvPr/>
        </p:nvSpPr>
        <p:spPr>
          <a:xfrm>
            <a:off x="218880" y="34005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94" name=""/>
          <p:cNvSpPr/>
          <p:nvPr/>
        </p:nvSpPr>
        <p:spPr>
          <a:xfrm flipV="1">
            <a:off x="542880" y="3400560"/>
            <a:ext cx="324000" cy="63360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395" name=""/>
          <p:cNvSpPr txBox="1"/>
          <p:nvPr/>
        </p:nvSpPr>
        <p:spPr>
          <a:xfrm>
            <a:off x="434880" y="306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1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96" name=""/>
          <p:cNvSpPr txBox="1"/>
          <p:nvPr/>
        </p:nvSpPr>
        <p:spPr>
          <a:xfrm>
            <a:off x="794880" y="3278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97" name=""/>
          <p:cNvSpPr txBox="1"/>
          <p:nvPr/>
        </p:nvSpPr>
        <p:spPr>
          <a:xfrm>
            <a:off x="794880" y="378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98" name=""/>
          <p:cNvSpPr txBox="1"/>
          <p:nvPr/>
        </p:nvSpPr>
        <p:spPr>
          <a:xfrm>
            <a:off x="434880" y="3998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3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399" name=""/>
          <p:cNvSpPr/>
          <p:nvPr/>
        </p:nvSpPr>
        <p:spPr>
          <a:xfrm>
            <a:off x="1118880" y="3400200"/>
            <a:ext cx="0" cy="488160"/>
          </a:xfrm>
          <a:prstGeom prst="line">
            <a:avLst/>
          </a:prstGeom>
          <a:ln w="0">
            <a:solidFill>
              <a:srgbClr val="000000"/>
            </a:solidFill>
            <a:prstDash val="dot"/>
          </a:ln>
        </p:spPr>
        <p:style>
          <a:lnRef idx="0"/>
          <a:fillRef idx="0"/>
          <a:effectRef idx="0"/>
          <a:fontRef idx="minor"/>
        </p:style>
      </p:sp>
      <p:sp>
        <p:nvSpPr>
          <p:cNvPr id="400" name=""/>
          <p:cNvSpPr txBox="1"/>
          <p:nvPr/>
        </p:nvSpPr>
        <p:spPr>
          <a:xfrm>
            <a:off x="2198880" y="1260360"/>
            <a:ext cx="360000" cy="372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i="1" lang="ru-RU" sz="2000" spc="-1" strike="noStrike">
                <a:latin typeface="Times New Roman"/>
              </a:rPr>
              <a:t>r</a:t>
            </a:r>
            <a:endParaRPr b="0" i="1" lang="ru-RU" sz="2000" spc="-1" strike="noStrike">
              <a:latin typeface="Times New Roman"/>
            </a:endParaRPr>
          </a:p>
        </p:txBody>
      </p:sp>
      <p:sp>
        <p:nvSpPr>
          <p:cNvPr id="401" name=""/>
          <p:cNvSpPr txBox="1"/>
          <p:nvPr/>
        </p:nvSpPr>
        <p:spPr>
          <a:xfrm>
            <a:off x="3854880" y="1924920"/>
            <a:ext cx="360000" cy="372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i="1" lang="ru-RU" sz="2000" spc="-1" strike="noStrike">
                <a:latin typeface="Times New Roman"/>
              </a:rPr>
              <a:t>u</a:t>
            </a:r>
            <a:endParaRPr b="0" i="1" lang="ru-RU" sz="2000" spc="-1" strike="noStrike">
              <a:latin typeface="Times New Roman"/>
            </a:endParaRPr>
          </a:p>
        </p:txBody>
      </p:sp>
      <p:sp>
        <p:nvSpPr>
          <p:cNvPr id="402" name=""/>
          <p:cNvSpPr txBox="1"/>
          <p:nvPr/>
        </p:nvSpPr>
        <p:spPr>
          <a:xfrm>
            <a:off x="4682880" y="3278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1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403" name=""/>
          <p:cNvSpPr txBox="1"/>
          <p:nvPr/>
        </p:nvSpPr>
        <p:spPr>
          <a:xfrm>
            <a:off x="4682880" y="3782520"/>
            <a:ext cx="360000" cy="23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800" spc="-1" strike="noStrike">
                <a:latin typeface="Arial"/>
              </a:rPr>
              <a:t>2</a:t>
            </a:r>
            <a:r>
              <a:rPr b="0" lang="ru-RU" sz="800" spc="-1" strike="noStrike" baseline="-8000">
                <a:latin typeface="Arial"/>
              </a:rPr>
              <a:t>2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404" name=""/>
          <p:cNvSpPr txBox="1"/>
          <p:nvPr/>
        </p:nvSpPr>
        <p:spPr>
          <a:xfrm>
            <a:off x="2520000" y="83520"/>
            <a:ext cx="4860000" cy="1360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500" spc="-1" strike="noStrike">
                <a:latin typeface="Arial"/>
                <a:ea typeface="Microsoft YaHei"/>
              </a:rPr>
              <a:t>Поскольку итоговая цена складывается из суммы цен для каждого ребра, можно решить задачу для каждого ребра в графе отдельно. Например, решим её для ребра 1</a:t>
            </a:r>
            <a:r>
              <a:rPr b="0" lang="ru-RU" sz="1500" spc="-1" strike="noStrike" baseline="-8000">
                <a:latin typeface="Arial"/>
                <a:ea typeface="Microsoft YaHei"/>
              </a:rPr>
              <a:t>2</a:t>
            </a:r>
            <a:r>
              <a:rPr b="0" lang="ru-RU" sz="1500" spc="-1" strike="noStrike">
                <a:latin typeface="Arial"/>
                <a:ea typeface="Microsoft YaHei"/>
              </a:rPr>
              <a:t> — 2</a:t>
            </a:r>
            <a:r>
              <a:rPr b="0" lang="ru-RU" sz="1500" spc="-1" strike="noStrike" baseline="-8000">
                <a:latin typeface="Arial"/>
                <a:ea typeface="Microsoft YaHei"/>
              </a:rPr>
              <a:t>2. </a:t>
            </a:r>
            <a:r>
              <a:rPr b="0" lang="ru-RU" sz="1500" spc="-1" strike="noStrike">
                <a:latin typeface="Arial"/>
                <a:ea typeface="Microsoft YaHei"/>
              </a:rPr>
              <a:t>Тогда в каждой вершине будет стоять 0 или 1 в зависимости от того, проведено ребро </a:t>
            </a:r>
            <a:r>
              <a:rPr b="0" lang="ru-RU" sz="1500" spc="-1" strike="noStrike">
                <a:latin typeface="Arial"/>
              </a:rPr>
              <a:t>1</a:t>
            </a:r>
            <a:r>
              <a:rPr b="0" lang="ru-RU" sz="1500" spc="-1" strike="noStrike" baseline="-8000">
                <a:latin typeface="Arial"/>
              </a:rPr>
              <a:t>2</a:t>
            </a:r>
            <a:r>
              <a:rPr b="0" lang="ru-RU" sz="1500" spc="-1" strike="noStrike">
                <a:latin typeface="Arial"/>
              </a:rPr>
              <a:t> — 2</a:t>
            </a:r>
            <a:r>
              <a:rPr b="0" lang="ru-RU" sz="1500" spc="-1" strike="noStrike" baseline="-8000">
                <a:latin typeface="Arial"/>
              </a:rPr>
              <a:t>2 </a:t>
            </a:r>
            <a:r>
              <a:rPr b="0" lang="ru-RU" sz="1500" spc="-1" strike="noStrike">
                <a:latin typeface="Arial"/>
              </a:rPr>
              <a:t>в этой вершине или нет.</a:t>
            </a:r>
            <a:endParaRPr b="0" lang="ru-RU" sz="1500" spc="-1" strike="noStrike">
              <a:latin typeface="Arial"/>
            </a:endParaRPr>
          </a:p>
        </p:txBody>
      </p:sp>
      <p:sp>
        <p:nvSpPr>
          <p:cNvPr id="405" name=""/>
          <p:cNvSpPr txBox="1"/>
          <p:nvPr/>
        </p:nvSpPr>
        <p:spPr>
          <a:xfrm>
            <a:off x="4932000" y="2988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06" name=""/>
          <p:cNvSpPr txBox="1"/>
          <p:nvPr/>
        </p:nvSpPr>
        <p:spPr>
          <a:xfrm>
            <a:off x="5832000" y="2988360"/>
            <a:ext cx="54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07" name=""/>
          <p:cNvSpPr txBox="1"/>
          <p:nvPr/>
        </p:nvSpPr>
        <p:spPr>
          <a:xfrm>
            <a:off x="6912000" y="2988000"/>
            <a:ext cx="54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08" name=""/>
          <p:cNvSpPr txBox="1"/>
          <p:nvPr/>
        </p:nvSpPr>
        <p:spPr>
          <a:xfrm>
            <a:off x="7812000" y="2988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09" name=""/>
          <p:cNvSpPr txBox="1"/>
          <p:nvPr/>
        </p:nvSpPr>
        <p:spPr>
          <a:xfrm>
            <a:off x="8892000" y="29898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10" name=""/>
          <p:cNvSpPr/>
          <p:nvPr/>
        </p:nvSpPr>
        <p:spPr>
          <a:xfrm flipH="1">
            <a:off x="5077800" y="1545840"/>
            <a:ext cx="1766880" cy="151164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11" name=""/>
          <p:cNvSpPr/>
          <p:nvPr/>
        </p:nvSpPr>
        <p:spPr>
          <a:xfrm flipH="1">
            <a:off x="5977800" y="1545840"/>
            <a:ext cx="866880" cy="151164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12" name=""/>
          <p:cNvSpPr/>
          <p:nvPr/>
        </p:nvSpPr>
        <p:spPr>
          <a:xfrm>
            <a:off x="6844680" y="1545840"/>
            <a:ext cx="213120" cy="151164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13" name=""/>
          <p:cNvSpPr/>
          <p:nvPr/>
        </p:nvSpPr>
        <p:spPr>
          <a:xfrm>
            <a:off x="6844680" y="1545840"/>
            <a:ext cx="1656000" cy="68400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14" name=""/>
          <p:cNvSpPr/>
          <p:nvPr/>
        </p:nvSpPr>
        <p:spPr>
          <a:xfrm flipH="1">
            <a:off x="7960680" y="2229840"/>
            <a:ext cx="540000" cy="82980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15" name=""/>
          <p:cNvSpPr/>
          <p:nvPr/>
        </p:nvSpPr>
        <p:spPr>
          <a:xfrm>
            <a:off x="8500680" y="2229840"/>
            <a:ext cx="540000" cy="82944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16" name=""/>
          <p:cNvSpPr txBox="1"/>
          <p:nvPr/>
        </p:nvSpPr>
        <p:spPr>
          <a:xfrm>
            <a:off x="8392680" y="1922400"/>
            <a:ext cx="360000" cy="372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i="1" lang="ru-RU" sz="2000" spc="-1" strike="noStrike">
                <a:latin typeface="Times New Roman"/>
              </a:rPr>
              <a:t>u</a:t>
            </a:r>
            <a:endParaRPr b="0" i="1" lang="ru-RU" sz="20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"/>
          <p:cNvSpPr txBox="1"/>
          <p:nvPr/>
        </p:nvSpPr>
        <p:spPr>
          <a:xfrm>
            <a:off x="1260000" y="360000"/>
            <a:ext cx="6120000" cy="1626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Получится следующая задача. В листьях дерева стоят числа 0 или 1. Нужно расставить числа 0 или 1 во всех внутренних вершинах так, чтобы минимизировать количество рёбер с разными концами.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18" name=""/>
          <p:cNvSpPr txBox="1"/>
          <p:nvPr/>
        </p:nvSpPr>
        <p:spPr>
          <a:xfrm>
            <a:off x="0" y="363348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19" name=""/>
          <p:cNvSpPr txBox="1"/>
          <p:nvPr/>
        </p:nvSpPr>
        <p:spPr>
          <a:xfrm>
            <a:off x="900000" y="3633840"/>
            <a:ext cx="54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20" name=""/>
          <p:cNvSpPr txBox="1"/>
          <p:nvPr/>
        </p:nvSpPr>
        <p:spPr>
          <a:xfrm>
            <a:off x="1980000" y="3633480"/>
            <a:ext cx="54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21" name=""/>
          <p:cNvSpPr txBox="1"/>
          <p:nvPr/>
        </p:nvSpPr>
        <p:spPr>
          <a:xfrm>
            <a:off x="2880000" y="363348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22" name=""/>
          <p:cNvSpPr txBox="1"/>
          <p:nvPr/>
        </p:nvSpPr>
        <p:spPr>
          <a:xfrm>
            <a:off x="3960000" y="363528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23" name=""/>
          <p:cNvSpPr/>
          <p:nvPr/>
        </p:nvSpPr>
        <p:spPr>
          <a:xfrm flipH="1">
            <a:off x="145800" y="2191320"/>
            <a:ext cx="1766880" cy="151164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24" name=""/>
          <p:cNvSpPr/>
          <p:nvPr/>
        </p:nvSpPr>
        <p:spPr>
          <a:xfrm flipH="1">
            <a:off x="1045800" y="2191320"/>
            <a:ext cx="866880" cy="151164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25" name=""/>
          <p:cNvSpPr/>
          <p:nvPr/>
        </p:nvSpPr>
        <p:spPr>
          <a:xfrm>
            <a:off x="1912680" y="2191320"/>
            <a:ext cx="213120" cy="151164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26" name=""/>
          <p:cNvSpPr/>
          <p:nvPr/>
        </p:nvSpPr>
        <p:spPr>
          <a:xfrm>
            <a:off x="1912680" y="2191320"/>
            <a:ext cx="1656000" cy="68400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27" name=""/>
          <p:cNvSpPr/>
          <p:nvPr/>
        </p:nvSpPr>
        <p:spPr>
          <a:xfrm flipH="1">
            <a:off x="3028680" y="2875320"/>
            <a:ext cx="540000" cy="82980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28" name=""/>
          <p:cNvSpPr/>
          <p:nvPr/>
        </p:nvSpPr>
        <p:spPr>
          <a:xfrm>
            <a:off x="3568680" y="2875320"/>
            <a:ext cx="540000" cy="82944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29" name=""/>
          <p:cNvSpPr txBox="1"/>
          <p:nvPr/>
        </p:nvSpPr>
        <p:spPr>
          <a:xfrm>
            <a:off x="3420000" y="2520000"/>
            <a:ext cx="72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30" name=""/>
          <p:cNvSpPr txBox="1"/>
          <p:nvPr/>
        </p:nvSpPr>
        <p:spPr>
          <a:xfrm>
            <a:off x="1764000" y="1872000"/>
            <a:ext cx="72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31" name=""/>
          <p:cNvSpPr txBox="1"/>
          <p:nvPr/>
        </p:nvSpPr>
        <p:spPr>
          <a:xfrm>
            <a:off x="2520000" y="1980000"/>
            <a:ext cx="180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Цена = 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32" name=""/>
          <p:cNvSpPr txBox="1"/>
          <p:nvPr/>
        </p:nvSpPr>
        <p:spPr>
          <a:xfrm>
            <a:off x="4536000" y="363348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33" name=""/>
          <p:cNvSpPr txBox="1"/>
          <p:nvPr/>
        </p:nvSpPr>
        <p:spPr>
          <a:xfrm>
            <a:off x="5436000" y="3633840"/>
            <a:ext cx="54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34" name=""/>
          <p:cNvSpPr txBox="1"/>
          <p:nvPr/>
        </p:nvSpPr>
        <p:spPr>
          <a:xfrm>
            <a:off x="6516000" y="3633480"/>
            <a:ext cx="54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35" name=""/>
          <p:cNvSpPr txBox="1"/>
          <p:nvPr/>
        </p:nvSpPr>
        <p:spPr>
          <a:xfrm>
            <a:off x="7416000" y="363348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36" name=""/>
          <p:cNvSpPr txBox="1"/>
          <p:nvPr/>
        </p:nvSpPr>
        <p:spPr>
          <a:xfrm>
            <a:off x="8496000" y="363528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37" name=""/>
          <p:cNvSpPr/>
          <p:nvPr/>
        </p:nvSpPr>
        <p:spPr>
          <a:xfrm flipH="1">
            <a:off x="4681800" y="2191320"/>
            <a:ext cx="1766880" cy="151164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38" name=""/>
          <p:cNvSpPr/>
          <p:nvPr/>
        </p:nvSpPr>
        <p:spPr>
          <a:xfrm flipH="1">
            <a:off x="5581800" y="2191320"/>
            <a:ext cx="866880" cy="151164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39" name=""/>
          <p:cNvSpPr/>
          <p:nvPr/>
        </p:nvSpPr>
        <p:spPr>
          <a:xfrm>
            <a:off x="6448680" y="2191320"/>
            <a:ext cx="213120" cy="151164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40" name=""/>
          <p:cNvSpPr/>
          <p:nvPr/>
        </p:nvSpPr>
        <p:spPr>
          <a:xfrm>
            <a:off x="6448680" y="2191320"/>
            <a:ext cx="1656000" cy="68400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41" name=""/>
          <p:cNvSpPr/>
          <p:nvPr/>
        </p:nvSpPr>
        <p:spPr>
          <a:xfrm flipH="1">
            <a:off x="7564680" y="2875320"/>
            <a:ext cx="540000" cy="82980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42" name=""/>
          <p:cNvSpPr/>
          <p:nvPr/>
        </p:nvSpPr>
        <p:spPr>
          <a:xfrm>
            <a:off x="8104680" y="2875320"/>
            <a:ext cx="540000" cy="829440"/>
          </a:xfrm>
          <a:prstGeom prst="line">
            <a:avLst/>
          </a:prstGeom>
          <a:ln w="108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43" name=""/>
          <p:cNvSpPr txBox="1"/>
          <p:nvPr/>
        </p:nvSpPr>
        <p:spPr>
          <a:xfrm>
            <a:off x="7956000" y="2520000"/>
            <a:ext cx="72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44" name=""/>
          <p:cNvSpPr txBox="1"/>
          <p:nvPr/>
        </p:nvSpPr>
        <p:spPr>
          <a:xfrm>
            <a:off x="6300000" y="1872000"/>
            <a:ext cx="72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45" name=""/>
          <p:cNvSpPr txBox="1"/>
          <p:nvPr/>
        </p:nvSpPr>
        <p:spPr>
          <a:xfrm>
            <a:off x="7056000" y="1980000"/>
            <a:ext cx="180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Цена = 2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"/>
          <p:cNvSpPr txBox="1"/>
          <p:nvPr/>
        </p:nvSpPr>
        <p:spPr>
          <a:xfrm>
            <a:off x="1800000" y="180000"/>
            <a:ext cx="48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Как строить алгоритм?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47" name=""/>
          <p:cNvSpPr/>
          <p:nvPr/>
        </p:nvSpPr>
        <p:spPr>
          <a:xfrm flipH="1">
            <a:off x="576000" y="1476000"/>
            <a:ext cx="36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48" name=""/>
          <p:cNvSpPr/>
          <p:nvPr/>
        </p:nvSpPr>
        <p:spPr>
          <a:xfrm>
            <a:off x="936000" y="1476000"/>
            <a:ext cx="18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49" name=""/>
          <p:cNvSpPr/>
          <p:nvPr/>
        </p:nvSpPr>
        <p:spPr>
          <a:xfrm>
            <a:off x="936000" y="936000"/>
            <a:ext cx="0" cy="540000"/>
          </a:xfrm>
          <a:prstGeom prst="line">
            <a:avLst/>
          </a:prstGeom>
          <a:ln cap="rnd" w="0">
            <a:solidFill>
              <a:srgbClr val="000000"/>
            </a:solidFill>
            <a:prstDash val="sysDot"/>
          </a:ln>
        </p:spPr>
        <p:style>
          <a:lnRef idx="0"/>
          <a:fillRef idx="0"/>
          <a:effectRef idx="0"/>
          <a:fontRef idx="minor"/>
        </p:style>
      </p:sp>
      <p:sp>
        <p:nvSpPr>
          <p:cNvPr id="450" name=""/>
          <p:cNvSpPr txBox="1"/>
          <p:nvPr/>
        </p:nvSpPr>
        <p:spPr>
          <a:xfrm>
            <a:off x="432000" y="1980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51" name=""/>
          <p:cNvSpPr txBox="1"/>
          <p:nvPr/>
        </p:nvSpPr>
        <p:spPr>
          <a:xfrm>
            <a:off x="972000" y="1980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52" name=""/>
          <p:cNvSpPr txBox="1"/>
          <p:nvPr/>
        </p:nvSpPr>
        <p:spPr>
          <a:xfrm>
            <a:off x="720000" y="1224000"/>
            <a:ext cx="324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?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53" name=""/>
          <p:cNvSpPr/>
          <p:nvPr/>
        </p:nvSpPr>
        <p:spPr>
          <a:xfrm flipH="1">
            <a:off x="3276000" y="1476000"/>
            <a:ext cx="36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54" name=""/>
          <p:cNvSpPr/>
          <p:nvPr/>
        </p:nvSpPr>
        <p:spPr>
          <a:xfrm>
            <a:off x="3636000" y="1476000"/>
            <a:ext cx="18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55" name=""/>
          <p:cNvSpPr/>
          <p:nvPr/>
        </p:nvSpPr>
        <p:spPr>
          <a:xfrm>
            <a:off x="3636000" y="936000"/>
            <a:ext cx="0" cy="540000"/>
          </a:xfrm>
          <a:prstGeom prst="line">
            <a:avLst/>
          </a:prstGeom>
          <a:ln cap="rnd" w="0">
            <a:solidFill>
              <a:srgbClr val="000000"/>
            </a:solidFill>
            <a:prstDash val="sysDot"/>
          </a:ln>
        </p:spPr>
        <p:style>
          <a:lnRef idx="0"/>
          <a:fillRef idx="0"/>
          <a:effectRef idx="0"/>
          <a:fontRef idx="minor"/>
        </p:style>
      </p:sp>
      <p:sp>
        <p:nvSpPr>
          <p:cNvPr id="456" name=""/>
          <p:cNvSpPr txBox="1"/>
          <p:nvPr/>
        </p:nvSpPr>
        <p:spPr>
          <a:xfrm>
            <a:off x="3132000" y="1980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57" name=""/>
          <p:cNvSpPr txBox="1"/>
          <p:nvPr/>
        </p:nvSpPr>
        <p:spPr>
          <a:xfrm>
            <a:off x="3672000" y="1980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58" name=""/>
          <p:cNvSpPr txBox="1"/>
          <p:nvPr/>
        </p:nvSpPr>
        <p:spPr>
          <a:xfrm>
            <a:off x="3420000" y="1224000"/>
            <a:ext cx="324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59" name=""/>
          <p:cNvSpPr/>
          <p:nvPr/>
        </p:nvSpPr>
        <p:spPr>
          <a:xfrm flipH="1">
            <a:off x="4680000" y="1476000"/>
            <a:ext cx="36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60" name=""/>
          <p:cNvSpPr/>
          <p:nvPr/>
        </p:nvSpPr>
        <p:spPr>
          <a:xfrm>
            <a:off x="5040000" y="1476000"/>
            <a:ext cx="18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61" name=""/>
          <p:cNvSpPr/>
          <p:nvPr/>
        </p:nvSpPr>
        <p:spPr>
          <a:xfrm>
            <a:off x="5040000" y="936000"/>
            <a:ext cx="0" cy="540000"/>
          </a:xfrm>
          <a:prstGeom prst="line">
            <a:avLst/>
          </a:prstGeom>
          <a:ln cap="rnd" w="0">
            <a:solidFill>
              <a:srgbClr val="000000"/>
            </a:solidFill>
            <a:prstDash val="sysDot"/>
          </a:ln>
        </p:spPr>
        <p:style>
          <a:lnRef idx="0"/>
          <a:fillRef idx="0"/>
          <a:effectRef idx="0"/>
          <a:fontRef idx="minor"/>
        </p:style>
      </p:sp>
      <p:sp>
        <p:nvSpPr>
          <p:cNvPr id="462" name=""/>
          <p:cNvSpPr txBox="1"/>
          <p:nvPr/>
        </p:nvSpPr>
        <p:spPr>
          <a:xfrm>
            <a:off x="4536000" y="1980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63" name=""/>
          <p:cNvSpPr txBox="1"/>
          <p:nvPr/>
        </p:nvSpPr>
        <p:spPr>
          <a:xfrm>
            <a:off x="5076000" y="198000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64" name=""/>
          <p:cNvSpPr txBox="1"/>
          <p:nvPr/>
        </p:nvSpPr>
        <p:spPr>
          <a:xfrm>
            <a:off x="4824000" y="1224000"/>
            <a:ext cx="324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65" name=""/>
          <p:cNvSpPr txBox="1"/>
          <p:nvPr/>
        </p:nvSpPr>
        <p:spPr>
          <a:xfrm>
            <a:off x="3672000" y="837720"/>
            <a:ext cx="108000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000" spc="-1" strike="noStrike">
                <a:latin typeface="Arial"/>
              </a:rPr>
              <a:t>Цена ≤ 1 в этом узле</a:t>
            </a:r>
            <a:endParaRPr b="0" lang="ru-RU" sz="1000" spc="-1" strike="noStrike">
              <a:latin typeface="Arial"/>
            </a:endParaRPr>
          </a:p>
        </p:txBody>
      </p:sp>
      <p:sp>
        <p:nvSpPr>
          <p:cNvPr id="466" name=""/>
          <p:cNvSpPr txBox="1"/>
          <p:nvPr/>
        </p:nvSpPr>
        <p:spPr>
          <a:xfrm>
            <a:off x="5112000" y="838080"/>
            <a:ext cx="108000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000" spc="-1" strike="noStrike">
                <a:latin typeface="Arial"/>
              </a:rPr>
              <a:t>Цена ≥ 2 в этом узле</a:t>
            </a:r>
            <a:endParaRPr b="0" lang="ru-RU" sz="1000" spc="-1" strike="noStrike">
              <a:latin typeface="Arial"/>
            </a:endParaRPr>
          </a:p>
        </p:txBody>
      </p:sp>
      <p:sp>
        <p:nvSpPr>
          <p:cNvPr id="467" name=""/>
          <p:cNvSpPr/>
          <p:nvPr/>
        </p:nvSpPr>
        <p:spPr>
          <a:xfrm flipH="1">
            <a:off x="576000" y="2952360"/>
            <a:ext cx="36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68" name=""/>
          <p:cNvSpPr/>
          <p:nvPr/>
        </p:nvSpPr>
        <p:spPr>
          <a:xfrm>
            <a:off x="936000" y="2952360"/>
            <a:ext cx="396000" cy="504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69" name=""/>
          <p:cNvSpPr/>
          <p:nvPr/>
        </p:nvSpPr>
        <p:spPr>
          <a:xfrm>
            <a:off x="936000" y="2412360"/>
            <a:ext cx="0" cy="540000"/>
          </a:xfrm>
          <a:prstGeom prst="line">
            <a:avLst/>
          </a:prstGeom>
          <a:ln cap="rnd" w="0">
            <a:solidFill>
              <a:srgbClr val="000000"/>
            </a:solidFill>
            <a:prstDash val="sysDot"/>
          </a:ln>
        </p:spPr>
        <p:style>
          <a:lnRef idx="0"/>
          <a:fillRef idx="0"/>
          <a:effectRef idx="0"/>
          <a:fontRef idx="minor"/>
        </p:style>
      </p:sp>
      <p:sp>
        <p:nvSpPr>
          <p:cNvPr id="470" name=""/>
          <p:cNvSpPr txBox="1"/>
          <p:nvPr/>
        </p:nvSpPr>
        <p:spPr>
          <a:xfrm>
            <a:off x="432000" y="345636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71" name=""/>
          <p:cNvSpPr txBox="1"/>
          <p:nvPr/>
        </p:nvSpPr>
        <p:spPr>
          <a:xfrm>
            <a:off x="792000" y="345636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72" name=""/>
          <p:cNvSpPr txBox="1"/>
          <p:nvPr/>
        </p:nvSpPr>
        <p:spPr>
          <a:xfrm>
            <a:off x="720000" y="2700360"/>
            <a:ext cx="324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?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73" name=""/>
          <p:cNvSpPr/>
          <p:nvPr/>
        </p:nvSpPr>
        <p:spPr>
          <a:xfrm>
            <a:off x="936000" y="2952360"/>
            <a:ext cx="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74" name=""/>
          <p:cNvSpPr txBox="1"/>
          <p:nvPr/>
        </p:nvSpPr>
        <p:spPr>
          <a:xfrm>
            <a:off x="1188000" y="345636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75" name=""/>
          <p:cNvSpPr/>
          <p:nvPr/>
        </p:nvSpPr>
        <p:spPr>
          <a:xfrm flipH="1">
            <a:off x="3204000" y="2952360"/>
            <a:ext cx="36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76" name=""/>
          <p:cNvSpPr/>
          <p:nvPr/>
        </p:nvSpPr>
        <p:spPr>
          <a:xfrm>
            <a:off x="3564000" y="2952360"/>
            <a:ext cx="396000" cy="504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77" name=""/>
          <p:cNvSpPr/>
          <p:nvPr/>
        </p:nvSpPr>
        <p:spPr>
          <a:xfrm>
            <a:off x="3564000" y="2412360"/>
            <a:ext cx="0" cy="540000"/>
          </a:xfrm>
          <a:prstGeom prst="line">
            <a:avLst/>
          </a:prstGeom>
          <a:ln cap="rnd" w="0">
            <a:solidFill>
              <a:srgbClr val="000000"/>
            </a:solidFill>
            <a:prstDash val="sysDot"/>
          </a:ln>
        </p:spPr>
        <p:style>
          <a:lnRef idx="0"/>
          <a:fillRef idx="0"/>
          <a:effectRef idx="0"/>
          <a:fontRef idx="minor"/>
        </p:style>
      </p:sp>
      <p:sp>
        <p:nvSpPr>
          <p:cNvPr id="478" name=""/>
          <p:cNvSpPr txBox="1"/>
          <p:nvPr/>
        </p:nvSpPr>
        <p:spPr>
          <a:xfrm>
            <a:off x="3060000" y="345636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79" name=""/>
          <p:cNvSpPr txBox="1"/>
          <p:nvPr/>
        </p:nvSpPr>
        <p:spPr>
          <a:xfrm>
            <a:off x="3420000" y="345636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80" name=""/>
          <p:cNvSpPr txBox="1"/>
          <p:nvPr/>
        </p:nvSpPr>
        <p:spPr>
          <a:xfrm>
            <a:off x="3348000" y="2700360"/>
            <a:ext cx="324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81" name=""/>
          <p:cNvSpPr/>
          <p:nvPr/>
        </p:nvSpPr>
        <p:spPr>
          <a:xfrm>
            <a:off x="3564000" y="2952360"/>
            <a:ext cx="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82" name=""/>
          <p:cNvSpPr txBox="1"/>
          <p:nvPr/>
        </p:nvSpPr>
        <p:spPr>
          <a:xfrm>
            <a:off x="3816000" y="345636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83" name=""/>
          <p:cNvSpPr/>
          <p:nvPr/>
        </p:nvSpPr>
        <p:spPr>
          <a:xfrm flipH="1">
            <a:off x="4932000" y="2952360"/>
            <a:ext cx="36000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84" name=""/>
          <p:cNvSpPr/>
          <p:nvPr/>
        </p:nvSpPr>
        <p:spPr>
          <a:xfrm>
            <a:off x="5292000" y="2952360"/>
            <a:ext cx="396000" cy="504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85" name=""/>
          <p:cNvSpPr/>
          <p:nvPr/>
        </p:nvSpPr>
        <p:spPr>
          <a:xfrm>
            <a:off x="5292000" y="2412360"/>
            <a:ext cx="0" cy="540000"/>
          </a:xfrm>
          <a:prstGeom prst="line">
            <a:avLst/>
          </a:prstGeom>
          <a:ln cap="rnd" w="0">
            <a:solidFill>
              <a:srgbClr val="000000"/>
            </a:solidFill>
            <a:prstDash val="sysDot"/>
          </a:ln>
        </p:spPr>
        <p:style>
          <a:lnRef idx="0"/>
          <a:fillRef idx="0"/>
          <a:effectRef idx="0"/>
          <a:fontRef idx="minor"/>
        </p:style>
      </p:sp>
      <p:sp>
        <p:nvSpPr>
          <p:cNvPr id="486" name=""/>
          <p:cNvSpPr txBox="1"/>
          <p:nvPr/>
        </p:nvSpPr>
        <p:spPr>
          <a:xfrm>
            <a:off x="4788000" y="345636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87" name=""/>
          <p:cNvSpPr txBox="1"/>
          <p:nvPr/>
        </p:nvSpPr>
        <p:spPr>
          <a:xfrm>
            <a:off x="5148000" y="345636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88" name=""/>
          <p:cNvSpPr txBox="1"/>
          <p:nvPr/>
        </p:nvSpPr>
        <p:spPr>
          <a:xfrm>
            <a:off x="5076000" y="2700360"/>
            <a:ext cx="324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89" name=""/>
          <p:cNvSpPr/>
          <p:nvPr/>
        </p:nvSpPr>
        <p:spPr>
          <a:xfrm>
            <a:off x="5292000" y="2952360"/>
            <a:ext cx="0" cy="54000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90" name=""/>
          <p:cNvSpPr txBox="1"/>
          <p:nvPr/>
        </p:nvSpPr>
        <p:spPr>
          <a:xfrm>
            <a:off x="5544000" y="3456360"/>
            <a:ext cx="36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91" name=""/>
          <p:cNvSpPr txBox="1"/>
          <p:nvPr/>
        </p:nvSpPr>
        <p:spPr>
          <a:xfrm>
            <a:off x="3672000" y="2458080"/>
            <a:ext cx="108000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000" spc="-1" strike="noStrike">
                <a:latin typeface="Arial"/>
              </a:rPr>
              <a:t>Цена ≤ 2 в этом узле</a:t>
            </a:r>
            <a:endParaRPr b="0" lang="ru-RU" sz="1000" spc="-1" strike="noStrike">
              <a:latin typeface="Arial"/>
            </a:endParaRPr>
          </a:p>
        </p:txBody>
      </p:sp>
      <p:sp>
        <p:nvSpPr>
          <p:cNvPr id="492" name=""/>
          <p:cNvSpPr txBox="1"/>
          <p:nvPr/>
        </p:nvSpPr>
        <p:spPr>
          <a:xfrm>
            <a:off x="5436000" y="2458440"/>
            <a:ext cx="108000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000" spc="-1" strike="noStrike">
                <a:latin typeface="Arial"/>
              </a:rPr>
              <a:t>Цена ≥ 2 в этом узле</a:t>
            </a:r>
            <a:endParaRPr b="0" lang="ru-RU" sz="1000" spc="-1" strike="noStrike">
              <a:latin typeface="Arial"/>
            </a:endParaRPr>
          </a:p>
        </p:txBody>
      </p:sp>
      <p:sp>
        <p:nvSpPr>
          <p:cNvPr id="493" name=""/>
          <p:cNvSpPr txBox="1"/>
          <p:nvPr/>
        </p:nvSpPr>
        <p:spPr>
          <a:xfrm>
            <a:off x="6300000" y="761760"/>
            <a:ext cx="2700000" cy="858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То есть в вершине точно должен стоять 0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94" name=""/>
          <p:cNvSpPr txBox="1"/>
          <p:nvPr/>
        </p:nvSpPr>
        <p:spPr>
          <a:xfrm>
            <a:off x="6300000" y="2340000"/>
            <a:ext cx="306000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То есть в вершине точно должна стоять 1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</TotalTime>
  <Application>LibreOffice/7.2.2.2$Windows_X86_64 LibreOffice_project/02b2acce88a210515b4a5bb2e46cbfb63fe97d56</Application>
  <AppVersion>15.0000</AppVersion>
  <Words>1697</Words>
  <Paragraphs>198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dcterms:modified xsi:type="dcterms:W3CDTF">2023-03-12T15:42:28Z</dcterms:modified>
  <cp:revision>51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17</vt:i4>
  </property>
  <property fmtid="{D5CDD505-2E9C-101B-9397-08002B2CF9AE}" pid="3" name="PresentationFormat">
    <vt:lpwstr>Экран (16:9)</vt:lpwstr>
  </property>
  <property fmtid="{D5CDD505-2E9C-101B-9397-08002B2CF9AE}" pid="4" name="Slides">
    <vt:i4>20</vt:i4>
  </property>
</Properties>
</file>