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45" r:id="rId2"/>
    <p:sldId id="459" r:id="rId3"/>
    <p:sldId id="449" r:id="rId4"/>
    <p:sldId id="442" r:id="rId5"/>
    <p:sldId id="424" r:id="rId6"/>
    <p:sldId id="425" r:id="rId7"/>
    <p:sldId id="464" r:id="rId8"/>
    <p:sldId id="426" r:id="rId9"/>
    <p:sldId id="463" r:id="rId10"/>
    <p:sldId id="461" r:id="rId11"/>
    <p:sldId id="452" r:id="rId12"/>
    <p:sldId id="465" r:id="rId13"/>
    <p:sldId id="466" r:id="rId14"/>
    <p:sldId id="430" r:id="rId15"/>
    <p:sldId id="457" r:id="rId16"/>
    <p:sldId id="431" r:id="rId17"/>
    <p:sldId id="460" r:id="rId18"/>
    <p:sldId id="462" r:id="rId19"/>
    <p:sldId id="428" r:id="rId20"/>
    <p:sldId id="429" r:id="rId21"/>
    <p:sldId id="432" r:id="rId22"/>
    <p:sldId id="433" r:id="rId23"/>
    <p:sldId id="443" r:id="rId24"/>
    <p:sldId id="434" r:id="rId25"/>
    <p:sldId id="435" r:id="rId26"/>
    <p:sldId id="436" r:id="rId27"/>
    <p:sldId id="458" r:id="rId28"/>
    <p:sldId id="451" r:id="rId29"/>
    <p:sldId id="450" r:id="rId30"/>
    <p:sldId id="422" r:id="rId31"/>
    <p:sldId id="467" r:id="rId32"/>
    <p:sldId id="364" r:id="rId33"/>
    <p:sldId id="446" r:id="rId34"/>
    <p:sldId id="447" r:id="rId35"/>
    <p:sldId id="377" r:id="rId36"/>
    <p:sldId id="468" r:id="rId37"/>
    <p:sldId id="454" r:id="rId38"/>
    <p:sldId id="367" r:id="rId39"/>
    <p:sldId id="455" r:id="rId40"/>
    <p:sldId id="365" r:id="rId41"/>
    <p:sldId id="448" r:id="rId42"/>
    <p:sldId id="473" r:id="rId43"/>
    <p:sldId id="384" r:id="rId44"/>
    <p:sldId id="471" r:id="rId45"/>
    <p:sldId id="456" r:id="rId46"/>
    <p:sldId id="368" r:id="rId47"/>
    <p:sldId id="469" r:id="rId48"/>
    <p:sldId id="372" r:id="rId49"/>
    <p:sldId id="373" r:id="rId50"/>
    <p:sldId id="374" r:id="rId51"/>
    <p:sldId id="379" r:id="rId52"/>
    <p:sldId id="470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>
      <p:cViewPr>
        <p:scale>
          <a:sx n="70" d="100"/>
          <a:sy n="70" d="100"/>
        </p:scale>
        <p:origin x="-1068" y="-1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wmf"/><Relationship Id="rId7" Type="http://schemas.openxmlformats.org/officeDocument/2006/relationships/image" Target="../media/image6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33.wmf"/><Relationship Id="rId5" Type="http://schemas.openxmlformats.org/officeDocument/2006/relationships/image" Target="../media/image30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E660C8-E75D-41B9-9994-5D6BE4927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49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>
                <a:latin typeface="Arial" charset="0"/>
              </a:rPr>
              <a:t>apicomplexans, dinoflagellates, and </a:t>
            </a:r>
            <a:r>
              <a:rPr lang="en-US" altLang="ru-RU" b="1" smtClean="0">
                <a:latin typeface="Arial" charset="0"/>
              </a:rPr>
              <a:t>ciliates (</a:t>
            </a:r>
            <a:r>
              <a:rPr lang="ru-RU" altLang="ru-RU" b="1" smtClean="0">
                <a:latin typeface="Arial" charset="0"/>
              </a:rPr>
              <a:t>инфузории, в </a:t>
            </a:r>
            <a:r>
              <a:rPr lang="ru-RU" altLang="ru-RU" smtClean="0">
                <a:latin typeface="Arial" charset="0"/>
              </a:rPr>
              <a:t>Типе </a:t>
            </a:r>
            <a:r>
              <a:rPr lang="en-US" altLang="ru-RU" b="1" smtClean="0">
                <a:latin typeface="Arial" charset="0"/>
              </a:rPr>
              <a:t>Ciliophora</a:t>
            </a:r>
            <a:r>
              <a:rPr lang="ru-RU" altLang="ru-RU" b="1" smtClean="0">
                <a:latin typeface="Arial" charset="0"/>
              </a:rPr>
              <a:t>)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8A5147-0E50-43E0-BC08-3EA1E649113A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E383-6C5A-4641-860C-727DD10FB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6D7F-B759-471C-A73F-2AC779869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6A79-4FE9-411F-976F-24B083CBA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7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0454-2591-4C26-B118-EF18BDF07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0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EBA3-F3BF-4E59-AFE0-E305CF84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D83F-EC52-4203-BE63-AA559D81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8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9381-A5F6-401D-8ACF-CD3FCD2B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1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CD53-FE35-4772-AA2B-0DFCCFE57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4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9E8A-67E1-4B4E-9857-D1532884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7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20A2-4601-4D9F-B6D6-B16B9F8A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186E-A8D5-4677-8CA5-C5AC5F2E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BDC5-FBDF-4AA8-9D79-116803FB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1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922A-47FF-424C-A513-053E93CC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7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2994-FAE3-4F3F-9C62-A74771A14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502D-778A-4B17-9600-5AA3D10E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647D74E-6830-40AD-99B3-820013068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i.mathnet.ru/rus/ppi1289" TargetMode="External"/><Relationship Id="rId2" Type="http://schemas.openxmlformats.org/officeDocument/2006/relationships/hyperlink" Target="https://elibrary.ru/item.asp?id=11755654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7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6482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 smtClean="0"/>
              <a:t>3-</a:t>
            </a:r>
            <a:r>
              <a:rPr lang="ru-RU" altLang="ru-RU" sz="2800" b="1" dirty="0" err="1" smtClean="0"/>
              <a:t>ая</a:t>
            </a:r>
            <a:r>
              <a:rPr lang="ru-RU" altLang="ru-RU" sz="2800" b="1" dirty="0" smtClean="0"/>
              <a:t> лекция</a:t>
            </a:r>
            <a:endParaRPr lang="en-US" altLang="ru-RU" sz="2800" b="1" dirty="0" smtClean="0"/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</a:rPr>
              <a:t>НАЧАЛО ЭВОЛЮЦИИ</a:t>
            </a:r>
            <a:r>
              <a:rPr lang="ru-RU" altLang="ru-RU" sz="2800" b="1" dirty="0" smtClean="0"/>
              <a:t>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ym typeface="Euclid Symbol" pitchFamily="18" charset="2"/>
              </a:rPr>
              <a:t>(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solidFill>
                  <a:srgbClr val="00B050"/>
                </a:solidFill>
              </a:rPr>
              <a:t>ФИЛОГЕНЕТИК</a:t>
            </a:r>
            <a:r>
              <a:rPr lang="ru-RU" altLang="ru-RU" sz="2800" b="1" dirty="0">
                <a:solidFill>
                  <a:srgbClr val="00B050"/>
                </a:solidFill>
              </a:rPr>
              <a:t>А</a:t>
            </a:r>
            <a:r>
              <a:rPr lang="ru-RU" altLang="ru-RU" sz="2800" b="1" dirty="0" smtClean="0"/>
              <a:t>) 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Дерево позволяет определить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близость двух видов</a:t>
            </a:r>
            <a:r>
              <a:rPr lang="ru-RU" altLang="ru-RU" sz="2400" dirty="0" smtClean="0">
                <a:solidFill>
                  <a:srgbClr val="0000FF"/>
                </a:solidFill>
              </a:rPr>
              <a:t> </a:t>
            </a:r>
            <a:r>
              <a:rPr lang="ru-RU" altLang="ru-RU" sz="2400" dirty="0" smtClean="0"/>
              <a:t>(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геномов</a:t>
            </a:r>
            <a:r>
              <a:rPr lang="ru-RU" altLang="ru-RU" sz="2400" dirty="0" smtClean="0"/>
              <a:t>), т.е. </a:t>
            </a:r>
            <a:r>
              <a:rPr lang="ru-RU" altLang="ru-RU" sz="2400" dirty="0" smtClean="0">
                <a:solidFill>
                  <a:srgbClr val="0000FF"/>
                </a:solidFill>
              </a:rPr>
              <a:t>какие виды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соседние</a:t>
            </a:r>
            <a:r>
              <a:rPr lang="ru-RU" altLang="ru-RU" sz="2400" dirty="0" smtClean="0"/>
              <a:t> (=расположены в соседних листьях филогенетического дерева).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sz="2400" dirty="0" smtClean="0"/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Филогенетическое дерево (древо) может быть с корнем («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укоренённое</a:t>
            </a:r>
            <a:r>
              <a:rPr lang="ru-RU" altLang="ru-RU" sz="2400" dirty="0" smtClean="0"/>
              <a:t>») или без корня;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д</a:t>
            </a:r>
            <a:r>
              <a:rPr lang="ru-RU" altLang="ru-RU" sz="2400" dirty="0" smtClean="0"/>
              <a:t>ля </a:t>
            </a:r>
            <a:r>
              <a:rPr lang="ru-RU" altLang="ru-RU" sz="2400" dirty="0" err="1" smtClean="0"/>
              <a:t>бескорневого</a:t>
            </a:r>
            <a:r>
              <a:rPr lang="ru-RU" altLang="ru-RU" sz="2400" dirty="0" smtClean="0"/>
              <a:t> дерева Задача: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определить какую из его вершин считать </a:t>
            </a:r>
            <a:r>
              <a:rPr lang="ru-RU" altLang="ru-RU" sz="2400" dirty="0" smtClean="0">
                <a:solidFill>
                  <a:srgbClr val="0000FF"/>
                </a:solidFill>
              </a:rPr>
              <a:t>корнем</a:t>
            </a:r>
            <a:r>
              <a:rPr lang="ru-RU" altLang="ru-RU" sz="2400" dirty="0" smtClean="0"/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altLang="ru-RU" sz="2400" dirty="0" smtClean="0"/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ru-RU" altLang="ru-RU" sz="2400" dirty="0" smtClean="0"/>
              <a:t>Рассмотрим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математическую задачу-2</a:t>
            </a:r>
            <a:r>
              <a:rPr lang="ru-RU" altLang="ru-RU" sz="2400" dirty="0" smtClean="0"/>
              <a:t>: построение самого филогенетическое дерево по данным в его листьях.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altLang="ru-RU" sz="2400" dirty="0"/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ru-RU" altLang="ru-RU" sz="2400" dirty="0" smtClean="0"/>
              <a:t>Сначала построим это </a:t>
            </a:r>
            <a:r>
              <a:rPr lang="ru-RU" altLang="ru-RU" sz="2400" b="1" dirty="0">
                <a:solidFill>
                  <a:srgbClr val="0000FF"/>
                </a:solidFill>
              </a:rPr>
              <a:t>дерево </a:t>
            </a:r>
            <a:r>
              <a:rPr lang="ru-RU" altLang="ru-RU" sz="2400" dirty="0" smtClean="0"/>
              <a:t>как </a:t>
            </a:r>
            <a:r>
              <a:rPr lang="ru-RU" altLang="ru-RU" sz="2400" b="1" dirty="0" err="1" smtClean="0">
                <a:solidFill>
                  <a:srgbClr val="0000FF"/>
                </a:solidFill>
              </a:rPr>
              <a:t>неукоренённое</a:t>
            </a:r>
            <a:r>
              <a:rPr lang="ru-RU" altLang="ru-RU" sz="2400" dirty="0" smtClean="0">
                <a:solidFill>
                  <a:srgbClr val="0000FF"/>
                </a:solidFill>
              </a:rPr>
              <a:t>,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None/>
            </a:pPr>
            <a:r>
              <a:rPr lang="ru-RU" altLang="ru-RU" sz="2400" dirty="0" smtClean="0"/>
              <a:t>а потом заново построим это </a:t>
            </a:r>
            <a:r>
              <a:rPr lang="ru-RU" altLang="ru-RU" sz="2400" b="1" dirty="0">
                <a:solidFill>
                  <a:srgbClr val="0000FF"/>
                </a:solidFill>
              </a:rPr>
              <a:t>дерево </a:t>
            </a:r>
            <a:r>
              <a:rPr lang="ru-RU" altLang="ru-RU" sz="2400" dirty="0"/>
              <a:t>как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укоренённое</a:t>
            </a:r>
            <a:r>
              <a:rPr lang="ru-RU" alt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0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76200"/>
            <a:ext cx="9144000" cy="69342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1</a:t>
            </a:r>
            <a:r>
              <a:rPr lang="ru-RU" altLang="ru-RU" sz="2300" dirty="0" smtClean="0"/>
              <a:t>) Вычислим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расстояние</a:t>
            </a:r>
            <a:r>
              <a:rPr lang="ru-RU" altLang="ru-RU" sz="2300" b="1" dirty="0" smtClean="0"/>
              <a:t> </a:t>
            </a:r>
            <a:r>
              <a:rPr lang="en-US" altLang="ru-RU" sz="2300" b="1" i="1" dirty="0" smtClean="0"/>
              <a:t>r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300" b="1" dirty="0" smtClean="0"/>
              <a:t>) </a:t>
            </a:r>
            <a:r>
              <a:rPr lang="ru-RU" altLang="ru-RU" sz="2300" dirty="0" smtClean="0"/>
              <a:t>по данным в листьях (= т.е. по современным ДНК), вычисляя его по Хэммингу или по Левенштейну («редакционное расстояние») – для этого нужно найти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множественное выравнивание</a:t>
            </a:r>
            <a:r>
              <a:rPr lang="ru-RU" altLang="ru-RU" sz="2300" dirty="0" smtClean="0"/>
              <a:t> последовательностей = ДНК, заданных в листьях (см. три следующих слайда);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altLang="ru-RU" sz="2300" b="1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2</a:t>
            </a:r>
            <a:r>
              <a:rPr lang="ru-RU" altLang="ru-RU" sz="2300" dirty="0" smtClean="0"/>
              <a:t>) Опишем граф с длинами рёбер квадратной матрицей из рациональных чисел с условием, что матрица задаёт </a:t>
            </a:r>
            <a:r>
              <a:rPr lang="ru-RU" altLang="ru-RU" sz="2300" b="1" dirty="0" err="1" smtClean="0">
                <a:solidFill>
                  <a:srgbClr val="0000FF"/>
                </a:solidFill>
              </a:rPr>
              <a:t>неукоренённое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 дерево</a:t>
            </a:r>
            <a:r>
              <a:rPr lang="ru-RU" altLang="ru-RU" sz="2300" dirty="0" smtClean="0"/>
              <a:t> (обозначим </a:t>
            </a:r>
            <a:r>
              <a:rPr lang="ru-RU" altLang="ru-RU" sz="2300" b="1" i="1" dirty="0" smtClean="0">
                <a:solidFill>
                  <a:srgbClr val="CC0000"/>
                </a:solidFill>
              </a:rPr>
              <a:t>Т</a:t>
            </a:r>
            <a:r>
              <a:rPr lang="ru-RU" altLang="ru-RU" sz="2300" dirty="0" smtClean="0"/>
              <a:t> эту матрицу и само дерево);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altLang="ru-RU" sz="23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3</a:t>
            </a:r>
            <a:r>
              <a:rPr lang="ru-RU" altLang="ru-RU" sz="2300" dirty="0" smtClean="0"/>
              <a:t>) Вычислим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расстояние</a:t>
            </a:r>
            <a:r>
              <a:rPr lang="ru-RU" altLang="ru-RU" sz="2300" dirty="0" smtClean="0"/>
              <a:t> </a:t>
            </a:r>
            <a:r>
              <a:rPr lang="en-US" altLang="ru-RU" sz="2300" b="1" i="1" dirty="0" smtClean="0"/>
              <a:t>d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300" b="1" dirty="0" smtClean="0"/>
              <a:t>)</a:t>
            </a:r>
            <a:r>
              <a:rPr lang="en-US" altLang="ru-RU" sz="2300" dirty="0" smtClean="0"/>
              <a:t> </a:t>
            </a:r>
            <a:r>
              <a:rPr lang="ru-RU" altLang="ru-RU" sz="2300" dirty="0" smtClean="0"/>
              <a:t>по этой/</a:t>
            </a:r>
            <a:r>
              <a:rPr lang="ru-RU" altLang="ru-RU" sz="2300" dirty="0" err="1" smtClean="0"/>
              <a:t>му</a:t>
            </a:r>
            <a:r>
              <a:rPr lang="ru-RU" altLang="ru-RU" sz="2300" dirty="0" smtClean="0"/>
              <a:t> </a:t>
            </a:r>
            <a:r>
              <a:rPr lang="ru-RU" altLang="ru-RU" sz="2300" b="1" i="1" dirty="0" smtClean="0">
                <a:solidFill>
                  <a:srgbClr val="CC0000"/>
                </a:solidFill>
              </a:rPr>
              <a:t>Т </a:t>
            </a:r>
            <a:r>
              <a:rPr lang="ru-RU" altLang="ru-RU" sz="2300" dirty="0" smtClean="0"/>
              <a:t>(корень не нужен);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</a:pPr>
            <a:endParaRPr lang="ru-RU" altLang="ru-RU" sz="2300" b="1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4) Вычислим</a:t>
            </a:r>
            <a:r>
              <a:rPr lang="ru-RU" altLang="ru-RU" sz="2300" b="1" dirty="0" smtClean="0"/>
              <a:t> </a:t>
            </a:r>
            <a:r>
              <a:rPr lang="ru-RU" altLang="ru-RU" sz="2300" b="1" i="1" dirty="0" smtClean="0">
                <a:solidFill>
                  <a:srgbClr val="CC0000"/>
                </a:solidFill>
              </a:rPr>
              <a:t>Т</a:t>
            </a:r>
            <a:r>
              <a:rPr lang="ru-RU" altLang="ru-RU" sz="2300" dirty="0" smtClean="0"/>
              <a:t> как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минимум невязки</a:t>
            </a:r>
            <a:r>
              <a:rPr lang="ru-RU" altLang="ru-RU" sz="2300" dirty="0" smtClean="0"/>
              <a:t> между </a:t>
            </a:r>
            <a:r>
              <a:rPr lang="ru-RU" altLang="ru-RU" sz="2300" dirty="0" err="1" smtClean="0"/>
              <a:t>матр</a:t>
            </a:r>
            <a:r>
              <a:rPr lang="ru-RU" altLang="ru-RU" sz="2300" dirty="0" smtClean="0"/>
              <a:t>-ми </a:t>
            </a:r>
            <a:r>
              <a:rPr lang="en-US" altLang="ru-RU" sz="2300" b="1" i="1" dirty="0" smtClean="0"/>
              <a:t>r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300" b="1" dirty="0" smtClean="0"/>
              <a:t>)</a:t>
            </a:r>
            <a:r>
              <a:rPr lang="ru-RU" altLang="ru-RU" sz="2300" dirty="0" smtClean="0"/>
              <a:t> и </a:t>
            </a:r>
            <a:r>
              <a:rPr lang="en-US" altLang="ru-RU" sz="2300" b="1" i="1" dirty="0"/>
              <a:t>d</a:t>
            </a:r>
            <a:r>
              <a:rPr lang="en-US" altLang="ru-RU" sz="2300" b="1" dirty="0"/>
              <a:t>(</a:t>
            </a:r>
            <a:r>
              <a:rPr lang="en-US" altLang="ru-RU" sz="2300" b="1" i="1" dirty="0" err="1"/>
              <a:t>i</a:t>
            </a:r>
            <a:r>
              <a:rPr lang="en-US" altLang="ru-RU" sz="2300" b="1" dirty="0" err="1"/>
              <a:t>,</a:t>
            </a:r>
            <a:r>
              <a:rPr lang="en-US" altLang="ru-RU" sz="2300" b="1" i="1" dirty="0" err="1"/>
              <a:t>j</a:t>
            </a:r>
            <a:r>
              <a:rPr lang="en-US" altLang="ru-RU" sz="2300" b="1" dirty="0"/>
              <a:t>)</a:t>
            </a:r>
            <a:endParaRPr lang="ru-RU" altLang="ru-RU" sz="2300" dirty="0" smtClean="0"/>
          </a:p>
        </p:txBody>
      </p:sp>
    </p:spTree>
    <p:extLst>
      <p:ext uri="{BB962C8B-B14F-4D97-AF65-F5344CB8AC3E}">
        <p14:creationId xmlns:p14="http://schemas.microsoft.com/office/powerpoint/2010/main" val="31424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Чтобы получить укоренённое дерево </a:t>
            </a:r>
            <a:r>
              <a:rPr lang="ru-RU" altLang="ru-RU" sz="2300" b="1" i="1" dirty="0" smtClean="0">
                <a:solidFill>
                  <a:srgbClr val="CC0000"/>
                </a:solidFill>
              </a:rPr>
              <a:t>Т</a:t>
            </a:r>
            <a:r>
              <a:rPr lang="en-US" altLang="ru-RU" sz="2300" b="1" i="1" dirty="0" smtClean="0">
                <a:solidFill>
                  <a:srgbClr val="CC0000"/>
                </a:solidFill>
              </a:rPr>
              <a:t>E </a:t>
            </a:r>
            <a:r>
              <a:rPr lang="ru-RU" altLang="ru-RU" sz="2300" dirty="0" smtClean="0"/>
              <a:t>(с длинами рёбер, но всё ещё без предковых последовательностей!), например, </a:t>
            </a:r>
            <a:r>
              <a:rPr lang="ru-RU" altLang="ru-RU" sz="2300" dirty="0"/>
              <a:t>можно поступить </a:t>
            </a:r>
            <a:r>
              <a:rPr lang="ru-RU" altLang="ru-RU" sz="2300" dirty="0" smtClean="0"/>
              <a:t>так: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3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добавить ещё лист к тем, которые были, и в нём последователь-</a:t>
            </a:r>
            <a:r>
              <a:rPr lang="ru-RU" altLang="ru-RU" sz="2300" dirty="0" err="1" smtClean="0"/>
              <a:t>ность</a:t>
            </a:r>
            <a:r>
              <a:rPr lang="ru-RU" altLang="ru-RU" sz="2300" dirty="0" smtClean="0"/>
              <a:t> (она называется </a:t>
            </a:r>
            <a:r>
              <a:rPr lang="ru-RU" altLang="ru-RU" sz="2300" b="1" dirty="0" err="1" smtClean="0">
                <a:solidFill>
                  <a:srgbClr val="C00000"/>
                </a:solidFill>
              </a:rPr>
              <a:t>аутгруппой</a:t>
            </a:r>
            <a:r>
              <a:rPr lang="ru-RU" altLang="ru-RU" sz="2300" dirty="0" smtClean="0"/>
              <a:t>) заведомо очень далёкую от всех тех, которые были в прежних листьях. Решим как выше.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И по определению </a:t>
            </a:r>
            <a:r>
              <a:rPr lang="ru-RU" altLang="ru-RU" sz="2300" b="1" dirty="0" smtClean="0"/>
              <a:t>поставим корень </a:t>
            </a:r>
            <a:r>
              <a:rPr lang="ru-RU" altLang="ru-RU" sz="2300" dirty="0" smtClean="0"/>
              <a:t>на ребре от </a:t>
            </a:r>
            <a:r>
              <a:rPr lang="ru-RU" altLang="ru-RU" sz="2300" dirty="0" err="1" smtClean="0"/>
              <a:t>аутгруппы</a:t>
            </a:r>
            <a:r>
              <a:rPr lang="ru-RU" altLang="ru-RU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2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771" y="27709"/>
            <a:ext cx="9144000" cy="62484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Перейдём к вычислению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0000FF"/>
                </a:solidFill>
              </a:rPr>
              <a:t>РАССТОЯНИЯ между двумя последовательностями</a:t>
            </a:r>
            <a:r>
              <a:rPr lang="ru-RU" altLang="ru-RU" sz="2600" dirty="0" smtClean="0"/>
              <a:t>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600" dirty="0" smtClean="0"/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(здесь важно расстояние между двумя </a:t>
            </a:r>
            <a:r>
              <a:rPr lang="ru-RU" altLang="ru-RU" sz="2600" dirty="0"/>
              <a:t>последовательностями вычислять </a:t>
            </a:r>
            <a:r>
              <a:rPr lang="ru-RU" altLang="ru-RU" sz="2600" dirty="0" smtClean="0"/>
              <a:t>с учётом всех последовательностей в листьях =</a:t>
            </a:r>
            <a:r>
              <a:rPr lang="en-US" altLang="ru-RU" sz="2600" dirty="0" smtClean="0"/>
              <a:t> </a:t>
            </a:r>
            <a:endParaRPr lang="ru-RU" altLang="ru-RU" sz="2600" dirty="0" smtClean="0"/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всех данных в листьях!).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Для этого служит понятие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ВЫРАВНИВАНИЯ</a:t>
            </a:r>
            <a:r>
              <a:rPr lang="ru-RU" altLang="ru-RU" sz="26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2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Выравнивание</a:t>
            </a:r>
            <a:r>
              <a:rPr lang="ru-RU" altLang="ru-RU" sz="2400" b="1" dirty="0" smtClean="0">
                <a:solidFill>
                  <a:srgbClr val="FF33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двух</a:t>
            </a:r>
            <a:r>
              <a:rPr lang="ru-RU" altLang="ru-RU" sz="2400" dirty="0" smtClean="0"/>
              <a:t> аминокислотных последовательностей </a:t>
            </a:r>
            <a:r>
              <a:rPr lang="ru-RU" altLang="ru-RU" sz="1500" dirty="0" smtClean="0"/>
              <a:t>(каждая занимает две строки</a:t>
            </a:r>
            <a:r>
              <a:rPr lang="ru-RU" altLang="ru-RU" sz="1800" dirty="0" smtClean="0"/>
              <a:t>)</a:t>
            </a:r>
            <a:r>
              <a:rPr lang="ru-RU" altLang="ru-RU" sz="2200" dirty="0" smtClean="0"/>
              <a:t>:</a:t>
            </a:r>
            <a:endParaRPr lang="ru-RU" altLang="ru-RU" sz="2200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3" descr="C:\Users\Vassily\Desktop\Zinc-finger-seq-alignmen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52513"/>
            <a:ext cx="91297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149725"/>
            <a:ext cx="91154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6350" y="3316288"/>
            <a:ext cx="91455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200" b="1" dirty="0">
                <a:solidFill>
                  <a:srgbClr val="0000FF"/>
                </a:solidFill>
              </a:rPr>
              <a:t>Выравнивание многих </a:t>
            </a:r>
            <a:r>
              <a:rPr lang="ru-RU" altLang="ru-RU" sz="2200" dirty="0"/>
              <a:t>нуклеотидных </a:t>
            </a:r>
            <a:r>
              <a:rPr lang="ru-RU" altLang="ru-RU" sz="2200" dirty="0" smtClean="0"/>
              <a:t>последовательностей =</a:t>
            </a:r>
            <a:r>
              <a:rPr lang="ru-RU" altLang="ru-RU" sz="22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200" b="1" u="sng" dirty="0" smtClean="0">
                <a:solidFill>
                  <a:srgbClr val="CC0000"/>
                </a:solidFill>
              </a:rPr>
              <a:t>максимизируем сумму </a:t>
            </a:r>
            <a:r>
              <a:rPr lang="ru-RU" altLang="ru-RU" sz="2200" b="1" u="sng" dirty="0">
                <a:solidFill>
                  <a:srgbClr val="CC0000"/>
                </a:solidFill>
              </a:rPr>
              <a:t>консервативностей всех столбцов</a:t>
            </a:r>
            <a:r>
              <a:rPr lang="ru-RU" altLang="ru-RU" sz="2200" b="1" dirty="0">
                <a:solidFill>
                  <a:srgbClr val="000000"/>
                </a:solidFill>
              </a:rPr>
              <a:t>:</a:t>
            </a:r>
            <a:endParaRPr lang="ru-RU" altLang="ru-RU" sz="2200" b="1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Ещё пример множественного выравнивания: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TTGACATGGCT=ATATAAGTCATGTTATACT  </a:t>
            </a:r>
            <a:r>
              <a:rPr lang="ru-RU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Arabidop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TTGACACGGG=CATATAAGGCATGTTATACT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ru-RU" altLang="ru-RU" sz="900" b="1" dirty="0" smtClean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ru-RU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Spinacia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TTCACGATA==TATATAAGTCATACTATACT  </a:t>
            </a:r>
            <a:r>
              <a:rPr lang="ru-RU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Cycas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TTGACATACA=GATATGTCTCATATTATACT  </a:t>
            </a:r>
            <a:r>
              <a:rPr lang="ru-RU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Cryptomer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TTGACATTGAT=ACATGGATCATATTATACT  </a:t>
            </a:r>
            <a:r>
              <a:rPr lang="ru-RU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Pinus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TTGACTTTAAT=AAACCATTTCTGTTATACT  </a:t>
            </a:r>
            <a:r>
              <a:rPr lang="ru-RU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Welwitsch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TTGACACGGAT=AGGTTTTT=GTGATATGCT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Adiantum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TTGACATCAAT=AGATAAGTTGTGTTATACT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Angiopter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TTGACATATAT=GGAAAGATCATGTTATACT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Psilotum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TTGACACAAA=AAGAAAGATTGTGTAATATT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Huperzia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TTGACATAC=TAATGGGATATGTGTAATAAT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Aneura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TTGACATAA=TCATATGTTATGTGTAATACT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Marchantia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TTGACATAA=TAATACATTTTGTGTAATACT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Physcomitr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TTGACATTT=TTATACTTTACATACTATAAT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Chara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TTGACATTAGTTATACGT=TTGTGCAATACT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Chaetospha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TTGACAGCT=TAAGGTTAAT=ATGTAATAAT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Staurastr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TTGACAACAG=CATTAACTATCTGTAATAAT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Zygnema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TTGACAAATA=AACATCATTT=TGGCATAAT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altLang="ru-RU" sz="2800" b="1" i="1" dirty="0" err="1" smtClean="0">
                <a:solidFill>
                  <a:schemeClr val="tx1"/>
                </a:solidFill>
                <a:latin typeface="Courier New" pitchFamily="49" charset="0"/>
              </a:rPr>
              <a:t>Mesostig</a:t>
            </a:r>
            <a:r>
              <a:rPr lang="ru-RU" altLang="ru-RU" sz="28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altLang="ru-RU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chemeClr val="tx1"/>
                </a:solidFill>
                <a:latin typeface="Courier New" pitchFamily="49" charset="0"/>
              </a:rPr>
              <a:t>TTGATTAATATAA=ATTAATTA=GTTATAAT</a:t>
            </a:r>
            <a:r>
              <a:rPr lang="ru-RU" altLang="ru-RU" sz="2800" b="1" dirty="0" smtClean="0">
                <a:solidFill>
                  <a:srgbClr val="CC0000"/>
                </a:solidFill>
                <a:latin typeface="Courier New" pitchFamily="49" charset="0"/>
              </a:rPr>
              <a:t> </a:t>
            </a:r>
            <a:r>
              <a:rPr lang="en-US" altLang="ru-RU" sz="2800" b="1" i="1" dirty="0" err="1" smtClean="0">
                <a:latin typeface="Courier New" pitchFamily="49" charset="0"/>
              </a:rPr>
              <a:t>Bigelowiel</a:t>
            </a:r>
            <a:r>
              <a:rPr lang="ru-RU" altLang="ru-RU" sz="2800" dirty="0" smtClean="0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7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50" y="5486400"/>
            <a:ext cx="9144000" cy="13716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cs typeface="Arial" charset="0"/>
              </a:rPr>
              <a:t>Информационное содержание (</a:t>
            </a:r>
            <a:r>
              <a:rPr lang="ru-RU" altLang="ru-RU" sz="2500" b="1" dirty="0" smtClean="0">
                <a:solidFill>
                  <a:srgbClr val="0000FF"/>
                </a:solidFill>
                <a:cs typeface="Arial" charset="0"/>
              </a:rPr>
              <a:t>консервативность</a:t>
            </a:r>
            <a:r>
              <a:rPr lang="ru-RU" altLang="ru-RU" sz="2500" dirty="0" smtClean="0">
                <a:cs typeface="Arial" charset="0"/>
              </a:rPr>
              <a:t>) каждой позиции в этих последовательностях </a:t>
            </a:r>
            <a:r>
              <a:rPr lang="ru-RU" altLang="ru-RU" sz="2500" dirty="0" smtClean="0">
                <a:solidFill>
                  <a:srgbClr val="0000FF"/>
                </a:solidFill>
                <a:cs typeface="Arial" charset="0"/>
              </a:rPr>
              <a:t>показано высотой</a:t>
            </a:r>
            <a:r>
              <a:rPr lang="ru-RU" altLang="ru-RU" sz="2500" dirty="0" smtClean="0">
                <a:cs typeface="Arial" charset="0"/>
              </a:rPr>
              <a:t> буквы </a:t>
            </a:r>
            <a:r>
              <a:rPr lang="ru-RU" altLang="ru-RU" sz="2500" dirty="0">
                <a:cs typeface="Arial" charset="0"/>
              </a:rPr>
              <a:t>(в битах) в </a:t>
            </a:r>
            <a:r>
              <a:rPr lang="ru-RU" altLang="ru-RU" sz="2500" dirty="0" smtClean="0">
                <a:cs typeface="Arial" charset="0"/>
              </a:rPr>
              <a:t>каждой позиции.</a:t>
            </a:r>
            <a:endParaRPr lang="ru-RU" altLang="ru-RU" sz="2500" b="1" dirty="0" smtClean="0">
              <a:solidFill>
                <a:srgbClr val="FF0000"/>
              </a:solidFill>
            </a:endParaRPr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>
                <a:cs typeface="Arial" charset="0"/>
              </a:rPr>
              <a:t>На рисунке наглядно показано </a:t>
            </a:r>
            <a:r>
              <a:rPr lang="ru-RU" altLang="ru-RU" sz="2500" b="1" dirty="0">
                <a:solidFill>
                  <a:srgbClr val="0000FF"/>
                </a:solidFill>
                <a:cs typeface="Arial" charset="0"/>
              </a:rPr>
              <a:t>множественное выравнивание</a:t>
            </a:r>
            <a:r>
              <a:rPr lang="ru-RU" altLang="ru-RU" sz="2500" dirty="0">
                <a:cs typeface="Arial" charset="0"/>
              </a:rPr>
              <a:t> нуклеотидных последовательностей, участка ДНК между </a:t>
            </a:r>
            <a:r>
              <a:rPr lang="ru-RU" altLang="ru-RU" sz="2500" dirty="0" smtClean="0">
                <a:cs typeface="Arial" charset="0"/>
              </a:rPr>
              <a:t>генами </a:t>
            </a:r>
            <a:r>
              <a:rPr lang="ru-RU" altLang="ru-RU" sz="2500" i="1" dirty="0" err="1">
                <a:cs typeface="Arial" charset="0"/>
              </a:rPr>
              <a:t>psbH</a:t>
            </a:r>
            <a:r>
              <a:rPr lang="ru-RU" altLang="ru-RU" sz="2500" dirty="0">
                <a:cs typeface="Arial" charset="0"/>
              </a:rPr>
              <a:t> и </a:t>
            </a:r>
            <a:r>
              <a:rPr lang="ru-RU" altLang="ru-RU" sz="2500" i="1" dirty="0" err="1">
                <a:cs typeface="Arial" charset="0"/>
              </a:rPr>
              <a:t>psbN</a:t>
            </a:r>
            <a:r>
              <a:rPr lang="ru-RU" altLang="ru-RU" sz="2500" dirty="0">
                <a:cs typeface="Arial" charset="0"/>
              </a:rPr>
              <a:t> в </a:t>
            </a:r>
            <a:r>
              <a:rPr lang="ru-RU" altLang="ru-RU" sz="2500" b="1" dirty="0" smtClean="0">
                <a:solidFill>
                  <a:srgbClr val="0000FF"/>
                </a:solidFill>
                <a:cs typeface="Arial" charset="0"/>
              </a:rPr>
              <a:t>сотнях</a:t>
            </a:r>
            <a:r>
              <a:rPr lang="ru-RU" altLang="ru-RU" sz="2500" dirty="0" smtClean="0">
                <a:cs typeface="Arial" charset="0"/>
              </a:rPr>
              <a:t> </a:t>
            </a:r>
            <a:r>
              <a:rPr lang="ru-RU" altLang="ru-RU" sz="2500" b="1" dirty="0" smtClean="0">
                <a:solidFill>
                  <a:srgbClr val="0000FF"/>
                </a:solidFill>
                <a:cs typeface="Arial" charset="0"/>
              </a:rPr>
              <a:t>пластид</a:t>
            </a:r>
            <a:r>
              <a:rPr lang="ru-RU" altLang="ru-RU" sz="2500" dirty="0" smtClean="0">
                <a:cs typeface="Arial" charset="0"/>
              </a:rPr>
              <a:t> </a:t>
            </a:r>
            <a:r>
              <a:rPr lang="ru-RU" altLang="ru-RU" sz="2500" dirty="0">
                <a:cs typeface="Arial" charset="0"/>
              </a:rPr>
              <a:t>(одна из важных </a:t>
            </a:r>
            <a:r>
              <a:rPr lang="ru-RU" altLang="ru-RU" sz="2500" dirty="0" smtClean="0">
                <a:cs typeface="Arial" charset="0"/>
              </a:rPr>
              <a:t>органелл клетки) у </a:t>
            </a:r>
            <a:r>
              <a:rPr lang="ru-RU" altLang="ru-RU" sz="2500" b="1" dirty="0" smtClean="0">
                <a:solidFill>
                  <a:srgbClr val="0000FF"/>
                </a:solidFill>
                <a:cs typeface="Arial" charset="0"/>
              </a:rPr>
              <a:t>наземных </a:t>
            </a:r>
            <a:r>
              <a:rPr lang="ru-RU" altLang="ru-RU" sz="2500" b="1" dirty="0">
                <a:solidFill>
                  <a:srgbClr val="0000FF"/>
                </a:solidFill>
                <a:cs typeface="Arial" charset="0"/>
              </a:rPr>
              <a:t>растений</a:t>
            </a:r>
            <a:r>
              <a:rPr lang="ru-RU" altLang="ru-RU" sz="2500" dirty="0">
                <a:solidFill>
                  <a:srgbClr val="0000FF"/>
                </a:solidFill>
                <a:cs typeface="Arial" charset="0"/>
              </a:rPr>
              <a:t>:</a:t>
            </a:r>
          </a:p>
        </p:txBody>
      </p:sp>
      <p:pic>
        <p:nvPicPr>
          <p:cNvPr id="17412" name="Объект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8" y="2514600"/>
            <a:ext cx="6621463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b="1" dirty="0" smtClean="0">
                <a:solidFill>
                  <a:srgbClr val="0000FF"/>
                </a:solidFill>
              </a:rPr>
              <a:t>Задача-2</a:t>
            </a:r>
            <a:r>
              <a:rPr lang="ru-RU" altLang="ru-RU" sz="2600" dirty="0" smtClean="0"/>
              <a:t> построения филогенетического дерева в общем случае </a:t>
            </a:r>
            <a:r>
              <a:rPr lang="en-US" altLang="ru-RU" sz="2600" b="1" dirty="0" smtClean="0">
                <a:solidFill>
                  <a:srgbClr val="0000FF"/>
                </a:solidFill>
              </a:rPr>
              <a:t>NP-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трудная</a:t>
            </a:r>
            <a:r>
              <a:rPr lang="ru-RU" altLang="ru-RU" sz="2600" dirty="0" smtClean="0"/>
              <a:t>; докажите.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/>
              <a:t>И</a:t>
            </a:r>
            <a:r>
              <a:rPr lang="ru-RU" altLang="ru-RU" sz="2600" dirty="0" smtClean="0"/>
              <a:t>звестны эвристические </a:t>
            </a:r>
            <a:r>
              <a:rPr lang="ru-RU" altLang="ru-RU" sz="2600" dirty="0"/>
              <a:t>низкой </a:t>
            </a:r>
            <a:r>
              <a:rPr lang="ru-RU" altLang="ru-RU" sz="2600" dirty="0" smtClean="0"/>
              <a:t>полиномиальной </a:t>
            </a:r>
            <a:r>
              <a:rPr lang="ru-RU" altLang="ru-RU" sz="2600" dirty="0"/>
              <a:t>степени </a:t>
            </a:r>
            <a:r>
              <a:rPr lang="ru-RU" altLang="ru-RU" sz="2600" dirty="0" smtClean="0"/>
              <a:t>алгоритмы её решения,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и </a:t>
            </a:r>
            <a:r>
              <a:rPr lang="ru-RU" altLang="ru-RU" sz="2600" dirty="0"/>
              <a:t>их </a:t>
            </a:r>
            <a:r>
              <a:rPr lang="ru-RU" altLang="ru-RU" sz="2600" dirty="0" smtClean="0"/>
              <a:t>дальнейший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поиск – важнейшая задача</a:t>
            </a:r>
            <a:r>
              <a:rPr lang="ru-RU" altLang="ru-RU" sz="26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6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u="sng" dirty="0" smtClean="0"/>
              <a:t>Польза</a:t>
            </a:r>
            <a:r>
              <a:rPr lang="ru-RU" altLang="ru-RU" sz="2600" dirty="0" smtClean="0"/>
              <a:t>: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дерево позволяет ввести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расстояние между парами листьев </a:t>
            </a:r>
            <a:r>
              <a:rPr lang="en-US" altLang="ru-RU" sz="2600" b="1" i="1" dirty="0" err="1" smtClean="0">
                <a:solidFill>
                  <a:srgbClr val="0000FF"/>
                </a:solidFill>
              </a:rPr>
              <a:t>i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 и </a:t>
            </a:r>
            <a:r>
              <a:rPr lang="en-US" altLang="ru-RU" sz="2600" b="1" i="1" dirty="0" smtClean="0">
                <a:solidFill>
                  <a:srgbClr val="0000FF"/>
                </a:solidFill>
              </a:rPr>
              <a:t>j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600" dirty="0" smtClean="0"/>
              <a:t>как </a:t>
            </a:r>
            <a:r>
              <a:rPr lang="ru-RU" altLang="ru-RU" sz="2600" u="sng" dirty="0" smtClean="0"/>
              <a:t>длину единственного пути между</a:t>
            </a:r>
            <a:r>
              <a:rPr lang="ru-RU" altLang="ru-RU" sz="2600" dirty="0" smtClean="0"/>
              <a:t> </a:t>
            </a:r>
            <a:r>
              <a:rPr lang="en-US" altLang="ru-RU" sz="2600" b="1" i="1" dirty="0" err="1">
                <a:solidFill>
                  <a:srgbClr val="0000FF"/>
                </a:solidFill>
              </a:rPr>
              <a:t>i</a:t>
            </a:r>
            <a:r>
              <a:rPr lang="ru-RU" altLang="ru-RU" sz="2600" b="1" dirty="0">
                <a:solidFill>
                  <a:srgbClr val="0000FF"/>
                </a:solidFill>
              </a:rPr>
              <a:t> и </a:t>
            </a:r>
            <a:r>
              <a:rPr lang="en-US" altLang="ru-RU" sz="2600" b="1" i="1" dirty="0">
                <a:solidFill>
                  <a:srgbClr val="0000FF"/>
                </a:solidFill>
              </a:rPr>
              <a:t>j</a:t>
            </a:r>
            <a:r>
              <a:rPr lang="ru-RU" altLang="ru-RU" sz="2600" b="1" dirty="0">
                <a:solidFill>
                  <a:srgbClr val="0000FF"/>
                </a:solidFill>
              </a:rPr>
              <a:t> </a:t>
            </a:r>
            <a:r>
              <a:rPr lang="ru-RU" altLang="ru-RU" sz="2600" dirty="0" smtClean="0"/>
              <a:t>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Для этого расстояния выполняются аксиомы метрики; докажите.</a:t>
            </a:r>
          </a:p>
        </p:txBody>
      </p:sp>
    </p:spTree>
    <p:extLst>
      <p:ext uri="{BB962C8B-B14F-4D97-AF65-F5344CB8AC3E}">
        <p14:creationId xmlns:p14="http://schemas.microsoft.com/office/powerpoint/2010/main" val="32273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3" y="609600"/>
            <a:ext cx="9144000" cy="56388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Рассмотрим </a:t>
            </a:r>
            <a:r>
              <a:rPr lang="ru-RU" altLang="ru-RU" sz="2600" b="1" dirty="0" smtClean="0">
                <a:solidFill>
                  <a:srgbClr val="CC0000"/>
                </a:solidFill>
              </a:rPr>
              <a:t>самое фундаментальное понятие</a:t>
            </a:r>
            <a:r>
              <a:rPr lang="ru-RU" altLang="ru-RU" sz="2600" dirty="0" smtClean="0"/>
              <a:t> математической биологии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(и вообще молекулярной биологии,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и даже всей науки):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что </a:t>
            </a:r>
            <a:r>
              <a:rPr lang="ru-RU" altLang="ru-RU" sz="2600" dirty="0"/>
              <a:t>значит </a:t>
            </a:r>
            <a:r>
              <a:rPr lang="ru-RU" altLang="ru-RU" sz="2600" dirty="0" smtClean="0"/>
              <a:t>«</a:t>
            </a:r>
            <a:r>
              <a:rPr lang="ru-RU" altLang="ru-RU" sz="2600" b="1" dirty="0" smtClean="0">
                <a:solidFill>
                  <a:srgbClr val="CC0000"/>
                </a:solidFill>
              </a:rPr>
              <a:t>РАВНО</a:t>
            </a:r>
            <a:r>
              <a:rPr lang="ru-RU" altLang="ru-RU" sz="2600" dirty="0" smtClean="0"/>
              <a:t>»?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600" dirty="0"/>
              <a:t>в</a:t>
            </a:r>
            <a:r>
              <a:rPr lang="ru-RU" altLang="ru-RU" sz="2600" dirty="0" smtClean="0"/>
              <a:t> нашем контексте: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что </a:t>
            </a:r>
            <a:r>
              <a:rPr lang="ru-RU" altLang="ru-RU" sz="2600" dirty="0"/>
              <a:t>значит </a:t>
            </a:r>
            <a:r>
              <a:rPr lang="ru-RU" altLang="ru-RU" sz="2600" dirty="0" smtClean="0"/>
              <a:t>«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ТОТ ЖЕ САМЫЙ ГЕН/БЕЛОК</a:t>
            </a:r>
            <a:r>
              <a:rPr lang="ru-RU" altLang="ru-RU" sz="2600" dirty="0" smtClean="0"/>
              <a:t>» ? </a:t>
            </a:r>
          </a:p>
        </p:txBody>
      </p:sp>
    </p:spTree>
    <p:extLst>
      <p:ext uri="{BB962C8B-B14F-4D97-AF65-F5344CB8AC3E}">
        <p14:creationId xmlns:p14="http://schemas.microsoft.com/office/powerpoint/2010/main" val="2054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Итак, что значит:</a:t>
            </a:r>
            <a:r>
              <a:rPr lang="ru-RU" altLang="ru-RU" sz="2400" dirty="0" smtClean="0">
                <a:solidFill>
                  <a:srgbClr val="00B050"/>
                </a:solidFill>
              </a:rPr>
              <a:t> </a:t>
            </a:r>
            <a:r>
              <a:rPr lang="ru-RU" altLang="ru-RU" sz="2400" b="1" u="sng" dirty="0">
                <a:solidFill>
                  <a:srgbClr val="0000FF"/>
                </a:solidFill>
              </a:rPr>
              <a:t>тот же самый</a:t>
            </a:r>
            <a:r>
              <a:rPr lang="ru-RU" altLang="ru-RU" sz="2400" dirty="0"/>
              <a:t> </a:t>
            </a:r>
            <a:r>
              <a:rPr lang="ru-RU" altLang="ru-RU" sz="2400" b="1" dirty="0"/>
              <a:t>ген</a:t>
            </a:r>
            <a:r>
              <a:rPr lang="ru-RU" altLang="ru-RU" sz="2400" dirty="0"/>
              <a:t>»</a:t>
            </a:r>
            <a:r>
              <a:rPr lang="ru-RU" altLang="ru-RU" sz="2400" b="1" dirty="0"/>
              <a:t> </a:t>
            </a:r>
            <a:r>
              <a:rPr lang="ru-RU" altLang="ru-RU" sz="2400" dirty="0"/>
              <a:t>или «</a:t>
            </a:r>
            <a:r>
              <a:rPr lang="ru-RU" altLang="ru-RU" sz="2400" b="1" u="sng" dirty="0">
                <a:solidFill>
                  <a:srgbClr val="0000FF"/>
                </a:solidFill>
              </a:rPr>
              <a:t>тот же самый</a:t>
            </a:r>
            <a:r>
              <a:rPr lang="ru-RU" altLang="ru-RU" sz="2400" b="1" dirty="0"/>
              <a:t> белок</a:t>
            </a:r>
            <a:r>
              <a:rPr lang="ru-RU" altLang="ru-RU" sz="2400" dirty="0"/>
              <a:t>»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dirty="0" smtClean="0"/>
              <a:t>в двух организмах (видах)</a:t>
            </a:r>
            <a:r>
              <a:rPr lang="ru-RU" altLang="ru-RU" sz="2400" b="1" dirty="0" smtClean="0"/>
              <a:t>?!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разных организмах </a:t>
            </a:r>
            <a:r>
              <a:rPr lang="ru-RU" altLang="ru-RU" sz="2400" dirty="0" smtClean="0"/>
              <a:t>такие гены называются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ОРТОЛОГИЧНЫМИ</a:t>
            </a:r>
            <a:r>
              <a:rPr lang="ru-RU" altLang="ru-RU" sz="2400" dirty="0" smtClean="0"/>
              <a:t>, но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а в одном организме –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ПАРАЛОГИЧНЫМИ</a:t>
            </a:r>
            <a:r>
              <a:rPr lang="ru-RU" altLang="ru-RU" sz="2400" b="1" dirty="0" smtClean="0"/>
              <a:t>.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24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 smtClean="0"/>
              <a:t>Биологически: </a:t>
            </a:r>
            <a:r>
              <a:rPr lang="ru-RU" altLang="ru-RU" sz="2400" b="1" dirty="0" err="1" smtClean="0">
                <a:solidFill>
                  <a:srgbClr val="0000FF"/>
                </a:solidFill>
              </a:rPr>
              <a:t>ортологичные</a:t>
            </a:r>
            <a:r>
              <a:rPr lang="ru-RU" altLang="ru-RU" sz="2400" b="1" dirty="0" smtClean="0"/>
              <a:t> гены/белки/участки ДНК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400" dirty="0"/>
              <a:t>«определяют» как те, которые появились при </a:t>
            </a:r>
            <a:r>
              <a:rPr lang="ru-RU" altLang="ru-RU" sz="2400" b="1" dirty="0">
                <a:solidFill>
                  <a:srgbClr val="0000FF"/>
                </a:solidFill>
              </a:rPr>
              <a:t>видообразовании</a:t>
            </a:r>
            <a:r>
              <a:rPr lang="ru-RU" altLang="ru-RU" sz="2400" b="1" dirty="0"/>
              <a:t> </a:t>
            </a:r>
            <a:r>
              <a:rPr lang="ru-RU" altLang="ru-RU" sz="2400" dirty="0"/>
              <a:t>(или при гибридизации), а </a:t>
            </a:r>
            <a:r>
              <a:rPr lang="ru-RU" altLang="ru-RU" sz="2400" b="1" dirty="0" err="1">
                <a:solidFill>
                  <a:srgbClr val="0000FF"/>
                </a:solidFill>
              </a:rPr>
              <a:t>паралогичные</a:t>
            </a:r>
            <a:r>
              <a:rPr lang="ru-RU" altLang="ru-RU" sz="2400" b="1" dirty="0">
                <a:solidFill>
                  <a:srgbClr val="0000FF"/>
                </a:solidFill>
              </a:rPr>
              <a:t> гены</a:t>
            </a:r>
            <a:r>
              <a:rPr lang="ru-RU" altLang="ru-RU" sz="2400" dirty="0"/>
              <a:t> как те, которые появились в результате </a:t>
            </a:r>
            <a:r>
              <a:rPr lang="ru-RU" altLang="ru-RU" sz="2400" b="1" dirty="0">
                <a:solidFill>
                  <a:srgbClr val="0000FF"/>
                </a:solidFill>
              </a:rPr>
              <a:t>дупликации</a:t>
            </a:r>
            <a:r>
              <a:rPr lang="ru-RU" altLang="ru-RU" sz="2400" dirty="0"/>
              <a:t>.</a:t>
            </a:r>
            <a:r>
              <a:rPr lang="ru-RU" altLang="ru-RU" sz="2400" b="1" dirty="0"/>
              <a:t> </a:t>
            </a:r>
            <a:endParaRPr lang="ru-RU" altLang="ru-RU" sz="2400" b="1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2400" dirty="0" smtClean="0">
              <a:solidFill>
                <a:srgbClr val="CC000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 smtClean="0"/>
              <a:t>Но </a:t>
            </a:r>
            <a:r>
              <a:rPr lang="ru-RU" altLang="ru-RU" sz="2400" dirty="0"/>
              <a:t>как </a:t>
            </a:r>
            <a:r>
              <a:rPr lang="ru-RU" altLang="ru-RU" sz="2400" b="1" dirty="0" smtClean="0">
                <a:solidFill>
                  <a:srgbClr val="CC0000"/>
                </a:solidFill>
              </a:rPr>
              <a:t>вычислить/узнать </a:t>
            </a:r>
            <a:r>
              <a:rPr lang="ru-RU" altLang="ru-RU" sz="2400" b="1" dirty="0">
                <a:solidFill>
                  <a:srgbClr val="CC0000"/>
                </a:solidFill>
              </a:rPr>
              <a:t>такие гены/белки</a:t>
            </a:r>
            <a:r>
              <a:rPr lang="ru-RU" altLang="ru-RU" sz="2400" dirty="0">
                <a:solidFill>
                  <a:srgbClr val="CC0000"/>
                </a:solidFill>
              </a:rPr>
              <a:t>?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Например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мо-жно</a:t>
            </a:r>
            <a:r>
              <a:rPr lang="ru-RU" altLang="ru-RU" sz="2400" dirty="0" smtClean="0"/>
              <a:t> ли по </a:t>
            </a:r>
            <a:r>
              <a:rPr lang="ru-RU" altLang="ru-RU" sz="2400" dirty="0"/>
              <a:t>имени </a:t>
            </a:r>
            <a:r>
              <a:rPr lang="ru-RU" altLang="ru-RU" sz="2400" dirty="0" smtClean="0"/>
              <a:t>(«</a:t>
            </a:r>
            <a:r>
              <a:rPr lang="ru-RU" altLang="ru-RU" sz="2400" dirty="0"/>
              <a:t>гемоглобин</a:t>
            </a:r>
            <a:r>
              <a:rPr lang="ru-RU" altLang="ru-RU" sz="2400" dirty="0" smtClean="0"/>
              <a:t>» и т.п.)? </a:t>
            </a:r>
            <a:r>
              <a:rPr lang="ru-RU" altLang="ru-RU" sz="2400" dirty="0"/>
              <a:t>Но имя даём мы </a:t>
            </a:r>
            <a:r>
              <a:rPr lang="ru-RU" altLang="ru-RU" sz="2400" dirty="0" smtClean="0"/>
              <a:t>сами</a:t>
            </a:r>
            <a:r>
              <a:rPr lang="ru-RU" altLang="ru-RU" sz="2400" dirty="0"/>
              <a:t>!</a:t>
            </a:r>
            <a:r>
              <a:rPr lang="ru-RU" altLang="ru-RU" sz="2400" dirty="0" smtClean="0"/>
              <a:t>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0000FF"/>
                </a:solidFill>
              </a:rPr>
              <a:t>Дано</a:t>
            </a:r>
            <a:r>
              <a:rPr lang="ru-RU" altLang="ru-RU" sz="2300" dirty="0"/>
              <a:t> дерево </a:t>
            </a:r>
            <a:r>
              <a:rPr lang="en-US" altLang="ru-RU" sz="2300" i="1" dirty="0"/>
              <a:t>G</a:t>
            </a:r>
            <a:r>
              <a:rPr lang="ru-RU" altLang="ru-RU" sz="2300" dirty="0"/>
              <a:t>, у которого </a:t>
            </a:r>
            <a:r>
              <a:rPr lang="ru-RU" altLang="ru-RU" sz="2300" b="1" dirty="0">
                <a:solidFill>
                  <a:srgbClr val="0000FF"/>
                </a:solidFill>
              </a:rPr>
              <a:t>длины рёбер</a:t>
            </a:r>
            <a:r>
              <a:rPr lang="ru-RU" altLang="ru-RU" sz="2300" dirty="0"/>
              <a:t> соответствуют </a:t>
            </a:r>
            <a:r>
              <a:rPr lang="ru-RU" altLang="ru-RU" sz="2300" dirty="0">
                <a:solidFill>
                  <a:srgbClr val="0000FF"/>
                </a:solidFill>
              </a:rPr>
              <a:t>времени</a:t>
            </a:r>
            <a:r>
              <a:rPr lang="ru-RU" altLang="ru-RU" sz="2300" dirty="0"/>
              <a:t> перехода от </a:t>
            </a:r>
            <a:r>
              <a:rPr lang="ru-RU" altLang="ru-RU" sz="2300" dirty="0">
                <a:solidFill>
                  <a:srgbClr val="0000FF"/>
                </a:solidFill>
              </a:rPr>
              <a:t>предка </a:t>
            </a:r>
            <a:r>
              <a:rPr lang="ru-RU" altLang="ru-RU" sz="2300" dirty="0" smtClean="0"/>
              <a:t>(в начале ребра) </a:t>
            </a:r>
            <a:r>
              <a:rPr lang="ru-RU" altLang="ru-RU" sz="2300" dirty="0" smtClean="0">
                <a:solidFill>
                  <a:srgbClr val="0000FF"/>
                </a:solidFill>
              </a:rPr>
              <a:t>к потомку</a:t>
            </a:r>
            <a:r>
              <a:rPr lang="ru-RU" altLang="ru-RU" sz="2300" dirty="0" smtClean="0"/>
              <a:t> (в конце</a:t>
            </a:r>
            <a:r>
              <a:rPr lang="en-US" altLang="ru-RU" sz="2300" dirty="0" smtClean="0"/>
              <a:t> </a:t>
            </a:r>
            <a:r>
              <a:rPr lang="ru-RU" altLang="ru-RU" sz="2300" dirty="0" smtClean="0"/>
              <a:t>ребра); в </a:t>
            </a:r>
            <a:r>
              <a:rPr lang="ru-RU" altLang="ru-RU" sz="2300" dirty="0">
                <a:solidFill>
                  <a:srgbClr val="0000FF"/>
                </a:solidFill>
              </a:rPr>
              <a:t>листьях</a:t>
            </a:r>
            <a:r>
              <a:rPr lang="ru-RU" altLang="ru-RU" sz="2300" dirty="0"/>
              <a:t> </a:t>
            </a:r>
            <a:r>
              <a:rPr lang="ru-RU" altLang="ru-RU" sz="2300" b="1" dirty="0">
                <a:solidFill>
                  <a:srgbClr val="0000FF"/>
                </a:solidFill>
              </a:rPr>
              <a:t>даны</a:t>
            </a:r>
            <a:r>
              <a:rPr lang="ru-RU" altLang="ru-RU" sz="2300" dirty="0"/>
              <a:t> </a:t>
            </a:r>
            <a:r>
              <a:rPr lang="ru-RU" altLang="ru-RU" sz="2300" u="sng" dirty="0"/>
              <a:t>современные</a:t>
            </a:r>
            <a:r>
              <a:rPr lang="ru-RU" altLang="ru-RU" sz="2300" dirty="0"/>
              <a:t> последовательности. </a:t>
            </a:r>
            <a:r>
              <a:rPr lang="ru-RU" altLang="ru-RU" sz="2300" b="1" dirty="0">
                <a:solidFill>
                  <a:srgbClr val="0000FF"/>
                </a:solidFill>
              </a:rPr>
              <a:t>Праотец</a:t>
            </a:r>
            <a:r>
              <a:rPr lang="ru-RU" altLang="ru-RU" sz="2300" dirty="0"/>
              <a:t> «</a:t>
            </a:r>
            <a:r>
              <a:rPr lang="ru-RU" altLang="ru-RU" sz="2300" dirty="0">
                <a:solidFill>
                  <a:srgbClr val="0000FF"/>
                </a:solidFill>
                <a:cs typeface="Arial" charset="0"/>
              </a:rPr>
              <a:t>…</a:t>
            </a:r>
            <a:r>
              <a:rPr lang="en-US" altLang="ru-RU" sz="2300" dirty="0">
                <a:solidFill>
                  <a:srgbClr val="0000FF"/>
                </a:solidFill>
                <a:cs typeface="Arial" charset="0"/>
              </a:rPr>
              <a:t>ACTG…</a:t>
            </a:r>
            <a:r>
              <a:rPr lang="ru-RU" altLang="ru-RU" sz="2300" dirty="0">
                <a:cs typeface="Arial" charset="0"/>
              </a:rPr>
              <a:t>»</a:t>
            </a:r>
            <a:r>
              <a:rPr lang="ru-RU" altLang="ru-RU" sz="23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sz="2300" dirty="0"/>
              <a:t>расположен в корне (и </a:t>
            </a:r>
            <a:r>
              <a:rPr lang="ru-RU" altLang="ru-RU" sz="2300" u="sng" dirty="0" smtClean="0"/>
              <a:t>неизвестен</a:t>
            </a:r>
            <a:r>
              <a:rPr lang="ru-RU" altLang="ru-RU" sz="2300" dirty="0" smtClean="0"/>
              <a:t> – известны только!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современные виды</a:t>
            </a:r>
            <a:r>
              <a:rPr lang="ru-RU" altLang="ru-RU" sz="2300" dirty="0" smtClean="0">
                <a:solidFill>
                  <a:srgbClr val="0000FF"/>
                </a:solidFill>
              </a:rPr>
              <a:t> </a:t>
            </a:r>
            <a:r>
              <a:rPr lang="ru-RU" altLang="ru-RU" sz="2300" dirty="0" smtClean="0"/>
              <a:t>– те, что в листьях):</a:t>
            </a:r>
            <a:endParaRPr lang="ru-RU" altLang="ru-RU" sz="2300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53000" y="2347411"/>
            <a:ext cx="4322762" cy="42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0000FF"/>
                </a:solidFill>
              </a:rPr>
              <a:t>Найти</a:t>
            </a:r>
            <a:r>
              <a:rPr lang="ru-RU" altLang="ru-RU" sz="2300" dirty="0"/>
              <a:t> </a:t>
            </a:r>
            <a:r>
              <a:rPr lang="ru-RU" altLang="ru-RU" sz="2300" u="sng" dirty="0"/>
              <a:t>все предковые </a:t>
            </a:r>
            <a:r>
              <a:rPr lang="ru-RU" altLang="ru-RU" sz="2300" u="sng" dirty="0" err="1"/>
              <a:t>по-следовательности</a:t>
            </a:r>
            <a:r>
              <a:rPr lang="ru-RU" altLang="ru-RU" sz="2300" dirty="0"/>
              <a:t>, </a:t>
            </a:r>
            <a:r>
              <a:rPr lang="ru-RU" altLang="ru-RU" sz="2300" dirty="0">
                <a:ea typeface="Times New Roman" pitchFamily="18" charset="0"/>
                <a:cs typeface="Arial" charset="0"/>
              </a:rPr>
              <a:t>включая</a:t>
            </a:r>
            <a:r>
              <a:rPr lang="ru-RU" altLang="ru-RU" sz="2300" dirty="0">
                <a:cs typeface="Arial" charset="0"/>
              </a:rPr>
              <a:t> самого праотца. Тем </a:t>
            </a:r>
            <a:r>
              <a:rPr lang="ru-RU" altLang="ru-RU" sz="2300" dirty="0" smtClean="0">
                <a:cs typeface="Arial" charset="0"/>
              </a:rPr>
              <a:t>самым, </a:t>
            </a:r>
            <a:r>
              <a:rPr lang="ru-RU" altLang="ru-RU" sz="2300" dirty="0">
                <a:cs typeface="Arial" charset="0"/>
              </a:rPr>
              <a:t>найти </a:t>
            </a:r>
            <a:r>
              <a:rPr lang="ru-RU" altLang="ru-RU" sz="2300" u="sng" dirty="0">
                <a:cs typeface="Arial" charset="0"/>
              </a:rPr>
              <a:t>эволюцию праотца</a:t>
            </a:r>
            <a:r>
              <a:rPr lang="ru-RU" altLang="ru-RU" sz="2300" dirty="0">
                <a:cs typeface="Arial" charset="0"/>
              </a:rPr>
              <a:t> </a:t>
            </a:r>
            <a:r>
              <a:rPr lang="ru-RU" altLang="ru-RU" sz="2300" dirty="0" smtClean="0">
                <a:cs typeface="Arial" charset="0"/>
              </a:rPr>
              <a:t>«</a:t>
            </a:r>
            <a:r>
              <a:rPr lang="ru-RU" altLang="ru-RU" sz="2300" dirty="0" smtClean="0">
                <a:solidFill>
                  <a:srgbClr val="0000FF"/>
                </a:solidFill>
                <a:cs typeface="Arial" charset="0"/>
              </a:rPr>
              <a:t>…</a:t>
            </a:r>
            <a:r>
              <a:rPr lang="en-US" altLang="ru-RU" sz="2300" dirty="0">
                <a:solidFill>
                  <a:srgbClr val="0000FF"/>
                </a:solidFill>
                <a:cs typeface="Arial" charset="0"/>
              </a:rPr>
              <a:t>ACTG</a:t>
            </a:r>
            <a:r>
              <a:rPr lang="en-US" altLang="ru-RU" sz="2300" dirty="0" smtClean="0">
                <a:solidFill>
                  <a:srgbClr val="0000FF"/>
                </a:solidFill>
                <a:cs typeface="Arial" charset="0"/>
              </a:rPr>
              <a:t>…</a:t>
            </a:r>
            <a:r>
              <a:rPr lang="ru-RU" altLang="ru-RU" sz="2300" dirty="0" smtClean="0">
                <a:cs typeface="Arial" charset="0"/>
              </a:rPr>
              <a:t>»,</a:t>
            </a:r>
            <a:r>
              <a:rPr lang="en-US" altLang="ru-RU" sz="2300" dirty="0" smtClean="0">
                <a:cs typeface="Arial" charset="0"/>
              </a:rPr>
              <a:t> </a:t>
            </a:r>
            <a:r>
              <a:rPr lang="ru-RU" altLang="ru-RU" sz="2300" dirty="0" smtClean="0">
                <a:cs typeface="Arial" charset="0"/>
              </a:rPr>
              <a:t>т.е. </a:t>
            </a:r>
            <a:r>
              <a:rPr lang="ru-RU" altLang="ru-RU" sz="2300" b="1" dirty="0">
                <a:solidFill>
                  <a:srgbClr val="0000FF"/>
                </a:solidFill>
                <a:cs typeface="Arial" charset="0"/>
              </a:rPr>
              <a:t>предка</a:t>
            </a:r>
            <a:r>
              <a:rPr lang="ru-RU" altLang="ru-RU" sz="2300" dirty="0">
                <a:cs typeface="Arial" charset="0"/>
              </a:rPr>
              <a:t> </a:t>
            </a:r>
            <a:r>
              <a:rPr lang="ru-RU" altLang="ru-RU" sz="2300" dirty="0" smtClean="0">
                <a:cs typeface="Arial" charset="0"/>
              </a:rPr>
              <a:t>всех </a:t>
            </a:r>
            <a:r>
              <a:rPr lang="ru-RU" altLang="ru-RU" sz="2300" b="1" dirty="0" smtClean="0">
                <a:solidFill>
                  <a:srgbClr val="0000FF"/>
                </a:solidFill>
                <a:cs typeface="Arial" charset="0"/>
              </a:rPr>
              <a:t>современных </a:t>
            </a:r>
            <a:r>
              <a:rPr lang="ru-RU" altLang="ru-RU" sz="2300" b="1" dirty="0">
                <a:solidFill>
                  <a:srgbClr val="0000FF"/>
                </a:solidFill>
                <a:cs typeface="Arial" charset="0"/>
              </a:rPr>
              <a:t>данных</a:t>
            </a:r>
            <a:r>
              <a:rPr lang="ru-RU" altLang="ru-RU" sz="2300" dirty="0">
                <a:cs typeface="Arial" charset="0"/>
              </a:rPr>
              <a:t> </a:t>
            </a:r>
            <a:r>
              <a:rPr lang="ru-RU" altLang="ru-RU" sz="2300" dirty="0" smtClean="0">
                <a:cs typeface="Arial" charset="0"/>
              </a:rPr>
              <a:t>в </a:t>
            </a:r>
            <a:endParaRPr lang="ru-RU" altLang="ru-RU" sz="2300" dirty="0"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cs typeface="Arial" charset="0"/>
              </a:rPr>
              <a:t>листьях </a:t>
            </a:r>
            <a:r>
              <a:rPr lang="ru-RU" altLang="ru-RU" sz="2300" dirty="0">
                <a:cs typeface="Arial" charset="0"/>
              </a:rPr>
              <a:t>1, …, </a:t>
            </a:r>
            <a:r>
              <a:rPr lang="ru-RU" altLang="ru-RU" sz="2300" dirty="0" smtClean="0">
                <a:cs typeface="Arial" charset="0"/>
              </a:rPr>
              <a:t>4=</a:t>
            </a:r>
            <a:r>
              <a:rPr lang="en-US" altLang="ru-RU" sz="2300" dirty="0" smtClean="0">
                <a:cs typeface="Arial" charset="0"/>
              </a:rPr>
              <a:t>m</a:t>
            </a:r>
            <a:r>
              <a:rPr lang="ru-RU" altLang="ru-RU" sz="2300" dirty="0" smtClean="0">
                <a:cs typeface="Arial" charset="0"/>
              </a:rPr>
              <a:t>. </a:t>
            </a:r>
            <a:endParaRPr lang="ru-RU" altLang="ru-RU" sz="23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 smtClean="0"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cs typeface="Arial" charset="0"/>
              </a:rPr>
              <a:t>А также: </a:t>
            </a:r>
            <a:r>
              <a:rPr lang="ru-RU" altLang="ru-RU" sz="2300" b="1" dirty="0">
                <a:solidFill>
                  <a:srgbClr val="0000FF"/>
                </a:solidFill>
                <a:cs typeface="Arial" charset="0"/>
              </a:rPr>
              <a:t>найти само дерево</a:t>
            </a:r>
            <a:r>
              <a:rPr lang="ru-RU" altLang="ru-RU" sz="2300" dirty="0">
                <a:cs typeface="Arial" charset="0"/>
              </a:rPr>
              <a:t> (=топологию</a:t>
            </a:r>
            <a:r>
              <a:rPr lang="ru-RU" altLang="ru-RU" sz="2300" dirty="0" smtClean="0">
                <a:cs typeface="Arial" charset="0"/>
              </a:rPr>
              <a:t>)</a:t>
            </a:r>
            <a:r>
              <a:rPr lang="en-US" altLang="ru-RU" sz="2300" dirty="0" smtClean="0">
                <a:cs typeface="Arial" charset="0"/>
              </a:rPr>
              <a:t> </a:t>
            </a:r>
            <a:r>
              <a:rPr lang="ru-RU" altLang="ru-RU" sz="2300" dirty="0" smtClean="0">
                <a:cs typeface="Arial" charset="0"/>
              </a:rPr>
              <a:t>и </a:t>
            </a:r>
            <a:r>
              <a:rPr lang="ru-RU" altLang="ru-RU" sz="2300" b="1" dirty="0" smtClean="0">
                <a:solidFill>
                  <a:srgbClr val="0000FF"/>
                </a:solidFill>
                <a:cs typeface="Arial" charset="0"/>
              </a:rPr>
              <a:t>длины</a:t>
            </a:r>
            <a:r>
              <a:rPr lang="ru-RU" altLang="ru-RU" sz="2300" dirty="0" smtClean="0">
                <a:cs typeface="Arial" charset="0"/>
              </a:rPr>
              <a:t> рёбер.</a:t>
            </a:r>
            <a:endParaRPr lang="ru-RU" altLang="ru-RU" sz="2300" dirty="0">
              <a:cs typeface="Arial" charset="0"/>
            </a:endParaRP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30163" y="2364525"/>
            <a:ext cx="4595812" cy="4465637"/>
            <a:chOff x="294" y="1525"/>
            <a:chExt cx="2762" cy="2273"/>
          </a:xfrm>
        </p:grpSpPr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476" y="3566"/>
              <a:ext cx="20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latin typeface="Times New Roman" pitchFamily="18" charset="0"/>
                </a:rPr>
                <a:t>1</a:t>
              </a: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7414" name="Text Box 7"/>
            <p:cNvSpPr txBox="1">
              <a:spLocks noChangeArrowheads="1"/>
            </p:cNvSpPr>
            <p:nvPr/>
          </p:nvSpPr>
          <p:spPr bwMode="auto">
            <a:xfrm>
              <a:off x="1157" y="3566"/>
              <a:ext cx="20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latin typeface="Times New Roman" pitchFamily="18" charset="0"/>
                </a:rPr>
                <a:t>2</a:t>
              </a: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1882" y="3566"/>
              <a:ext cx="20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latin typeface="Times New Roman" pitchFamily="18" charset="0"/>
                </a:rPr>
                <a:t>3</a:t>
              </a: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7416" name="Text Box 9"/>
            <p:cNvSpPr txBox="1">
              <a:spLocks noChangeArrowheads="1"/>
            </p:cNvSpPr>
            <p:nvPr/>
          </p:nvSpPr>
          <p:spPr bwMode="auto">
            <a:xfrm>
              <a:off x="2517" y="3566"/>
              <a:ext cx="53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>
                  <a:latin typeface="Times New Roman" pitchFamily="18" charset="0"/>
                </a:rPr>
                <a:t>4 = m</a:t>
              </a:r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17417" name="Group 10"/>
            <p:cNvGrpSpPr>
              <a:grpSpLocks/>
            </p:cNvGrpSpPr>
            <p:nvPr/>
          </p:nvGrpSpPr>
          <p:grpSpPr bwMode="auto">
            <a:xfrm>
              <a:off x="294" y="1525"/>
              <a:ext cx="2721" cy="1859"/>
              <a:chOff x="1202" y="890"/>
              <a:chExt cx="2721" cy="1859"/>
            </a:xfrm>
          </p:grpSpPr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 flipH="1">
                <a:off x="1882" y="1117"/>
                <a:ext cx="635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2517" y="1117"/>
                <a:ext cx="499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3016" y="1842"/>
                <a:ext cx="68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 flipH="1">
                <a:off x="2789" y="1842"/>
                <a:ext cx="227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 flipH="1">
                <a:off x="1474" y="2160"/>
                <a:ext cx="408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31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Rectangle 17"/>
              <p:cNvSpPr>
                <a:spLocks noChangeArrowheads="1"/>
              </p:cNvSpPr>
              <p:nvPr/>
            </p:nvSpPr>
            <p:spPr bwMode="auto">
              <a:xfrm>
                <a:off x="2109" y="890"/>
                <a:ext cx="998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dirty="0">
                    <a:latin typeface="Times New Roman" pitchFamily="18" charset="0"/>
                  </a:rPr>
                  <a:t>..ACTG..</a:t>
                </a:r>
                <a:endParaRPr lang="ru-RU" alt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7426" name="Rectangle 18"/>
              <p:cNvSpPr>
                <a:spLocks noChangeArrowheads="1"/>
              </p:cNvSpPr>
              <p:nvPr/>
            </p:nvSpPr>
            <p:spPr bwMode="auto">
              <a:xfrm>
                <a:off x="1701" y="2069"/>
                <a:ext cx="58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i="1">
                  <a:latin typeface="Times New Roman" pitchFamily="18" charset="0"/>
                </a:endParaRPr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/>
            </p:nvSpPr>
            <p:spPr bwMode="auto">
              <a:xfrm>
                <a:off x="2744" y="1842"/>
                <a:ext cx="58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58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58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/>
            </p:nvSpPr>
            <p:spPr bwMode="auto">
              <a:xfrm>
                <a:off x="2562" y="2704"/>
                <a:ext cx="58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/>
            </p:nvSpPr>
            <p:spPr bwMode="auto">
              <a:xfrm>
                <a:off x="3334" y="2704"/>
                <a:ext cx="589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graphicFrame>
          <p:nvGraphicFramePr>
            <p:cNvPr id="17418" name="Object 24"/>
            <p:cNvGraphicFramePr>
              <a:graphicFrameLocks noChangeAspect="1"/>
            </p:cNvGraphicFramePr>
            <p:nvPr/>
          </p:nvGraphicFramePr>
          <p:xfrm>
            <a:off x="370" y="1765"/>
            <a:ext cx="301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15"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" y="1765"/>
                          <a:ext cx="301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675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500" dirty="0"/>
              <a:t>Чтобы решить вопрос об </a:t>
            </a:r>
            <a:r>
              <a:rPr lang="ru-RU" altLang="ru-RU" sz="2500" dirty="0" err="1"/>
              <a:t>ортологии</a:t>
            </a:r>
            <a:r>
              <a:rPr lang="ru-RU" altLang="ru-RU" sz="2500" dirty="0"/>
              <a:t>: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ru-RU" altLang="ru-RU" sz="2500" b="1" dirty="0"/>
              <a:t>смотрят на сходство двух последовательностей </a:t>
            </a:r>
            <a:r>
              <a:rPr lang="ru-RU" altLang="ru-RU" sz="2500" dirty="0"/>
              <a:t>(для этого </a:t>
            </a:r>
            <a:r>
              <a:rPr lang="ru-RU" altLang="ru-RU" sz="2500" dirty="0" smtClean="0"/>
              <a:t>вычисляют их </a:t>
            </a:r>
            <a:r>
              <a:rPr lang="ru-RU" altLang="ru-RU" sz="2500" dirty="0"/>
              <a:t>«</a:t>
            </a:r>
            <a:r>
              <a:rPr lang="ru-RU" altLang="ru-RU" sz="2500" b="1" dirty="0">
                <a:solidFill>
                  <a:srgbClr val="CC0000"/>
                </a:solidFill>
              </a:rPr>
              <a:t>выравнивание</a:t>
            </a:r>
            <a:r>
              <a:rPr lang="ru-RU" altLang="ru-RU" sz="2500" dirty="0"/>
              <a:t>»); и 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ru-RU" altLang="ru-RU" sz="2500" b="1" dirty="0"/>
              <a:t>смотрят, одинаковы/похожи ли у них соседи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500" b="1" dirty="0"/>
              <a:t>      </a:t>
            </a:r>
            <a:r>
              <a:rPr lang="ru-RU" altLang="ru-RU" sz="2500" dirty="0" smtClean="0"/>
              <a:t>(вычисляют их </a:t>
            </a:r>
            <a:r>
              <a:rPr lang="ru-RU" altLang="ru-RU" sz="2500" dirty="0"/>
              <a:t>«</a:t>
            </a:r>
            <a:r>
              <a:rPr lang="ru-RU" altLang="ru-RU" sz="2500" b="1" dirty="0" err="1">
                <a:solidFill>
                  <a:srgbClr val="CC0000"/>
                </a:solidFill>
              </a:rPr>
              <a:t>синтению</a:t>
            </a:r>
            <a:r>
              <a:rPr lang="ru-RU" altLang="ru-RU" sz="2500" dirty="0"/>
              <a:t>»).</a:t>
            </a:r>
            <a:endParaRPr lang="ru-RU" altLang="ru-RU" sz="25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/>
              <a:t>То есть смотрят: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500" b="1" dirty="0" smtClean="0"/>
              <a:t>(1) похожесть последовательностей </a:t>
            </a:r>
            <a:r>
              <a:rPr lang="ru-RU" altLang="ru-RU" sz="2500" dirty="0" smtClean="0"/>
              <a:t>(их «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консервативность</a:t>
            </a:r>
            <a:r>
              <a:rPr lang="ru-RU" altLang="ru-RU" sz="2500" dirty="0" smtClean="0"/>
              <a:t>»); об этом было выше: </a:t>
            </a:r>
            <a:r>
              <a:rPr lang="ru-RU" altLang="ru-RU" sz="2500" b="1" dirty="0" smtClean="0"/>
              <a:t>И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500" b="1" dirty="0" smtClean="0"/>
              <a:t>(2)</a:t>
            </a:r>
            <a:r>
              <a:rPr lang="ru-RU" altLang="ru-RU" sz="2500" dirty="0" smtClean="0"/>
              <a:t> 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похожесть их окрестностей</a:t>
            </a:r>
            <a:r>
              <a:rPr lang="ru-RU" altLang="ru-RU" sz="2500" b="1" dirty="0" smtClean="0"/>
              <a:t> </a:t>
            </a:r>
            <a:r>
              <a:rPr lang="ru-RU" altLang="ru-RU" sz="2500" dirty="0" smtClean="0"/>
              <a:t>в части содержащихся в них генов и регуляторных элементов («</a:t>
            </a:r>
            <a:r>
              <a:rPr lang="ru-RU" altLang="ru-RU" sz="2500" b="1" dirty="0" err="1" smtClean="0">
                <a:solidFill>
                  <a:srgbClr val="0000FF"/>
                </a:solidFill>
              </a:rPr>
              <a:t>синтению</a:t>
            </a:r>
            <a:r>
              <a:rPr lang="ru-RU" altLang="ru-RU" sz="2500" dirty="0" smtClean="0"/>
              <a:t>» генов, вхождение генов в </a:t>
            </a:r>
            <a:r>
              <a:rPr lang="ru-RU" altLang="ru-RU" sz="2500" b="1" dirty="0" err="1" smtClean="0">
                <a:solidFill>
                  <a:srgbClr val="0000FF"/>
                </a:solidFill>
              </a:rPr>
              <a:t>синтеничные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 участки</a:t>
            </a:r>
            <a:r>
              <a:rPr lang="ru-RU" altLang="ru-RU" sz="2500" dirty="0" smtClean="0"/>
              <a:t>).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500" dirty="0" smtClean="0"/>
              <a:t>Но как вычислить </a:t>
            </a:r>
            <a:r>
              <a:rPr lang="ru-RU" altLang="ru-RU" sz="2500" dirty="0" err="1" smtClean="0"/>
              <a:t>синтению</a:t>
            </a:r>
            <a:r>
              <a:rPr lang="ru-RU" altLang="ru-RU" sz="2500" dirty="0" smtClean="0"/>
              <a:t>?</a:t>
            </a:r>
            <a:endParaRPr lang="ru-RU" altLang="ru-RU" sz="25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6934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-36513" y="76200"/>
            <a:ext cx="233070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 err="1">
                <a:solidFill>
                  <a:srgbClr val="0000FF"/>
                </a:solidFill>
              </a:rPr>
              <a:t>Синтения</a:t>
            </a:r>
            <a:r>
              <a:rPr lang="ru-RU" altLang="ru-RU" sz="2500" b="1" dirty="0">
                <a:solidFill>
                  <a:srgbClr val="0000FF"/>
                </a:solidFill>
              </a:rPr>
              <a:t> в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FF"/>
                </a:solidFill>
              </a:rPr>
              <a:t>о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крестности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rgbClr val="C00000"/>
                </a:solidFill>
              </a:rPr>
              <a:t>гена</a:t>
            </a:r>
            <a:r>
              <a:rPr lang="ru-RU" altLang="ru-RU" sz="2500" dirty="0" smtClean="0">
                <a:solidFill>
                  <a:srgbClr val="0000FF"/>
                </a:solidFill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CC0000"/>
                </a:solidFill>
              </a:rPr>
              <a:t>помеченного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CC0000"/>
                </a:solidFill>
              </a:rPr>
              <a:t>вертикальной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CC0000"/>
                </a:solidFill>
              </a:rPr>
              <a:t>чертой</a:t>
            </a:r>
            <a:r>
              <a:rPr lang="ru-RU" altLang="ru-RU" sz="2500" dirty="0" smtClean="0"/>
              <a:t>:</a:t>
            </a:r>
            <a:endParaRPr lang="ru-RU" altLang="ru-RU" sz="2500" dirty="0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3684" y="4267200"/>
            <a:ext cx="24348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/>
              <a:t>Такое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/>
              <a:t>выравнивание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/>
              <a:t>называется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rgbClr val="C00000"/>
                </a:solidFill>
              </a:rPr>
              <a:t>ГЕНОМНЫМ</a:t>
            </a:r>
            <a:r>
              <a:rPr lang="ru-RU" altLang="ru-RU" sz="2500" dirty="0" smtClean="0"/>
              <a:t>. </a:t>
            </a:r>
            <a:endParaRPr lang="ru-RU" alt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257800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Итак, нужно</a:t>
            </a:r>
            <a:r>
              <a:rPr lang="ru-RU" altLang="ru-RU" sz="2800" b="1" dirty="0" smtClean="0"/>
              <a:t> алгоритмически строить 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множествен-</a:t>
            </a:r>
            <a:r>
              <a:rPr lang="ru-RU" altLang="ru-RU" sz="2800" b="1" dirty="0" err="1" smtClean="0">
                <a:solidFill>
                  <a:srgbClr val="0000FF"/>
                </a:solidFill>
              </a:rPr>
              <a:t>ное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 выравнивание последовательностей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и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как находить окрестности генов и сходства в этих окрестностях</a:t>
            </a:r>
            <a:r>
              <a:rPr lang="ru-RU" altLang="ru-RU" sz="2800" dirty="0" smtClean="0"/>
              <a:t> (в двух или многих ДНК)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(= </a:t>
            </a:r>
            <a:r>
              <a:rPr lang="ru-RU" altLang="ru-RU" sz="2800" b="1" dirty="0" err="1" smtClean="0">
                <a:solidFill>
                  <a:srgbClr val="0000FF"/>
                </a:solidFill>
              </a:rPr>
              <a:t>синтеничные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 участки в этих ДНК)</a:t>
            </a:r>
            <a:r>
              <a:rPr lang="ru-RU" altLang="ru-RU" sz="2800" b="1" dirty="0" smtClean="0"/>
              <a:t>?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Это – большие проблемы.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u="sng" dirty="0" smtClean="0"/>
              <a:t>Снова</a:t>
            </a:r>
            <a:r>
              <a:rPr lang="ru-RU" altLang="ru-RU" sz="2300" dirty="0" smtClean="0"/>
              <a:t>: как </a:t>
            </a:r>
            <a:r>
              <a:rPr lang="ru-RU" altLang="ru-RU" sz="2300" dirty="0"/>
              <a:t>математически построить филогенетическое </a:t>
            </a:r>
            <a:r>
              <a:rPr lang="ru-RU" altLang="ru-RU" sz="2300" dirty="0" smtClean="0"/>
              <a:t>дерево: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(1) </a:t>
            </a:r>
            <a:r>
              <a:rPr lang="ru-RU" altLang="ru-RU" sz="2300" dirty="0" smtClean="0"/>
              <a:t>из данного множества геномов (=организмов)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выбираем по 100 взаимно </a:t>
            </a:r>
            <a:r>
              <a:rPr lang="ru-RU" altLang="ru-RU" sz="2300" b="1" dirty="0" err="1" smtClean="0">
                <a:solidFill>
                  <a:srgbClr val="0000FF"/>
                </a:solidFill>
              </a:rPr>
              <a:t>ортологичных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 белков</a:t>
            </a:r>
            <a:r>
              <a:rPr lang="ru-RU" altLang="ru-RU" sz="2300" dirty="0" smtClean="0"/>
              <a:t>;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(2) </a:t>
            </a:r>
            <a:r>
              <a:rPr lang="ru-RU" altLang="ru-RU" sz="2300" dirty="0" smtClean="0"/>
              <a:t>белки из каждого организма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конкатенируем</a:t>
            </a:r>
            <a:r>
              <a:rPr lang="ru-RU" altLang="ru-RU" sz="2300" dirty="0" smtClean="0"/>
              <a:t>, в результате каждый организм представлен своей длинной последовательно-</a:t>
            </a:r>
            <a:r>
              <a:rPr lang="ru-RU" altLang="ru-RU" sz="2300" dirty="0" err="1" smtClean="0"/>
              <a:t>стью</a:t>
            </a:r>
            <a:r>
              <a:rPr lang="ru-RU" altLang="ru-RU" sz="2300" dirty="0" smtClean="0"/>
              <a:t>; вычислим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расстояние</a:t>
            </a:r>
            <a:r>
              <a:rPr lang="ru-RU" altLang="ru-RU" sz="2300" b="1" dirty="0" smtClean="0"/>
              <a:t> </a:t>
            </a:r>
            <a:r>
              <a:rPr lang="en-US" altLang="ru-RU" sz="2300" b="1" i="1" dirty="0" smtClean="0"/>
              <a:t>r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300" b="1" dirty="0" smtClean="0"/>
              <a:t>) </a:t>
            </a:r>
            <a:r>
              <a:rPr lang="ru-RU" altLang="ru-RU" sz="2300" dirty="0" smtClean="0"/>
              <a:t>между этими последователь-</a:t>
            </a:r>
            <a:r>
              <a:rPr lang="ru-RU" altLang="ru-RU" sz="2300" dirty="0" err="1" smtClean="0"/>
              <a:t>ностями</a:t>
            </a:r>
            <a:r>
              <a:rPr lang="ru-RU" altLang="ru-RU" sz="2300" dirty="0" smtClean="0"/>
              <a:t> </a:t>
            </a:r>
            <a:r>
              <a:rPr lang="en-US" altLang="ru-RU" sz="2300" i="1" dirty="0" err="1" smtClean="0"/>
              <a:t>i</a:t>
            </a:r>
            <a:r>
              <a:rPr lang="ru-RU" altLang="ru-RU" sz="2300" dirty="0" smtClean="0"/>
              <a:t> и </a:t>
            </a:r>
            <a:r>
              <a:rPr lang="en-US" altLang="ru-RU" sz="2300" i="1" dirty="0" smtClean="0"/>
              <a:t>j</a:t>
            </a:r>
            <a:r>
              <a:rPr lang="ru-RU" altLang="ru-RU" sz="2300" i="1" dirty="0" smtClean="0"/>
              <a:t>,</a:t>
            </a:r>
            <a:r>
              <a:rPr lang="ru-RU" altLang="ru-RU" sz="2300" dirty="0" smtClean="0"/>
              <a:t> и получим </a:t>
            </a:r>
            <a:r>
              <a:rPr lang="ru-RU" altLang="ru-RU" sz="2300" b="1" dirty="0" smtClean="0"/>
              <a:t>числовую матрицу </a:t>
            </a:r>
            <a:r>
              <a:rPr lang="en-US" altLang="ru-RU" sz="2300" b="1" i="1" dirty="0" smtClean="0"/>
              <a:t>r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300" b="1" dirty="0" smtClean="0"/>
              <a:t>)</a:t>
            </a:r>
            <a:r>
              <a:rPr lang="ru-RU" altLang="ru-RU" sz="2300" dirty="0" smtClean="0"/>
              <a:t>;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</a:rPr>
              <a:t>в (1)-(2) никакое дерево или граф не участвуют!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(3)</a:t>
            </a:r>
            <a:r>
              <a:rPr lang="ru-RU" altLang="ru-RU" sz="2300" dirty="0" smtClean="0"/>
              <a:t> вычислим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расстояние</a:t>
            </a:r>
            <a:r>
              <a:rPr lang="ru-RU" altLang="ru-RU" sz="2300" dirty="0" smtClean="0"/>
              <a:t> </a:t>
            </a:r>
            <a:r>
              <a:rPr lang="en-US" altLang="ru-RU" sz="2300" b="1" i="1" dirty="0" smtClean="0"/>
              <a:t>d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300" b="1" dirty="0"/>
              <a:t>) </a:t>
            </a:r>
            <a:r>
              <a:rPr lang="ru-RU" altLang="ru-RU" sz="2300" dirty="0" smtClean="0"/>
              <a:t>по </a:t>
            </a:r>
            <a:r>
              <a:rPr lang="ru-RU" altLang="ru-RU" sz="2300" u="sng" dirty="0" smtClean="0"/>
              <a:t>произвольному (</a:t>
            </a:r>
            <a:r>
              <a:rPr lang="ru-RU" altLang="ru-RU" sz="2300" u="sng" dirty="0" smtClean="0">
                <a:solidFill>
                  <a:srgbClr val="FF0000"/>
                </a:solidFill>
              </a:rPr>
              <a:t>искомому</a:t>
            </a:r>
            <a:r>
              <a:rPr lang="ru-RU" altLang="ru-RU" sz="2300" u="sng" dirty="0" smtClean="0"/>
              <a:t>) дереву</a:t>
            </a:r>
            <a:r>
              <a:rPr lang="ru-RU" altLang="ru-RU" sz="2300" dirty="0" smtClean="0"/>
              <a:t> </a:t>
            </a:r>
            <a:r>
              <a:rPr lang="ru-RU" altLang="ru-RU" sz="2300" b="1" i="1" dirty="0" smtClean="0">
                <a:solidFill>
                  <a:srgbClr val="CC0000"/>
                </a:solidFill>
              </a:rPr>
              <a:t>Т</a:t>
            </a:r>
            <a:r>
              <a:rPr lang="ru-RU" altLang="ru-RU" sz="2300" dirty="0" smtClean="0"/>
              <a:t>, </a:t>
            </a:r>
            <a:r>
              <a:rPr lang="ru-RU" altLang="ru-RU" sz="2300" dirty="0"/>
              <a:t>и </a:t>
            </a:r>
            <a:r>
              <a:rPr lang="ru-RU" altLang="ru-RU" sz="2300" dirty="0" smtClean="0"/>
              <a:t>получим другую </a:t>
            </a:r>
            <a:r>
              <a:rPr lang="ru-RU" altLang="ru-RU" sz="2300" b="1" dirty="0" smtClean="0"/>
              <a:t>числовую матрицу </a:t>
            </a:r>
            <a:r>
              <a:rPr lang="en-US" altLang="ru-RU" sz="2300" b="1" i="1" dirty="0" smtClean="0"/>
              <a:t>d</a:t>
            </a:r>
            <a:r>
              <a:rPr lang="en-US" altLang="ru-RU" sz="2300" b="1" dirty="0" smtClean="0"/>
              <a:t>(</a:t>
            </a:r>
            <a:r>
              <a:rPr lang="en-US" altLang="ru-RU" sz="2300" b="1" i="1" dirty="0" err="1" smtClean="0"/>
              <a:t>i</a:t>
            </a:r>
            <a:r>
              <a:rPr lang="en-US" altLang="ru-RU" sz="2300" b="1" dirty="0" err="1" smtClean="0"/>
              <a:t>,</a:t>
            </a:r>
            <a:r>
              <a:rPr lang="en-US" altLang="ru-RU" sz="2300" b="1" i="1" dirty="0" err="1" smtClean="0"/>
              <a:t>j</a:t>
            </a:r>
            <a:r>
              <a:rPr lang="en-US" altLang="ru-RU" sz="2400" b="1" i="1" dirty="0" smtClean="0">
                <a:solidFill>
                  <a:srgbClr val="CC0000"/>
                </a:solidFill>
              </a:rPr>
              <a:t>,</a:t>
            </a:r>
            <a:r>
              <a:rPr lang="ru-RU" altLang="ru-RU" sz="2400" b="1" i="1" dirty="0" smtClean="0">
                <a:solidFill>
                  <a:srgbClr val="CC0000"/>
                </a:solidFill>
              </a:rPr>
              <a:t>Т</a:t>
            </a:r>
            <a:r>
              <a:rPr lang="en-US" altLang="ru-RU" sz="2300" b="1" dirty="0" smtClean="0"/>
              <a:t>)</a:t>
            </a:r>
            <a:r>
              <a:rPr lang="ru-RU" altLang="ru-RU" sz="2300" dirty="0" smtClean="0"/>
              <a:t>; здесь, </a:t>
            </a:r>
            <a:r>
              <a:rPr lang="ru-RU" altLang="ru-RU" sz="2300" dirty="0" smtClean="0">
                <a:solidFill>
                  <a:srgbClr val="FF0000"/>
                </a:solidFill>
              </a:rPr>
              <a:t>наоборот, геномы не участвуют, а дерево участвует!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300" b="1" dirty="0" smtClean="0"/>
              <a:t>(4)</a:t>
            </a:r>
            <a:r>
              <a:rPr lang="ru-RU" altLang="ru-RU" sz="2300" dirty="0" smtClean="0"/>
              <a:t>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ищем </a:t>
            </a:r>
            <a:r>
              <a:rPr lang="ru-RU" altLang="ru-RU" sz="2300" b="1" dirty="0">
                <a:solidFill>
                  <a:srgbClr val="0000FF"/>
                </a:solidFill>
              </a:rPr>
              <a:t>дерево</a:t>
            </a:r>
            <a:r>
              <a:rPr lang="ru-RU" altLang="ru-RU" sz="2300" b="1" dirty="0"/>
              <a:t> </a:t>
            </a:r>
            <a:r>
              <a:rPr lang="ru-RU" altLang="ru-RU" sz="2300" b="1" i="1" dirty="0">
                <a:solidFill>
                  <a:srgbClr val="CC0000"/>
                </a:solidFill>
              </a:rPr>
              <a:t>Т</a:t>
            </a:r>
            <a:r>
              <a:rPr lang="ru-RU" altLang="ru-RU" sz="2300" b="1" i="1" dirty="0"/>
              <a:t> </a:t>
            </a:r>
            <a:r>
              <a:rPr lang="ru-RU" altLang="ru-RU" sz="2300" dirty="0"/>
              <a:t>(с длинами </a:t>
            </a:r>
            <a:r>
              <a:rPr lang="ru-RU" altLang="ru-RU" sz="2300" dirty="0" smtClean="0"/>
              <a:t>рёбер), </a:t>
            </a:r>
            <a:r>
              <a:rPr lang="ru-RU" altLang="ru-RU" sz="2300" dirty="0"/>
              <a:t>для которого </a:t>
            </a:r>
            <a:r>
              <a:rPr lang="ru-RU" altLang="ru-RU" sz="2300" dirty="0" smtClean="0"/>
              <a:t>разность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этих двух</a:t>
            </a:r>
            <a:r>
              <a:rPr lang="ru-RU" altLang="ru-RU" sz="2300" dirty="0" smtClean="0"/>
              <a:t> матриц </a:t>
            </a:r>
            <a:r>
              <a:rPr lang="ru-RU" altLang="ru-RU" sz="2300" b="1" dirty="0"/>
              <a:t>минимальна.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altLang="ru-RU" sz="2200" b="1" dirty="0" smtClean="0">
                <a:solidFill>
                  <a:srgbClr val="FF0000"/>
                </a:solidFill>
                <a:cs typeface="Arial" charset="0"/>
              </a:rPr>
              <a:t>Дерево клеточных форм жизни</a:t>
            </a:r>
            <a:r>
              <a:rPr lang="ru-RU" altLang="ru-RU" sz="2200" dirty="0" smtClean="0">
                <a:cs typeface="Arial" charset="0"/>
              </a:rPr>
              <a:t/>
            </a:r>
            <a:br>
              <a:rPr lang="ru-RU" altLang="ru-RU" sz="2200" dirty="0" smtClean="0">
                <a:cs typeface="Arial" charset="0"/>
              </a:rPr>
            </a:br>
            <a:r>
              <a:rPr lang="ru-RU" altLang="ru-RU" sz="2200" dirty="0" smtClean="0">
                <a:cs typeface="Arial" charset="0"/>
              </a:rPr>
              <a:t>оно – граф с циклами, поскольку </a:t>
            </a:r>
            <a:r>
              <a:rPr lang="ru-RU" altLang="ru-RU" sz="2200" dirty="0" smtClean="0">
                <a:solidFill>
                  <a:srgbClr val="0000FF"/>
                </a:solidFill>
                <a:cs typeface="Arial" charset="0"/>
              </a:rPr>
              <a:t>митохондрии </a:t>
            </a:r>
            <a:r>
              <a:rPr lang="ru-RU" altLang="ru-RU" sz="2200" dirty="0" smtClean="0">
                <a:solidFill>
                  <a:schemeClr val="tx1"/>
                </a:solidFill>
                <a:cs typeface="Arial" charset="0"/>
              </a:rPr>
              <a:t>(другая важная органелла) и </a:t>
            </a:r>
            <a:r>
              <a:rPr lang="ru-RU" altLang="ru-RU" sz="2200" dirty="0" smtClean="0">
                <a:solidFill>
                  <a:srgbClr val="0000FF"/>
                </a:solidFill>
                <a:cs typeface="Arial" charset="0"/>
              </a:rPr>
              <a:t>пластиды</a:t>
            </a:r>
            <a:r>
              <a:rPr lang="ru-RU" altLang="ru-RU" sz="2200" dirty="0" smtClean="0">
                <a:cs typeface="Arial" charset="0"/>
              </a:rPr>
              <a:t> –– бывшие бактерии! </a:t>
            </a:r>
            <a:br>
              <a:rPr lang="ru-RU" altLang="ru-RU" sz="2200" dirty="0" smtClean="0">
                <a:cs typeface="Arial" charset="0"/>
              </a:rPr>
            </a:br>
            <a:r>
              <a:rPr lang="ru-RU" altLang="ru-RU" sz="2200" dirty="0" smtClean="0">
                <a:cs typeface="Arial" charset="0"/>
              </a:rPr>
              <a:t>Тут </a:t>
            </a:r>
            <a:r>
              <a:rPr lang="ru-RU" altLang="ru-RU" sz="2200" dirty="0" smtClean="0">
                <a:solidFill>
                  <a:schemeClr val="tx1"/>
                </a:solidFill>
                <a:cs typeface="Arial" charset="0"/>
              </a:rPr>
              <a:t>симбиоз организмов и </a:t>
            </a:r>
            <a:r>
              <a:rPr lang="ru-RU" altLang="ru-RU" sz="2200" dirty="0" err="1" smtClean="0">
                <a:solidFill>
                  <a:schemeClr val="tx1"/>
                </a:solidFill>
                <a:cs typeface="Arial" charset="0"/>
              </a:rPr>
              <a:t>эндосимбионты</a:t>
            </a:r>
            <a:r>
              <a:rPr lang="ru-RU" altLang="ru-RU" sz="2200" dirty="0" smtClean="0">
                <a:solidFill>
                  <a:schemeClr val="tx1"/>
                </a:solidFill>
                <a:cs typeface="Arial" charset="0"/>
              </a:rPr>
              <a:t> эукариот. </a:t>
            </a: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30350"/>
            <a:ext cx="7656512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angl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0" y="6350"/>
            <a:ext cx="6542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Эволюция </a:t>
            </a:r>
            <a:r>
              <a:rPr lang="en-US" altLang="ru-RU" sz="2400" b="1">
                <a:solidFill>
                  <a:srgbClr val="FF0000"/>
                </a:solidFill>
              </a:rPr>
              <a:t>(=</a:t>
            </a:r>
            <a:r>
              <a:rPr lang="ru-RU" altLang="ru-RU" sz="2400" b="1">
                <a:solidFill>
                  <a:srgbClr val="FF0000"/>
                </a:solidFill>
              </a:rPr>
              <a:t>дерево, граф) всего Живого: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90995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9"/>
          <p:cNvSpPr>
            <a:spLocks noGrp="1"/>
          </p:cNvSpPr>
          <p:nvPr>
            <p:ph idx="1"/>
          </p:nvPr>
        </p:nvSpPr>
        <p:spPr>
          <a:xfrm>
            <a:off x="5486400" y="152400"/>
            <a:ext cx="3657600" cy="22098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ru-RU" altLang="ru-RU" sz="2400" dirty="0" smtClean="0"/>
              <a:t>Дерево </a:t>
            </a:r>
            <a:r>
              <a:rPr lang="ru-RU" altLang="ru-RU" sz="2400" dirty="0" smtClean="0">
                <a:solidFill>
                  <a:srgbClr val="0000FF"/>
                </a:solidFill>
              </a:rPr>
              <a:t>эволюции пластид </a:t>
            </a:r>
            <a:r>
              <a:rPr lang="ru-RU" altLang="ru-RU" sz="2400" dirty="0" err="1" smtClean="0"/>
              <a:t>родофитной</a:t>
            </a:r>
            <a:r>
              <a:rPr lang="ru-RU" altLang="ru-RU" sz="2400" dirty="0" smtClean="0"/>
              <a:t> ветви, построенное по 197 белковым семействам</a:t>
            </a:r>
          </a:p>
        </p:txBody>
      </p:sp>
      <p:sp>
        <p:nvSpPr>
          <p:cNvPr id="23556" name="Content Placeholder 9"/>
          <p:cNvSpPr txBox="1">
            <a:spLocks/>
          </p:cNvSpPr>
          <p:nvPr/>
        </p:nvSpPr>
        <p:spPr bwMode="auto">
          <a:xfrm>
            <a:off x="5943600" y="3789363"/>
            <a:ext cx="32004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858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FontTx/>
              <a:buNone/>
            </a:pPr>
            <a:r>
              <a:rPr lang="ru-RU" altLang="ru-RU" sz="2400" dirty="0"/>
              <a:t>Дерево построено </a:t>
            </a:r>
            <a:r>
              <a:rPr lang="ru-RU" altLang="ru-RU" sz="2400" b="1" dirty="0">
                <a:solidFill>
                  <a:srgbClr val="0000FF"/>
                </a:solidFill>
              </a:rPr>
              <a:t>методом </a:t>
            </a:r>
            <a:r>
              <a:rPr lang="en-US" altLang="ru-RU" sz="2400" b="1" dirty="0">
                <a:solidFill>
                  <a:srgbClr val="0000FF"/>
                </a:solidFill>
              </a:rPr>
              <a:t>ML</a:t>
            </a:r>
            <a:r>
              <a:rPr lang="ru-RU" altLang="ru-RU" sz="2400" dirty="0"/>
              <a:t> по </a:t>
            </a:r>
            <a:r>
              <a:rPr lang="ru-RU" altLang="ru-RU" sz="2400" dirty="0" err="1"/>
              <a:t>суперматрице</a:t>
            </a:r>
            <a:r>
              <a:rPr lang="ru-RU" altLang="ru-RU" sz="2400" dirty="0"/>
              <a:t>, содержащей 122 аминокислотных последовательности </a:t>
            </a:r>
            <a:r>
              <a:rPr lang="ru-RU" altLang="ru-RU" sz="2400" dirty="0" smtClean="0"/>
              <a:t>из </a:t>
            </a:r>
            <a:r>
              <a:rPr lang="ru-RU" altLang="ru-RU" sz="2400" dirty="0"/>
              <a:t>42 тыс. позиций.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9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960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altLang="ru-RU" sz="2800" dirty="0"/>
              <a:t>Самыми близкими родственниками человека (</a:t>
            </a:r>
            <a:r>
              <a:rPr lang="ru-RU" altLang="ru-RU" sz="2800" dirty="0" err="1"/>
              <a:t>Homo</a:t>
            </a:r>
            <a:r>
              <a:rPr lang="ru-RU" altLang="ru-RU" sz="2800" dirty="0"/>
              <a:t> </a:t>
            </a:r>
            <a:r>
              <a:rPr lang="ru-RU" altLang="ru-RU" sz="2800" dirty="0" err="1"/>
              <a:t>sapiens</a:t>
            </a:r>
            <a:r>
              <a:rPr lang="ru-RU" altLang="ru-RU" sz="2800" dirty="0"/>
              <a:t>) из ныне живущих видов являются два вида шимпанзе (обыкновенный и </a:t>
            </a:r>
            <a:r>
              <a:rPr lang="ru-RU" altLang="ru-RU" sz="2800" dirty="0" err="1"/>
              <a:t>бонобо</a:t>
            </a:r>
            <a:r>
              <a:rPr lang="ru-RU" altLang="ru-RU" sz="2800" dirty="0" smtClean="0"/>
              <a:t>).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ru-RU" altLang="ru-RU" sz="2800" dirty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altLang="ru-RU" sz="2800" dirty="0" smtClean="0"/>
              <a:t>Геном человека – смесь генов от кроманьонцев, неандертальцев, </a:t>
            </a:r>
            <a:r>
              <a:rPr lang="ru-RU" altLang="ru-RU" sz="2800" dirty="0" err="1" smtClean="0"/>
              <a:t>денисовцев</a:t>
            </a:r>
            <a:r>
              <a:rPr lang="ru-RU" altLang="ru-RU" sz="2800" dirty="0" smtClean="0"/>
              <a:t> (предки </a:t>
            </a:r>
            <a:r>
              <a:rPr lang="ru-RU" altLang="ru-RU" sz="2800" dirty="0" err="1" smtClean="0"/>
              <a:t>ю</a:t>
            </a:r>
            <a:r>
              <a:rPr lang="ru-RU" sz="2800" dirty="0" err="1" smtClean="0"/>
              <a:t>жноазиатов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altLang="ru-RU" sz="2800" dirty="0" smtClean="0"/>
              <a:t>папуасов, технологически – уровень бронзового века у человека) и потомков </a:t>
            </a:r>
            <a:r>
              <a:rPr lang="en-US" sz="2800" i="1" dirty="0"/>
              <a:t>Homo </a:t>
            </a:r>
            <a:r>
              <a:rPr lang="en-US" sz="2800" i="1" dirty="0" smtClean="0"/>
              <a:t>erectus</a:t>
            </a:r>
            <a:r>
              <a:rPr lang="ru-RU" altLang="ru-RU" sz="2800" dirty="0" smtClean="0"/>
              <a:t>. Возможно, в </a:t>
            </a:r>
            <a:r>
              <a:rPr lang="ru-RU" altLang="ru-RU" sz="2800" smtClean="0"/>
              <a:t>результате гибридизации.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27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278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На следующем слайде показано построенное нами филогенетическое дерево </a:t>
            </a:r>
            <a:r>
              <a:rPr lang="ru-RU" sz="2800" dirty="0" err="1">
                <a:solidFill>
                  <a:srgbClr val="0000FF"/>
                </a:solidFill>
              </a:rPr>
              <a:t>первичноротых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с </a:t>
            </a:r>
            <a:r>
              <a:rPr lang="ru-RU" sz="2800" dirty="0" err="1" smtClean="0">
                <a:solidFill>
                  <a:srgbClr val="0000FF"/>
                </a:solidFill>
              </a:rPr>
              <a:t>дициемидами</a:t>
            </a:r>
            <a:r>
              <a:rPr lang="ru-RU" sz="2800" dirty="0" smtClean="0"/>
              <a:t>, оно сделано другой известной и важной компьютерной программой </a:t>
            </a:r>
            <a:r>
              <a:rPr lang="ru-RU" sz="2800" b="1" dirty="0" err="1" smtClean="0">
                <a:solidFill>
                  <a:srgbClr val="0000FF"/>
                </a:solidFill>
              </a:rPr>
              <a:t>PhyloBayes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Кстати, кто её или </a:t>
            </a:r>
            <a:r>
              <a:rPr lang="en-US" sz="2800" dirty="0" smtClean="0"/>
              <a:t>ML </a:t>
            </a:r>
            <a:r>
              <a:rPr lang="ru-RU" sz="2800" dirty="0" smtClean="0"/>
              <a:t>изучит, независимо от всего, что я рассказываю, </a:t>
            </a:r>
            <a:r>
              <a:rPr lang="ru-RU" sz="2800" dirty="0"/>
              <a:t>может делать </a:t>
            </a:r>
            <a:r>
              <a:rPr lang="ru-RU" sz="2800" dirty="0" smtClean="0"/>
              <a:t>ценные вычисления </a:t>
            </a:r>
            <a:br>
              <a:rPr lang="ru-RU" sz="2800" dirty="0" smtClean="0"/>
            </a:br>
            <a:r>
              <a:rPr lang="ru-RU" sz="2800" dirty="0" smtClean="0"/>
              <a:t>и, в частности, работать с нами.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"/>
            <a:ext cx="4974545" cy="68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7636" y="0"/>
            <a:ext cx="41563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Bayesian tree of Spiralia/</a:t>
            </a:r>
            <a:r>
              <a:rPr lang="en-US" sz="2400" dirty="0" err="1" smtClean="0"/>
              <a:t>Lophotrochozoa</a:t>
            </a:r>
            <a:r>
              <a:rPr lang="en-US" sz="2400" dirty="0" smtClean="0"/>
              <a:t> with the inclusion of Mesozoa. The consensus topology was constructed from four chains of a PhyloBayes run with the CAT + GTR + Γ4 evolutionary model. Nodes with posterior probabilities below 1.0 are marked with red dots, with those of 1.0 – with black dots. Chimeric operational taxonomic units include names of merged species signed with an asterisk. The tree is rooted with four </a:t>
            </a:r>
            <a:r>
              <a:rPr lang="en-US" sz="2400" dirty="0" err="1" smtClean="0"/>
              <a:t>ecdysozoan</a:t>
            </a:r>
            <a:r>
              <a:rPr lang="en-US" sz="2400" dirty="0" smtClean="0"/>
              <a:t> lineages.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5555139" y="49213"/>
            <a:ext cx="3569811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Мы рассматриваем деревья с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корнем</a:t>
            </a:r>
            <a:r>
              <a:rPr lang="ru-RU" altLang="ru-RU" sz="2400" dirty="0" smtClean="0"/>
              <a:t>. При наличии корня подразумевается </a:t>
            </a:r>
            <a:r>
              <a:rPr lang="ru-RU" altLang="ru-RU" sz="2400" b="1" dirty="0">
                <a:solidFill>
                  <a:srgbClr val="0000FF"/>
                </a:solidFill>
              </a:rPr>
              <a:t>ориентация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рёбер (т.е</a:t>
            </a:r>
            <a:r>
              <a:rPr lang="ru-RU" altLang="ru-RU" sz="2400" dirty="0"/>
              <a:t>. </a:t>
            </a:r>
            <a:r>
              <a:rPr lang="ru-RU" altLang="ru-RU" sz="2400" dirty="0" smtClean="0"/>
              <a:t>на каждом из них задаётся направление </a:t>
            </a:r>
            <a:r>
              <a:rPr lang="ru-RU" altLang="ru-RU" sz="2400" dirty="0">
                <a:solidFill>
                  <a:srgbClr val="0000FF"/>
                </a:solidFill>
              </a:rPr>
              <a:t>от корня к листьям</a:t>
            </a:r>
            <a:r>
              <a:rPr lang="ru-RU" altLang="ru-RU" sz="2400" dirty="0" smtClean="0"/>
              <a:t>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Но важны и </a:t>
            </a:r>
            <a:r>
              <a:rPr lang="ru-RU" altLang="ru-RU" sz="2400" b="1" dirty="0" err="1" smtClean="0">
                <a:solidFill>
                  <a:srgbClr val="0000FF"/>
                </a:solidFill>
              </a:rPr>
              <a:t>неукорен-ённые</a:t>
            </a:r>
            <a:r>
              <a:rPr lang="ru-RU" altLang="ru-RU" sz="2400" dirty="0" smtClean="0"/>
              <a:t> деревья – в них никакая из вершин не объявлена корнем.</a:t>
            </a:r>
            <a:endParaRPr lang="ru-RU" altLang="ru-RU" sz="2400" dirty="0"/>
          </a:p>
        </p:txBody>
      </p:sp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9842" y="3886200"/>
            <a:ext cx="46141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400" dirty="0"/>
              <a:t>На предыдущем слайде было «</a:t>
            </a:r>
            <a:r>
              <a:rPr lang="ru-RU" altLang="ru-RU" sz="2400" dirty="0">
                <a:solidFill>
                  <a:srgbClr val="0000FF"/>
                </a:solidFill>
              </a:rPr>
              <a:t>уравновешенное</a:t>
            </a:r>
            <a:r>
              <a:rPr lang="ru-RU" altLang="ru-RU" sz="2400" dirty="0"/>
              <a:t>» </a:t>
            </a:r>
            <a:r>
              <a:rPr lang="ru-RU" altLang="ru-RU" sz="2400" dirty="0" smtClean="0"/>
              <a:t>дерево;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 dirty="0" smtClean="0"/>
              <a:t>а эти деревья называются «</a:t>
            </a:r>
            <a:r>
              <a:rPr lang="ru-RU" altLang="ru-RU" sz="2400" dirty="0" smtClean="0">
                <a:solidFill>
                  <a:srgbClr val="0000FF"/>
                </a:solidFill>
              </a:rPr>
              <a:t>гребёнками</a:t>
            </a:r>
            <a:r>
              <a:rPr lang="ru-RU" altLang="ru-RU" sz="2400" dirty="0" smtClean="0"/>
              <a:t>».</a:t>
            </a:r>
            <a:endParaRPr lang="ru-RU" altLang="ru-RU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8067" y="1249150"/>
            <a:ext cx="5482777" cy="2133600"/>
            <a:chOff x="203884" y="304800"/>
            <a:chExt cx="5482777" cy="2133600"/>
          </a:xfrm>
        </p:grpSpPr>
        <p:grpSp>
          <p:nvGrpSpPr>
            <p:cNvPr id="5" name="Group 4"/>
            <p:cNvGrpSpPr/>
            <p:nvPr/>
          </p:nvGrpSpPr>
          <p:grpSpPr>
            <a:xfrm>
              <a:off x="203884" y="304800"/>
              <a:ext cx="2647772" cy="2133600"/>
              <a:chOff x="203884" y="304800"/>
              <a:chExt cx="2647772" cy="21336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30800" y="352688"/>
                <a:ext cx="1080000" cy="144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1510800" y="352688"/>
                <a:ext cx="1080000" cy="144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970800" y="712257"/>
                <a:ext cx="810323" cy="1080432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510477" y="1072688"/>
                <a:ext cx="540323" cy="72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050154" y="1432688"/>
                <a:ext cx="270162" cy="36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1451239" y="304800"/>
                <a:ext cx="118800" cy="118800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03884" y="1792069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A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4100" y="1792069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B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249460" y="1792068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C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75440" y="1792067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D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318256" y="1763492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E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907368" y="304800"/>
              <a:ext cx="2779293" cy="2105025"/>
              <a:chOff x="2907368" y="304800"/>
              <a:chExt cx="2779293" cy="210502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3200400" y="352688"/>
                <a:ext cx="1080000" cy="144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4280400" y="352688"/>
                <a:ext cx="1080000" cy="144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740400" y="712257"/>
                <a:ext cx="810323" cy="1080432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4280077" y="1072688"/>
                <a:ext cx="540323" cy="72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819754" y="1432688"/>
                <a:ext cx="270162" cy="36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089916" y="1432688"/>
                <a:ext cx="0" cy="3600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4220839" y="304800"/>
                <a:ext cx="118800" cy="118800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07368" y="1763494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A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407584" y="1763494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B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52944" y="1763493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C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478924" y="1763492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D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20077" y="1763491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E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53261" y="1763488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</a:rPr>
                  <a:t>F</a:t>
                </a:r>
                <a:endParaRPr lang="ru-RU" sz="36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0" y="9968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Деревья могут иметь существенно </a:t>
            </a:r>
          </a:p>
          <a:p>
            <a:r>
              <a:rPr lang="ru-RU" altLang="ru-RU" sz="2400" dirty="0" smtClean="0"/>
              <a:t>разны топологии, например, такие: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2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673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00FF"/>
                </a:solidFill>
              </a:rPr>
              <a:t>Модель-2: </a:t>
            </a:r>
            <a:br>
              <a:rPr lang="ru-RU" altLang="ru-RU" sz="2800" b="1" dirty="0" smtClean="0">
                <a:solidFill>
                  <a:srgbClr val="0000FF"/>
                </a:solidFill>
              </a:rPr>
            </a:br>
            <a:r>
              <a:rPr lang="ru-RU" altLang="ru-RU" sz="2800" b="1" dirty="0" smtClean="0">
                <a:solidFill>
                  <a:srgbClr val="0000FF"/>
                </a:solidFill>
              </a:rPr>
              <a:t>Эволюция регуляторного сигнала </a:t>
            </a:r>
            <a:br>
              <a:rPr lang="ru-RU" altLang="ru-RU" sz="2800" b="1" dirty="0" smtClean="0">
                <a:solidFill>
                  <a:srgbClr val="0000FF"/>
                </a:solidFill>
              </a:rPr>
            </a:br>
            <a:r>
              <a:rPr lang="ru-RU" altLang="ru-RU" sz="2800" b="1" dirty="0" smtClean="0">
                <a:solidFill>
                  <a:srgbClr val="0000FF"/>
                </a:solidFill>
              </a:rPr>
              <a:t>со вторичной структурой</a:t>
            </a:r>
            <a:r>
              <a:rPr lang="ru-RU" altLang="ru-RU" sz="2800" dirty="0">
                <a:solidFill>
                  <a:schemeClr val="tx1"/>
                </a:solidFill>
              </a:rPr>
              <a:t>.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ru-RU" altLang="ru-RU" sz="2500" kern="0" dirty="0" smtClean="0">
                <a:solidFill>
                  <a:schemeClr val="tx1"/>
                </a:solidFill>
              </a:rPr>
              <a:t>Рассмотрим </a:t>
            </a:r>
            <a:r>
              <a:rPr lang="ru-RU" altLang="ru-RU" sz="2500" b="1" kern="0" dirty="0" smtClean="0">
                <a:solidFill>
                  <a:srgbClr val="0000FF"/>
                </a:solidFill>
              </a:rPr>
              <a:t>регуляцию</a:t>
            </a:r>
            <a:r>
              <a:rPr lang="en-US" altLang="ru-RU" sz="2500" kern="0" dirty="0" smtClean="0">
                <a:solidFill>
                  <a:schemeClr val="tx1"/>
                </a:solidFill>
              </a:rPr>
              <a:t> 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биосинтеза </a:t>
            </a:r>
            <a:r>
              <a:rPr lang="ru-RU" altLang="ru-RU" sz="2500" kern="0" dirty="0" err="1" smtClean="0">
                <a:solidFill>
                  <a:schemeClr val="tx1"/>
                </a:solidFill>
              </a:rPr>
              <a:t>треонина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у </a:t>
            </a:r>
            <a:r>
              <a:rPr lang="ru-RU" altLang="ru-RU" sz="2500" kern="0" dirty="0" smtClean="0">
                <a:solidFill>
                  <a:schemeClr val="tx1"/>
                </a:solidFill>
                <a:sym typeface="Symbol"/>
              </a:rPr>
              <a:t>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-</a:t>
            </a:r>
            <a:r>
              <a:rPr lang="ru-RU" altLang="ru-RU" sz="2500" kern="0" dirty="0" err="1" smtClean="0">
                <a:solidFill>
                  <a:schemeClr val="tx1"/>
                </a:solidFill>
              </a:rPr>
              <a:t>протеобактерий</a:t>
            </a:r>
            <a:r>
              <a:rPr lang="ru-RU" altLang="ru-RU" sz="2500" kern="0" dirty="0">
                <a:solidFill>
                  <a:schemeClr val="tx1"/>
                </a:solidFill>
              </a:rPr>
              <a:t>.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В листьях </a:t>
            </a:r>
            <a:r>
              <a:rPr lang="ru-RU" altLang="ru-RU" sz="2500" b="1" kern="0" dirty="0" smtClean="0">
                <a:solidFill>
                  <a:srgbClr val="CC0000"/>
                </a:solidFill>
              </a:rPr>
              <a:t>даны</a:t>
            </a:r>
            <a:r>
              <a:rPr lang="ru-RU" altLang="ru-RU" sz="2500" kern="0" dirty="0" smtClean="0">
                <a:solidFill>
                  <a:srgbClr val="FF0000"/>
                </a:solidFill>
              </a:rPr>
              <a:t> 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нуклеотидные </a:t>
            </a:r>
            <a:r>
              <a:rPr lang="ru-RU" altLang="ru-RU" sz="2500" kern="0" dirty="0" err="1" smtClean="0">
                <a:solidFill>
                  <a:schemeClr val="tx1"/>
                </a:solidFill>
              </a:rPr>
              <a:t>последова-тельности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= </a:t>
            </a:r>
            <a:r>
              <a:rPr lang="ru-RU" altLang="ru-RU" sz="2500" b="1" u="sng" kern="0" dirty="0" smtClean="0">
                <a:solidFill>
                  <a:srgbClr val="0000FF"/>
                </a:solidFill>
              </a:rPr>
              <a:t>регуляторные участки</a:t>
            </a:r>
            <a:r>
              <a:rPr lang="ru-RU" altLang="ru-RU" sz="2500" b="1" kern="0" dirty="0" smtClean="0">
                <a:solidFill>
                  <a:srgbClr val="0000FF"/>
                </a:solidFill>
              </a:rPr>
              <a:t> 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перед </a:t>
            </a:r>
            <a:r>
              <a:rPr lang="ru-RU" altLang="ru-RU" sz="2500" b="1" kern="0" dirty="0" smtClean="0">
                <a:solidFill>
                  <a:srgbClr val="CC0000"/>
                </a:solidFill>
              </a:rPr>
              <a:t>одним и тем же геном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(здесь перед геном </a:t>
            </a:r>
            <a:r>
              <a:rPr lang="en-US" sz="2500" b="1" i="1" dirty="0" err="1" smtClean="0">
                <a:solidFill>
                  <a:srgbClr val="0000FF"/>
                </a:solidFill>
              </a:rPr>
              <a:t>Thr</a:t>
            </a:r>
            <a:r>
              <a:rPr lang="ru-RU" sz="2500" dirty="0" smtClean="0">
                <a:solidFill>
                  <a:schemeClr val="tx1"/>
                </a:solidFill>
              </a:rPr>
              <a:t>)</a:t>
            </a:r>
            <a:r>
              <a:rPr lang="en-US" sz="2500" dirty="0" smtClean="0"/>
              <a:t> 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у </a:t>
            </a:r>
            <a:r>
              <a:rPr lang="ru-RU" altLang="ru-RU" sz="2500" b="1" u="sng" kern="0" dirty="0" smtClean="0">
                <a:solidFill>
                  <a:srgbClr val="CC0000"/>
                </a:solidFill>
              </a:rPr>
              <a:t>разных бактерий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sz="2500" b="1" kern="0" dirty="0" smtClean="0">
                <a:solidFill>
                  <a:srgbClr val="0000FF"/>
                </a:solidFill>
              </a:rPr>
              <a:t>Эти участки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– те самые участки </a:t>
            </a:r>
            <a:r>
              <a:rPr lang="en-US" altLang="ru-RU" sz="2500" kern="0" dirty="0" smtClean="0">
                <a:solidFill>
                  <a:schemeClr val="tx1"/>
                </a:solidFill>
              </a:rPr>
              <a:t>[X,Y]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, которые содержат плечи </a:t>
            </a:r>
            <a:r>
              <a:rPr lang="ru-RU" altLang="ru-RU" sz="2500" kern="0" dirty="0" smtClean="0">
                <a:solidFill>
                  <a:srgbClr val="0000FF"/>
                </a:solidFill>
              </a:rPr>
              <a:t>1, 2, 3, 4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, решающие, какая образуется шпилька </a:t>
            </a:r>
            <a:r>
              <a:rPr lang="ru-RU" altLang="ru-RU" sz="2500" kern="0" dirty="0" smtClean="0">
                <a:solidFill>
                  <a:srgbClr val="0000FF"/>
                </a:solidFill>
              </a:rPr>
              <a:t>Анти 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или </a:t>
            </a:r>
            <a:r>
              <a:rPr lang="ru-RU" altLang="ru-RU" sz="2500" kern="0" dirty="0" smtClean="0">
                <a:solidFill>
                  <a:srgbClr val="0000FF"/>
                </a:solidFill>
              </a:rPr>
              <a:t>Терм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, что определит судьбу </a:t>
            </a:r>
            <a:r>
              <a:rPr lang="en-US" altLang="ru-RU" sz="2500" kern="0" dirty="0" smtClean="0">
                <a:solidFill>
                  <a:schemeClr val="tx1"/>
                </a:solidFill>
              </a:rPr>
              <a:t>Pol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  <a:defRPr/>
            </a:pPr>
            <a:r>
              <a:rPr lang="ru-RU" altLang="ru-RU" sz="2500" kern="0" dirty="0" smtClean="0">
                <a:solidFill>
                  <a:schemeClr val="tx1"/>
                </a:solidFill>
              </a:rPr>
              <a:t>Т.е. </a:t>
            </a:r>
            <a:r>
              <a:rPr lang="ru-RU" altLang="ru-RU" sz="2500" kern="0" dirty="0">
                <a:solidFill>
                  <a:schemeClr val="tx1"/>
                </a:solidFill>
              </a:rPr>
              <a:t>здесь сигнал 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– это </a:t>
            </a:r>
            <a:r>
              <a:rPr lang="ru-RU" altLang="ru-RU" sz="2500" u="sng" kern="0" dirty="0" smtClean="0">
                <a:solidFill>
                  <a:schemeClr val="tx1"/>
                </a:solidFill>
              </a:rPr>
              <a:t>участок с вторичной структурой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из модели-1 </a:t>
            </a:r>
            <a:r>
              <a:rPr lang="ru-RU" altLang="ru-RU" sz="2500" kern="0" dirty="0" err="1" smtClean="0">
                <a:solidFill>
                  <a:schemeClr val="tx1"/>
                </a:solidFill>
              </a:rPr>
              <a:t>аттенюаторной</a:t>
            </a:r>
            <a:r>
              <a:rPr lang="ru-RU" altLang="ru-RU" sz="2500" kern="0" dirty="0" smtClean="0">
                <a:solidFill>
                  <a:schemeClr val="tx1"/>
                </a:solidFill>
              </a:rPr>
              <a:t> регуляции. </a:t>
            </a:r>
            <a:endParaRPr lang="el-GR" altLang="ru-RU" sz="25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6732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Следующий </a:t>
            </a:r>
            <a:r>
              <a:rPr lang="ru-RU" altLang="ru-RU" sz="2800" dirty="0" smtClean="0">
                <a:solidFill>
                  <a:schemeClr val="tx1"/>
                </a:solidFill>
              </a:rPr>
              <a:t>слайд 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– Главный слайд-3 </a:t>
            </a:r>
            <a:endParaRPr lang="el-GR" alt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84"/>
            <a:ext cx="9144000" cy="906916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ru-RU" altLang="ru-RU" sz="2600" b="1" dirty="0" smtClean="0">
                <a:solidFill>
                  <a:schemeClr val="tx1"/>
                </a:solidFill>
              </a:rPr>
              <a:t>Дано</a:t>
            </a:r>
            <a:r>
              <a:rPr lang="ru-RU" altLang="ru-RU" sz="2600" dirty="0" smtClean="0">
                <a:solidFill>
                  <a:schemeClr val="tx1"/>
                </a:solidFill>
              </a:rPr>
              <a:t> </a:t>
            </a:r>
            <a:r>
              <a:rPr lang="ru-RU" altLang="ru-RU" sz="2600" dirty="0" err="1" smtClean="0">
                <a:solidFill>
                  <a:schemeClr val="tx1"/>
                </a:solidFill>
              </a:rPr>
              <a:t>филог-ое</a:t>
            </a:r>
            <a:r>
              <a:rPr lang="ru-RU" altLang="ru-RU" sz="2600" dirty="0" smtClean="0">
                <a:solidFill>
                  <a:schemeClr val="tx1"/>
                </a:solidFill>
              </a:rPr>
              <a:t>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дерево</a:t>
            </a:r>
            <a:r>
              <a:rPr lang="ru-RU" altLang="ru-RU" sz="2600" dirty="0" smtClean="0">
                <a:solidFill>
                  <a:schemeClr val="tx1"/>
                </a:solidFill>
              </a:rPr>
              <a:t>, </a:t>
            </a:r>
            <a:r>
              <a:rPr lang="ru-RU" altLang="ru-RU" sz="2600" dirty="0">
                <a:solidFill>
                  <a:schemeClr val="tx1"/>
                </a:solidFill>
              </a:rPr>
              <a:t>в </a:t>
            </a:r>
            <a:r>
              <a:rPr lang="ru-RU" altLang="ru-RU" sz="2600" dirty="0" smtClean="0">
                <a:solidFill>
                  <a:schemeClr val="tx1"/>
                </a:solidFill>
              </a:rPr>
              <a:t>его листьях </a:t>
            </a:r>
            <a:r>
              <a:rPr lang="ru-RU" altLang="ru-RU" sz="2600" b="1" dirty="0" smtClean="0">
                <a:solidFill>
                  <a:schemeClr val="tx1"/>
                </a:solidFill>
              </a:rPr>
              <a:t>даны</a:t>
            </a:r>
            <a:r>
              <a:rPr lang="ru-RU" altLang="ru-RU" sz="2600" dirty="0" smtClean="0">
                <a:solidFill>
                  <a:schemeClr val="tx1"/>
                </a:solidFill>
              </a:rPr>
              <a:t> </a:t>
            </a:r>
            <a:r>
              <a:rPr lang="ru-RU" altLang="ru-RU" sz="2600" dirty="0" err="1" smtClean="0">
                <a:solidFill>
                  <a:srgbClr val="0000FF"/>
                </a:solidFill>
              </a:rPr>
              <a:t>регуляторн-ые</a:t>
            </a:r>
            <a:r>
              <a:rPr lang="ru-RU" altLang="ru-RU" sz="2600" dirty="0" smtClean="0">
                <a:solidFill>
                  <a:srgbClr val="0000FF"/>
                </a:solidFill>
              </a:rPr>
              <a:t>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участки</a:t>
            </a:r>
            <a:r>
              <a:rPr lang="ru-RU" altLang="ru-RU" sz="2600" dirty="0" smtClean="0">
                <a:solidFill>
                  <a:srgbClr val="0000FF"/>
                </a:solidFill>
              </a:rPr>
              <a:t> </a:t>
            </a:r>
            <a:r>
              <a:rPr lang="ru-RU" altLang="ru-RU" sz="2600" dirty="0" smtClean="0">
                <a:solidFill>
                  <a:schemeClr val="tx1"/>
                </a:solidFill>
              </a:rPr>
              <a:t>перед </a:t>
            </a:r>
            <a:r>
              <a:rPr lang="en-US" sz="2800" i="1" dirty="0" err="1">
                <a:solidFill>
                  <a:schemeClr val="tx1"/>
                </a:solidFill>
              </a:rPr>
              <a:t>Thr</a:t>
            </a:r>
            <a:r>
              <a:rPr lang="ru-RU" altLang="ru-RU" sz="2600" dirty="0" smtClean="0">
                <a:solidFill>
                  <a:schemeClr val="tx1"/>
                </a:solidFill>
              </a:rPr>
              <a:t> у </a:t>
            </a:r>
            <a:r>
              <a:rPr lang="ru-RU" altLang="ru-RU" sz="2600" dirty="0" smtClean="0">
                <a:solidFill>
                  <a:srgbClr val="0000FF"/>
                </a:solidFill>
              </a:rPr>
              <a:t>разных </a:t>
            </a:r>
            <a:r>
              <a:rPr lang="ru-RU" altLang="ru-RU" sz="2600" dirty="0" smtClean="0">
                <a:solidFill>
                  <a:srgbClr val="0000FF"/>
                </a:solidFill>
                <a:sym typeface="Symbol" pitchFamily="18" charset="2"/>
              </a:rPr>
              <a:t></a:t>
            </a:r>
            <a:r>
              <a:rPr lang="ru-RU" altLang="ru-RU" sz="2600" dirty="0" smtClean="0">
                <a:solidFill>
                  <a:srgbClr val="0000FF"/>
                </a:solidFill>
              </a:rPr>
              <a:t>-</a:t>
            </a:r>
            <a:r>
              <a:rPr lang="ru-RU" altLang="ru-RU" sz="2600" dirty="0" err="1" smtClean="0">
                <a:solidFill>
                  <a:srgbClr val="0000FF"/>
                </a:solidFill>
              </a:rPr>
              <a:t>протеобактерий</a:t>
            </a:r>
            <a:r>
              <a:rPr lang="ru-RU" altLang="ru-RU" sz="2600" dirty="0" smtClean="0">
                <a:solidFill>
                  <a:schemeClr val="tx1"/>
                </a:solidFill>
              </a:rPr>
              <a:t>:</a:t>
            </a:r>
            <a:endParaRPr lang="el-GR" altLang="ru-RU" sz="2600" i="1" dirty="0" smtClean="0">
              <a:solidFill>
                <a:schemeClr val="tx1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211763"/>
            <a:ext cx="91440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19213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41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63788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8209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781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353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925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altLang="ru-RU" sz="2000"/>
              <a:t>VC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Vibrio cholerae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VV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Vibrio</a:t>
            </a:r>
            <a:r>
              <a:rPr lang="en-US" altLang="ru-RU" sz="2000" i="1">
                <a:latin typeface="Times New Roman" pitchFamily="18" charset="0"/>
              </a:rPr>
              <a:t> v</a:t>
            </a:r>
            <a:r>
              <a:rPr lang="el-GR" altLang="ru-RU" sz="2000" i="1">
                <a:latin typeface="Times New Roman" pitchFamily="18" charset="0"/>
              </a:rPr>
              <a:t>ulnificus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VP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Vibrio parahaemolyticus</a:t>
            </a:r>
            <a:r>
              <a:rPr lang="en-US" altLang="ru-RU" sz="2000" i="1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/>
              <a:t>AB </a:t>
            </a:r>
            <a:r>
              <a:rPr lang="en-US" altLang="ru-RU" sz="2000"/>
              <a:t>= </a:t>
            </a:r>
            <a:r>
              <a:rPr lang="el-GR" altLang="ru-RU" sz="2000" i="1">
                <a:latin typeface="Times New Roman" pitchFamily="18" charset="0"/>
              </a:rPr>
              <a:t>Actinobacillus</a:t>
            </a:r>
            <a:r>
              <a:rPr lang="en-US" altLang="ru-RU" sz="2000" i="1">
                <a:latin typeface="Times New Roman" pitchFamily="18" charset="0"/>
              </a:rPr>
              <a:t> </a:t>
            </a:r>
            <a:r>
              <a:rPr lang="el-GR" altLang="ru-RU" sz="2000" i="1">
                <a:latin typeface="Times New Roman" pitchFamily="18" charset="0"/>
              </a:rPr>
              <a:t>actinomycetemcomitans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HI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Haemophylus</a:t>
            </a:r>
            <a:r>
              <a:rPr lang="en-US" altLang="ru-RU" sz="2000" i="1">
                <a:latin typeface="Times New Roman" pitchFamily="18" charset="0"/>
              </a:rPr>
              <a:t> </a:t>
            </a:r>
            <a:r>
              <a:rPr lang="el-GR" altLang="ru-RU" sz="2000" i="1">
                <a:latin typeface="Times New Roman" pitchFamily="18" charset="0"/>
              </a:rPr>
              <a:t>influenzae</a:t>
            </a:r>
            <a:r>
              <a:rPr lang="en-US" altLang="ru-RU" sz="2000" i="1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/>
              <a:t>PQ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Mannheimia</a:t>
            </a:r>
            <a:r>
              <a:rPr lang="en-US" altLang="ru-RU" sz="2000" i="1">
                <a:latin typeface="Times New Roman" pitchFamily="18" charset="0"/>
              </a:rPr>
              <a:t> </a:t>
            </a:r>
            <a:r>
              <a:rPr lang="el-GR" altLang="ru-RU" sz="2000" i="1">
                <a:latin typeface="Times New Roman" pitchFamily="18" charset="0"/>
              </a:rPr>
              <a:t>haemolytica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VK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Pasterella multocida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YP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Yersinia pestis</a:t>
            </a:r>
            <a:r>
              <a:rPr lang="en-US" altLang="ru-RU" sz="2000" i="1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/>
              <a:t>EO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Erwinia</a:t>
            </a:r>
            <a:r>
              <a:rPr lang="en-US" altLang="ru-RU" sz="2000" i="1">
                <a:latin typeface="Times New Roman" pitchFamily="18" charset="0"/>
              </a:rPr>
              <a:t> </a:t>
            </a:r>
            <a:r>
              <a:rPr lang="el-GR" altLang="ru-RU" sz="2000" i="1">
                <a:latin typeface="Times New Roman" pitchFamily="18" charset="0"/>
              </a:rPr>
              <a:t>carotovora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TY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Salmonella</a:t>
            </a:r>
            <a:r>
              <a:rPr lang="en-US" altLang="ru-RU" sz="2000" i="1">
                <a:latin typeface="Times New Roman" pitchFamily="18" charset="0"/>
              </a:rPr>
              <a:t> </a:t>
            </a:r>
            <a:r>
              <a:rPr lang="el-GR" altLang="ru-RU" sz="2000" i="1">
                <a:latin typeface="Times New Roman" pitchFamily="18" charset="0"/>
              </a:rPr>
              <a:t>typhi 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XCA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Xanthomonas campestris</a:t>
            </a:r>
            <a:r>
              <a:rPr lang="en-US" altLang="ru-RU" sz="2000" i="1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/>
              <a:t>EC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Escherichia coli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KP </a:t>
            </a:r>
            <a:r>
              <a:rPr lang="en-US" altLang="ru-RU" sz="2000"/>
              <a:t>=</a:t>
            </a:r>
            <a:r>
              <a:rPr lang="el-GR" altLang="ru-RU" sz="2000"/>
              <a:t> </a:t>
            </a:r>
            <a:r>
              <a:rPr lang="el-GR" altLang="ru-RU" sz="2000" i="1">
                <a:latin typeface="Times New Roman" pitchFamily="18" charset="0"/>
              </a:rPr>
              <a:t>Klebsiella pneumoniae</a:t>
            </a:r>
            <a:r>
              <a:rPr lang="en-US" altLang="ru-RU" sz="2000" i="1">
                <a:latin typeface="Times New Roman" pitchFamily="18" charset="0"/>
              </a:rPr>
              <a:t>, </a:t>
            </a:r>
            <a:r>
              <a:rPr lang="el-GR" altLang="ru-RU" sz="2000"/>
              <a:t>SON </a:t>
            </a:r>
            <a:r>
              <a:rPr lang="en-US" altLang="ru-RU" sz="2000"/>
              <a:t>= </a:t>
            </a:r>
            <a:r>
              <a:rPr lang="el-GR" altLang="ru-RU" sz="2000" i="1">
                <a:latin typeface="Times New Roman" pitchFamily="18" charset="0"/>
              </a:rPr>
              <a:t>Shewanella oneidensis</a:t>
            </a:r>
          </a:p>
        </p:txBody>
      </p:sp>
      <p:grpSp>
        <p:nvGrpSpPr>
          <p:cNvPr id="26628" name="Group 4"/>
          <p:cNvGrpSpPr>
            <a:grpSpLocks noChangeAspect="1"/>
          </p:cNvGrpSpPr>
          <p:nvPr/>
        </p:nvGrpSpPr>
        <p:grpSpPr bwMode="auto">
          <a:xfrm>
            <a:off x="-228600" y="992642"/>
            <a:ext cx="7164388" cy="4197350"/>
            <a:chOff x="0" y="469"/>
            <a:chExt cx="4513" cy="2825"/>
          </a:xfrm>
        </p:grpSpPr>
        <p:sp>
          <p:nvSpPr>
            <p:cNvPr id="26630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469"/>
              <a:ext cx="4513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663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9"/>
              <a:ext cx="4520" cy="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715000" y="1052513"/>
            <a:ext cx="3429000" cy="40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Длины рёбер – время.</a:t>
            </a:r>
            <a:endParaRPr lang="ru-RU" altLang="ru-RU" sz="2500" dirty="0" smtClean="0"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cs typeface="Arial" charset="0"/>
              </a:rPr>
              <a:t>Ищем </a:t>
            </a:r>
            <a:r>
              <a:rPr lang="ru-RU" altLang="ru-RU" sz="2500" dirty="0" smtClean="0">
                <a:solidFill>
                  <a:srgbClr val="0000FF"/>
                </a:solidFill>
                <a:cs typeface="Arial" charset="0"/>
              </a:rPr>
              <a:t>участок у </a:t>
            </a:r>
            <a:r>
              <a:rPr lang="ru-RU" altLang="ru-RU" sz="2500" dirty="0" err="1" smtClean="0">
                <a:solidFill>
                  <a:srgbClr val="0000FF"/>
                </a:solidFill>
                <a:cs typeface="Arial" charset="0"/>
              </a:rPr>
              <a:t>прао-тца</a:t>
            </a:r>
            <a:r>
              <a:rPr lang="ru-RU" altLang="ru-RU" sz="2500" dirty="0" smtClean="0">
                <a:solidFill>
                  <a:srgbClr val="0000FF"/>
                </a:solidFill>
                <a:cs typeface="Arial" charset="0"/>
              </a:rPr>
              <a:t> и всю </a:t>
            </a:r>
            <a:r>
              <a:rPr lang="ru-RU" altLang="ru-RU" sz="2500" u="sng" dirty="0" smtClean="0">
                <a:solidFill>
                  <a:srgbClr val="0000FF"/>
                </a:solidFill>
                <a:cs typeface="Arial" charset="0"/>
              </a:rPr>
              <a:t>его </a:t>
            </a:r>
            <a:r>
              <a:rPr lang="ru-RU" altLang="ru-RU" sz="2500" b="1" u="sng" dirty="0" err="1" smtClean="0">
                <a:solidFill>
                  <a:srgbClr val="0000FF"/>
                </a:solidFill>
                <a:cs typeface="Arial" charset="0"/>
              </a:rPr>
              <a:t>эволю-цию</a:t>
            </a:r>
            <a:r>
              <a:rPr lang="ru-RU" altLang="ru-RU" sz="2500" dirty="0" smtClean="0">
                <a:solidFill>
                  <a:srgbClr val="0000FF"/>
                </a:solidFill>
                <a:cs typeface="Arial" charset="0"/>
              </a:rPr>
              <a:t> от</a:t>
            </a:r>
            <a:r>
              <a:rPr lang="ru-RU" altLang="ru-RU" sz="2500" dirty="0" smtClean="0">
                <a:cs typeface="Arial" charset="0"/>
              </a:rPr>
              <a:t> корня вдоль всего дерева до </a:t>
            </a:r>
            <a:r>
              <a:rPr lang="ru-RU" altLang="ru-RU" sz="2500" dirty="0" err="1" smtClean="0">
                <a:cs typeface="Arial" charset="0"/>
              </a:rPr>
              <a:t>современ</a:t>
            </a:r>
            <a:r>
              <a:rPr lang="ru-RU" altLang="ru-RU" sz="2500" dirty="0" smtClean="0">
                <a:cs typeface="Arial" charset="0"/>
              </a:rPr>
              <a:t>. </a:t>
            </a:r>
            <a:r>
              <a:rPr lang="ru-RU" altLang="ru-RU" sz="2500" dirty="0">
                <a:cs typeface="Arial" charset="0"/>
              </a:rPr>
              <a:t>состояния (</a:t>
            </a:r>
            <a:r>
              <a:rPr lang="ru-RU" altLang="ru-RU" sz="2500" dirty="0" smtClean="0">
                <a:cs typeface="Arial" charset="0"/>
              </a:rPr>
              <a:t>обозначим искомую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>
                <a:cs typeface="Arial" charset="0"/>
              </a:rPr>
              <a:t> </a:t>
            </a:r>
            <a:r>
              <a:rPr lang="ru-RU" altLang="ru-RU" sz="2500" dirty="0" smtClean="0">
                <a:cs typeface="Arial" charset="0"/>
              </a:rPr>
              <a:t>         расстановку </a:t>
            </a:r>
            <a:r>
              <a:rPr lang="el-GR" altLang="ru-RU" sz="2500" b="1" i="1" dirty="0" smtClean="0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ru-RU" altLang="ru-RU" sz="2500" b="1" i="1" dirty="0" smtClean="0">
                <a:solidFill>
                  <a:srgbClr val="CC0000"/>
                </a:solidFill>
                <a:cs typeface="Times New Roman" pitchFamily="18" charset="0"/>
              </a:rPr>
              <a:t>*</a:t>
            </a:r>
            <a:r>
              <a:rPr lang="ru-RU" altLang="ru-RU" sz="2500" dirty="0" smtClean="0">
                <a:cs typeface="Times New Roman" pitchFamily="18" charset="0"/>
              </a:rPr>
              <a:t>)</a:t>
            </a:r>
            <a:endParaRPr lang="el-GR" altLang="ru-RU" sz="2500" dirty="0"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67640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i="1" dirty="0"/>
              <a:t>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581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ru-RU" sz="2500" b="1" dirty="0" smtClean="0">
                <a:solidFill>
                  <a:srgbClr val="0000FF"/>
                </a:solidFill>
              </a:rPr>
              <a:t>Конфигурацией</a:t>
            </a:r>
            <a:r>
              <a:rPr lang="ru-RU" altLang="ru-RU" sz="2500" dirty="0" smtClean="0"/>
              <a:t> (</a:t>
            </a:r>
            <a:r>
              <a:rPr lang="ru-RU" altLang="ru-RU" sz="2500" b="1" dirty="0" smtClean="0">
                <a:solidFill>
                  <a:srgbClr val="CC0000"/>
                </a:solidFill>
              </a:rPr>
              <a:t>расстановкой</a:t>
            </a:r>
            <a:r>
              <a:rPr lang="ru-RU" altLang="ru-RU" sz="2500" dirty="0" smtClean="0"/>
              <a:t>) </a:t>
            </a:r>
            <a:r>
              <a:rPr lang="el-GR" altLang="ru-RU" sz="2500" b="1" i="1" dirty="0" smtClean="0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el-GR" altLang="ru-RU" sz="2500" i="1" dirty="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ru-RU" altLang="ru-RU" sz="2500" dirty="0" smtClean="0"/>
              <a:t>называется </a:t>
            </a:r>
            <a:r>
              <a:rPr lang="ru-RU" altLang="ru-RU" sz="2500" dirty="0" err="1" smtClean="0"/>
              <a:t>приписыва-ние</a:t>
            </a:r>
            <a:r>
              <a:rPr lang="ru-RU" altLang="ru-RU" sz="2500" dirty="0" smtClean="0"/>
              <a:t> (функция): </a:t>
            </a:r>
            <a:r>
              <a:rPr lang="ru-RU" altLang="ru-RU" sz="2500" dirty="0"/>
              <a:t>вершинам </a:t>
            </a:r>
            <a:r>
              <a:rPr lang="ru-RU" altLang="ru-RU" sz="2500" dirty="0" smtClean="0"/>
              <a:t>сопоставим последовательности (которые называются «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спинами</a:t>
            </a:r>
            <a:r>
              <a:rPr lang="ru-RU" altLang="ru-RU" sz="2500" dirty="0" smtClean="0"/>
              <a:t>»). В листьях спины уже 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заданы</a:t>
            </a:r>
            <a:r>
              <a:rPr lang="ru-RU" altLang="ru-RU" sz="2500" dirty="0" smtClean="0"/>
              <a:t>, а во внутренних вершинах они только </a:t>
            </a:r>
            <a:r>
              <a:rPr lang="ru-RU" altLang="ru-RU" sz="2500" b="1" dirty="0" smtClean="0">
                <a:solidFill>
                  <a:srgbClr val="0000FF"/>
                </a:solidFill>
              </a:rPr>
              <a:t>ищутся</a:t>
            </a:r>
            <a:r>
              <a:rPr lang="ru-RU" altLang="ru-RU" sz="2500" dirty="0" smtClean="0"/>
              <a:t> (для этого можно «перебрать все варианты </a:t>
            </a:r>
            <a:r>
              <a:rPr lang="ru-RU" altLang="ru-RU" sz="2500" dirty="0" err="1" smtClean="0"/>
              <a:t>приписания</a:t>
            </a:r>
            <a:r>
              <a:rPr lang="ru-RU" altLang="ru-RU" sz="2500" dirty="0" smtClean="0"/>
              <a:t>»). Ребро </a:t>
            </a:r>
            <a:r>
              <a:rPr lang="en-US" altLang="ru-RU" sz="2400" b="1" i="1" dirty="0">
                <a:solidFill>
                  <a:srgbClr val="CC0000"/>
                </a:solidFill>
              </a:rPr>
              <a:t>j</a:t>
            </a:r>
            <a:r>
              <a:rPr lang="ru-RU" altLang="ru-RU" sz="2500" dirty="0" smtClean="0"/>
              <a:t> дерева </a:t>
            </a:r>
            <a:r>
              <a:rPr lang="ru-RU" altLang="ru-RU" sz="2500" b="1" i="1" dirty="0" smtClean="0">
                <a:solidFill>
                  <a:srgbClr val="CC0000"/>
                </a:solidFill>
              </a:rPr>
              <a:t>Т</a:t>
            </a:r>
            <a:r>
              <a:rPr lang="ru-RU" altLang="ru-RU" sz="2500" dirty="0" smtClean="0"/>
              <a:t> </a:t>
            </a:r>
            <a:r>
              <a:rPr lang="ru-RU" altLang="ru-RU" sz="2500" dirty="0" smtClean="0">
                <a:solidFill>
                  <a:srgbClr val="0000FF"/>
                </a:solidFill>
              </a:rPr>
              <a:t>всегда рассматривается </a:t>
            </a:r>
            <a:br>
              <a:rPr lang="ru-RU" altLang="ru-RU" sz="2500" dirty="0" smtClean="0">
                <a:solidFill>
                  <a:srgbClr val="0000FF"/>
                </a:solidFill>
              </a:rPr>
            </a:br>
            <a:r>
              <a:rPr lang="ru-RU" altLang="ru-RU" sz="2500" dirty="0" smtClean="0">
                <a:solidFill>
                  <a:srgbClr val="0000FF"/>
                </a:solidFill>
              </a:rPr>
              <a:t>с двумя спинами</a:t>
            </a:r>
            <a:r>
              <a:rPr lang="ru-RU" altLang="ru-RU" sz="2500" dirty="0" smtClean="0"/>
              <a:t> на его концах: </a:t>
            </a:r>
            <a:r>
              <a:rPr lang="el-GR" altLang="ru-RU" sz="3600" b="1" i="1" dirty="0">
                <a:solidFill>
                  <a:srgbClr val="CC0000"/>
                </a:solidFill>
                <a:cs typeface="Arial" charset="0"/>
              </a:rPr>
              <a:t>σ</a:t>
            </a:r>
            <a:r>
              <a:rPr lang="en-US" altLang="ru-RU" sz="3600" b="1" i="1" baseline="-25000" dirty="0" smtClean="0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2500" b="1" i="1" baseline="-250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ru-RU" altLang="ru-RU" sz="2500" dirty="0"/>
              <a:t> </a:t>
            </a:r>
            <a:r>
              <a:rPr lang="ru-RU" altLang="ru-RU" sz="2500" dirty="0" smtClean="0"/>
              <a:t>и </a:t>
            </a:r>
            <a:r>
              <a:rPr lang="el-GR" altLang="ru-RU" sz="3600" b="1" i="1" dirty="0" smtClean="0">
                <a:solidFill>
                  <a:srgbClr val="CC0000"/>
                </a:solidFill>
                <a:cs typeface="Arial" charset="0"/>
              </a:rPr>
              <a:t>σ</a:t>
            </a:r>
            <a:r>
              <a:rPr lang="en-US" altLang="ru-RU" sz="3600" i="1" dirty="0" smtClean="0">
                <a:solidFill>
                  <a:srgbClr val="CC0000"/>
                </a:solidFill>
              </a:rPr>
              <a:t>'</a:t>
            </a:r>
            <a:r>
              <a:rPr lang="en-US" altLang="ru-RU" sz="3600" b="1" i="1" baseline="-25000" dirty="0" smtClean="0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3600" b="1" i="1" baseline="-250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ru-RU" altLang="ru-RU" sz="3600" dirty="0"/>
              <a:t>.</a:t>
            </a:r>
            <a:endParaRPr lang="el-GR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65" y="398059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600" dirty="0" smtClean="0"/>
              <a:t>На </a:t>
            </a:r>
            <a:r>
              <a:rPr lang="ru-RU" altLang="ru-RU" sz="2600" dirty="0"/>
              <a:t>ребре </a:t>
            </a:r>
            <a:r>
              <a:rPr lang="en-US" altLang="ru-RU" sz="2600" b="1" i="1" dirty="0">
                <a:solidFill>
                  <a:srgbClr val="CC0000"/>
                </a:solidFill>
              </a:rPr>
              <a:t>j</a:t>
            </a:r>
            <a:r>
              <a:rPr lang="ru-RU" altLang="ru-RU" sz="2600" dirty="0" smtClean="0"/>
              <a:t> со спином </a:t>
            </a:r>
            <a:r>
              <a:rPr lang="el-GR" altLang="ru-RU" sz="3600" b="1" i="1" dirty="0">
                <a:solidFill>
                  <a:srgbClr val="CC0000"/>
                </a:solidFill>
                <a:latin typeface="+mn-lt"/>
                <a:cs typeface="Arial" charset="0"/>
              </a:rPr>
              <a:t>σ</a:t>
            </a:r>
            <a:r>
              <a:rPr lang="en-US" altLang="ru-RU" sz="3600" b="1" i="1" baseline="-25000" dirty="0">
                <a:solidFill>
                  <a:srgbClr val="CC0000"/>
                </a:solidFill>
                <a:latin typeface="+mn-lt"/>
                <a:cs typeface="Arial" charset="0"/>
              </a:rPr>
              <a:t>j</a:t>
            </a:r>
            <a:r>
              <a:rPr lang="en-US" altLang="ru-RU" sz="2600" b="1" i="1" baseline="-25000" dirty="0">
                <a:solidFill>
                  <a:srgbClr val="CC0000"/>
                </a:solidFill>
                <a:latin typeface="+mn-lt"/>
                <a:cs typeface="Arial" charset="0"/>
              </a:rPr>
              <a:t> </a:t>
            </a:r>
            <a:r>
              <a:rPr lang="ru-RU" altLang="ru-RU" sz="2600" b="1" i="1" baseline="-25000" dirty="0" smtClean="0">
                <a:solidFill>
                  <a:srgbClr val="CC0000"/>
                </a:solidFill>
                <a:latin typeface="+mn-lt"/>
                <a:cs typeface="Arial" charset="0"/>
              </a:rPr>
              <a:t> </a:t>
            </a:r>
            <a:r>
              <a:rPr lang="ru-RU" altLang="ru-RU" sz="2600" dirty="0" smtClean="0"/>
              <a:t>может случиться: </a:t>
            </a:r>
          </a:p>
          <a:p>
            <a:pPr>
              <a:lnSpc>
                <a:spcPct val="120000"/>
              </a:lnSpc>
            </a:pPr>
            <a:r>
              <a:rPr lang="ru-RU" altLang="ru-RU" sz="2600" dirty="0" smtClean="0"/>
              <a:t>у </a:t>
            </a:r>
            <a:r>
              <a:rPr lang="el-GR" altLang="ru-RU" sz="3600" b="1" dirty="0" smtClean="0">
                <a:solidFill>
                  <a:srgbClr val="CC0000"/>
                </a:solidFill>
                <a:latin typeface="+mj-lt"/>
                <a:cs typeface="Arial" charset="0"/>
              </a:rPr>
              <a:t>σ</a:t>
            </a:r>
            <a:r>
              <a:rPr lang="en-US" altLang="ru-RU" sz="3600" b="1" i="1" baseline="-25000" dirty="0">
                <a:solidFill>
                  <a:srgbClr val="CC0000"/>
                </a:solidFill>
                <a:latin typeface="+mj-lt"/>
                <a:cs typeface="Arial" charset="0"/>
              </a:rPr>
              <a:t>j</a:t>
            </a:r>
            <a:r>
              <a:rPr lang="ru-RU" altLang="ru-RU" sz="2600" dirty="0" smtClean="0">
                <a:solidFill>
                  <a:srgbClr val="0000FF"/>
                </a:solidFill>
              </a:rPr>
              <a:t>  </a:t>
            </a:r>
            <a:r>
              <a:rPr lang="ru-RU" altLang="ru-RU" sz="2600" dirty="0" smtClean="0"/>
              <a:t>в </a:t>
            </a:r>
            <a:r>
              <a:rPr lang="ru-RU" altLang="ru-RU" sz="2600" dirty="0"/>
              <a:t>какой-то </a:t>
            </a:r>
            <a:r>
              <a:rPr lang="ru-RU" altLang="ru-RU" sz="2600" dirty="0" smtClean="0"/>
              <a:t>его позиции </a:t>
            </a:r>
            <a:r>
              <a:rPr lang="ru-RU" altLang="ru-RU" sz="2600" dirty="0"/>
              <a:t>буква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заменится</a:t>
            </a:r>
            <a:r>
              <a:rPr lang="ru-RU" altLang="ru-RU" sz="2600" dirty="0" smtClean="0"/>
              <a:t> на другую</a:t>
            </a:r>
            <a:r>
              <a:rPr lang="ru-RU" altLang="ru-RU" sz="2600" dirty="0" smtClean="0">
                <a:solidFill>
                  <a:srgbClr val="0000FF"/>
                </a:solidFill>
              </a:rPr>
              <a:t> </a:t>
            </a:r>
            <a:r>
              <a:rPr lang="ru-RU" altLang="ru-RU" sz="2600" dirty="0" smtClean="0"/>
              <a:t>или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вставится</a:t>
            </a:r>
            <a:r>
              <a:rPr lang="ru-RU" altLang="ru-RU" sz="2600" dirty="0" smtClean="0"/>
              <a:t> (из цитоплазмы)</a:t>
            </a:r>
            <a:r>
              <a:rPr lang="ru-RU" altLang="ru-RU" sz="2600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altLang="ru-RU" sz="2600" dirty="0" smtClean="0"/>
              <a:t>или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пропадёт</a:t>
            </a:r>
            <a:r>
              <a:rPr lang="ru-RU" altLang="ru-RU" sz="2600" dirty="0" smtClean="0"/>
              <a:t> (вместе с её позицией, </a:t>
            </a:r>
          </a:p>
          <a:p>
            <a:pPr>
              <a:lnSpc>
                <a:spcPct val="120000"/>
              </a:lnSpc>
            </a:pPr>
            <a:r>
              <a:rPr lang="ru-RU" altLang="ru-RU" sz="2600" dirty="0" smtClean="0"/>
              <a:t>т.е. после пропажи куски спина сдвинутся).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706813" y="3355975"/>
            <a:ext cx="1008062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ru-RU" sz="2800" dirty="0">
                <a:latin typeface="Times New Roman" pitchFamily="18" charset="0"/>
                <a:cs typeface="Arial" charset="0"/>
              </a:rPr>
              <a:t>σ</a:t>
            </a:r>
            <a:r>
              <a:rPr lang="en-US" altLang="ru-RU" sz="4400" i="1" dirty="0"/>
              <a:t>'</a:t>
            </a:r>
            <a:r>
              <a:rPr lang="en-US" altLang="ru-RU" sz="2800" i="1" baseline="-25000" dirty="0">
                <a:latin typeface="Times New Roman" pitchFamily="18" charset="0"/>
                <a:cs typeface="Arial" charset="0"/>
              </a:rPr>
              <a:t>j</a:t>
            </a:r>
            <a:endParaRPr lang="ru-RU" altLang="ru-RU" sz="2800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984" y="91282"/>
            <a:ext cx="1008063" cy="649287"/>
          </a:xfrm>
        </p:spPr>
        <p:txBody>
          <a:bodyPr/>
          <a:lstStyle/>
          <a:p>
            <a:r>
              <a:rPr lang="el-GR" altLang="ru-RU" sz="28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σ</a:t>
            </a:r>
            <a:r>
              <a:rPr lang="en-US" altLang="ru-RU" sz="2800" i="1" baseline="-250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j</a:t>
            </a:r>
            <a:endParaRPr lang="ru-RU" altLang="ru-RU" sz="2800" i="1" baseline="-250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0032" y="115888"/>
            <a:ext cx="4392612" cy="4751387"/>
            <a:chOff x="106363" y="1627188"/>
            <a:chExt cx="4392612" cy="4751387"/>
          </a:xfrm>
        </p:grpSpPr>
        <p:sp>
          <p:nvSpPr>
            <p:cNvPr id="29699" name="Line 3"/>
            <p:cNvSpPr>
              <a:spLocks noChangeShapeType="1"/>
            </p:cNvSpPr>
            <p:nvPr/>
          </p:nvSpPr>
          <p:spPr bwMode="auto">
            <a:xfrm>
              <a:off x="1042988" y="2132013"/>
              <a:ext cx="2303462" cy="33845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V="1">
              <a:off x="106363" y="1627188"/>
              <a:ext cx="1871662" cy="10080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V="1">
              <a:off x="2627313" y="4867275"/>
              <a:ext cx="1871662" cy="10080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V="1">
              <a:off x="1690688" y="5370513"/>
              <a:ext cx="1871662" cy="10080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42644" y="0"/>
            <a:ext cx="450135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>
                <a:cs typeface="Arial" charset="0"/>
              </a:rPr>
              <a:t>Показано </a:t>
            </a:r>
            <a:r>
              <a:rPr lang="ru-RU" altLang="ru-RU" sz="2600" u="sng" dirty="0">
                <a:cs typeface="Arial" charset="0"/>
              </a:rPr>
              <a:t>одно ребро</a:t>
            </a:r>
            <a:r>
              <a:rPr lang="ru-RU" altLang="ru-RU" sz="2600" dirty="0"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дерева </a:t>
            </a:r>
            <a:r>
              <a:rPr lang="ru-RU" altLang="ru-RU" sz="2600" b="1" i="1" dirty="0" smtClean="0">
                <a:solidFill>
                  <a:srgbClr val="CC0000"/>
                </a:solidFill>
              </a:rPr>
              <a:t>Т</a:t>
            </a:r>
            <a:r>
              <a:rPr lang="ru-RU" altLang="ru-RU" sz="2600" i="1" dirty="0" smtClean="0"/>
              <a:t> </a:t>
            </a:r>
            <a:r>
              <a:rPr lang="ru-RU" altLang="ru-RU" sz="2600" dirty="0" smtClean="0">
                <a:cs typeface="Arial" charset="0"/>
              </a:rPr>
              <a:t>с конфигурацией </a:t>
            </a:r>
            <a:r>
              <a:rPr lang="el-GR" altLang="ru-RU" sz="2600" b="1" dirty="0" smtClean="0">
                <a:solidFill>
                  <a:srgbClr val="CC0000"/>
                </a:solidFill>
                <a:cs typeface="Arial" charset="0"/>
              </a:rPr>
              <a:t>σ</a:t>
            </a:r>
            <a:r>
              <a:rPr lang="ru-RU" altLang="ru-RU" sz="2600" dirty="0" smtClean="0">
                <a:cs typeface="Arial" charset="0"/>
              </a:rPr>
              <a:t>. </a:t>
            </a:r>
            <a:r>
              <a:rPr lang="ru-RU" altLang="ru-RU" sz="2600" dirty="0">
                <a:cs typeface="Arial" charset="0"/>
              </a:rPr>
              <a:t>На </a:t>
            </a:r>
            <a:r>
              <a:rPr lang="ru-RU" altLang="ru-RU" sz="2600" dirty="0" smtClean="0">
                <a:cs typeface="Arial" charset="0"/>
              </a:rPr>
              <a:t>ребре </a:t>
            </a:r>
            <a:r>
              <a:rPr lang="ru-RU" altLang="ru-RU" sz="2600" dirty="0">
                <a:cs typeface="Arial" charset="0"/>
              </a:rPr>
              <a:t>за время </a:t>
            </a:r>
            <a:r>
              <a:rPr lang="en-US" altLang="ru-RU" sz="2600" b="1" i="1" dirty="0" err="1">
                <a:solidFill>
                  <a:srgbClr val="CC0000"/>
                </a:solidFill>
                <a:cs typeface="Arial" charset="0"/>
              </a:rPr>
              <a:t>t</a:t>
            </a:r>
            <a:r>
              <a:rPr lang="en-US" altLang="ru-RU" sz="2600" b="1" i="1" baseline="-25000" dirty="0" err="1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2600" i="1" baseline="-25000" dirty="0">
                <a:cs typeface="Arial" charset="0"/>
              </a:rPr>
              <a:t> </a:t>
            </a:r>
            <a:r>
              <a:rPr lang="ru-RU" altLang="ru-RU" sz="2600" dirty="0"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в спине </a:t>
            </a:r>
            <a:r>
              <a:rPr lang="el-GR" altLang="ru-RU" sz="3600" b="1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σ</a:t>
            </a:r>
            <a:r>
              <a:rPr lang="en-US" altLang="ru-RU" sz="3600" b="1" i="1" baseline="-250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ru-RU" altLang="ru-RU" sz="3600" i="1" baseline="-250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(он </a:t>
            </a:r>
            <a:r>
              <a:rPr lang="ru-RU" altLang="ru-RU" sz="2600" u="sng" dirty="0" smtClean="0">
                <a:cs typeface="Arial" charset="0"/>
              </a:rPr>
              <a:t>в начале</a:t>
            </a:r>
            <a:r>
              <a:rPr lang="ru-RU" altLang="ru-RU" sz="2600" dirty="0" smtClean="0">
                <a:cs typeface="Arial" charset="0"/>
              </a:rPr>
              <a:t>)</a:t>
            </a:r>
            <a:r>
              <a:rPr lang="en-US" altLang="ru-RU" sz="2600" dirty="0" smtClean="0"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в </a:t>
            </a:r>
            <a:r>
              <a:rPr lang="ru-RU" altLang="ru-RU" sz="2600" u="sng" dirty="0" smtClean="0">
                <a:cs typeface="Arial" charset="0"/>
              </a:rPr>
              <a:t>его позициях</a:t>
            </a:r>
            <a:r>
              <a:rPr lang="en-US" altLang="ru-RU" sz="2600" u="sng" dirty="0" smtClean="0">
                <a:cs typeface="Arial" charset="0"/>
              </a:rPr>
              <a:t> </a:t>
            </a:r>
            <a:r>
              <a:rPr lang="ru-RU" altLang="ru-RU" sz="2600" u="sng" dirty="0">
                <a:cs typeface="Arial" charset="0"/>
              </a:rPr>
              <a:t>независимо </a:t>
            </a:r>
            <a:r>
              <a:rPr lang="ru-RU" altLang="ru-RU" sz="2600" u="sng" dirty="0" smtClean="0">
                <a:cs typeface="Arial" charset="0"/>
              </a:rPr>
              <a:t>происходят</a:t>
            </a:r>
            <a:r>
              <a:rPr lang="ru-RU" altLang="ru-RU" sz="2600" dirty="0" smtClean="0">
                <a:cs typeface="Arial" charset="0"/>
              </a:rPr>
              <a:t>: </a:t>
            </a:r>
            <a:r>
              <a:rPr lang="ru-RU" altLang="ru-RU" sz="2600" b="1" dirty="0">
                <a:solidFill>
                  <a:srgbClr val="FF0000"/>
                </a:solidFill>
                <a:cs typeface="Arial" charset="0"/>
              </a:rPr>
              <a:t>ЗАМЕНА</a:t>
            </a:r>
            <a:r>
              <a:rPr lang="ru-RU" altLang="ru-RU" sz="2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бук-вы на </a:t>
            </a:r>
            <a:r>
              <a:rPr lang="ru-RU" altLang="ru-RU" sz="2600" u="sng" dirty="0" smtClean="0">
                <a:cs typeface="Arial" charset="0"/>
              </a:rPr>
              <a:t>другую</a:t>
            </a:r>
            <a:r>
              <a:rPr lang="ru-RU" altLang="ru-RU" sz="2600" dirty="0" smtClean="0">
                <a:cs typeface="Arial" charset="0"/>
              </a:rPr>
              <a:t> букву со </a:t>
            </a:r>
            <a:r>
              <a:rPr lang="ru-RU" altLang="ru-RU" sz="2600" b="1" dirty="0" err="1" smtClean="0">
                <a:solidFill>
                  <a:srgbClr val="0000FF"/>
                </a:solidFill>
                <a:cs typeface="Arial" charset="0"/>
              </a:rPr>
              <a:t>ско-ростью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ru-RU" sz="2600" b="1" i="1" dirty="0">
                <a:solidFill>
                  <a:srgbClr val="0000FF"/>
                </a:solidFill>
                <a:cs typeface="Arial" charset="0"/>
              </a:rPr>
              <a:t>R</a:t>
            </a:r>
            <a:r>
              <a:rPr lang="ru-RU" altLang="ru-RU" sz="2600" dirty="0">
                <a:cs typeface="Arial" charset="0"/>
              </a:rPr>
              <a:t>,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ВСТАВКА</a:t>
            </a:r>
            <a:r>
              <a:rPr lang="ru-RU" altLang="ru-RU" sz="2600" dirty="0" smtClean="0">
                <a:cs typeface="Arial" charset="0"/>
              </a:rPr>
              <a:t> буквы или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ДЕЛЕЦИЯ</a:t>
            </a:r>
            <a:r>
              <a:rPr lang="ru-RU" altLang="ru-RU" sz="2600" dirty="0" smtClean="0">
                <a:cs typeface="Arial" charset="0"/>
              </a:rPr>
              <a:t> буквы. </a:t>
            </a:r>
            <a:r>
              <a:rPr lang="ru-RU" altLang="ru-RU" sz="2600" u="sng" dirty="0" smtClean="0">
                <a:cs typeface="Arial" charset="0"/>
              </a:rPr>
              <a:t> </a:t>
            </a:r>
            <a:endParaRPr lang="ru-RU" altLang="ru-RU" sz="2600" i="1" baseline="-25000" dirty="0">
              <a:cs typeface="Arial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40419" y="1663701"/>
            <a:ext cx="50075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altLang="ru-RU" i="1" baseline="-25000" dirty="0" err="1">
                <a:latin typeface="Times New Roman" pitchFamily="18" charset="0"/>
                <a:cs typeface="Arial" charset="0"/>
              </a:rPr>
              <a:t>j</a:t>
            </a:r>
            <a:endParaRPr lang="ru-RU" altLang="ru-RU" i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394494" y="1897857"/>
            <a:ext cx="15843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 dirty="0"/>
              <a:t>j</a:t>
            </a:r>
            <a:r>
              <a:rPr lang="en-US" altLang="ru-RU" sz="2400" dirty="0"/>
              <a:t>-</a:t>
            </a:r>
            <a:r>
              <a:rPr lang="ru-RU" altLang="ru-RU" sz="2400" dirty="0"/>
              <a:t>е ребро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дерева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9" y="5810352"/>
            <a:ext cx="91439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 dirty="0" smtClean="0">
                <a:cs typeface="Arial" charset="0"/>
              </a:rPr>
              <a:t>Здесь </a:t>
            </a:r>
            <a:r>
              <a:rPr lang="en-US" altLang="ru-RU" sz="2400" b="1" i="1" dirty="0" smtClean="0">
                <a:solidFill>
                  <a:srgbClr val="0000FF"/>
                </a:solidFill>
                <a:cs typeface="Arial" charset="0"/>
              </a:rPr>
              <a:t>R</a:t>
            </a:r>
            <a:r>
              <a:rPr lang="ru-RU" altLang="ru-RU" sz="2400" dirty="0" smtClean="0">
                <a:cs typeface="Arial" charset="0"/>
              </a:rPr>
              <a:t> – это матрица </a:t>
            </a:r>
            <a:r>
              <a:rPr lang="ru-RU" altLang="ru-RU" sz="2400" dirty="0" smtClean="0">
                <a:solidFill>
                  <a:srgbClr val="0000FF"/>
                </a:solidFill>
                <a:cs typeface="Arial" charset="0"/>
              </a:rPr>
              <a:t>скоростей</a:t>
            </a:r>
            <a:r>
              <a:rPr lang="ru-RU" altLang="ru-RU" sz="2400" dirty="0" smtClean="0">
                <a:cs typeface="Arial" charset="0"/>
              </a:rPr>
              <a:t> </a:t>
            </a:r>
            <a:r>
              <a:rPr lang="ru-RU" altLang="ru-RU" sz="2400" dirty="0" smtClean="0">
                <a:solidFill>
                  <a:srgbClr val="0000FF"/>
                </a:solidFill>
                <a:cs typeface="Arial" charset="0"/>
              </a:rPr>
              <a:t>замены </a:t>
            </a:r>
            <a:r>
              <a:rPr lang="ru-RU" altLang="ru-RU" sz="2400" b="1" u="sng" dirty="0" smtClean="0">
                <a:solidFill>
                  <a:srgbClr val="0000FF"/>
                </a:solidFill>
                <a:cs typeface="Arial" charset="0"/>
              </a:rPr>
              <a:t>разных</a:t>
            </a:r>
            <a:r>
              <a:rPr lang="ru-RU" altLang="ru-RU" sz="2400" dirty="0" smtClean="0">
                <a:solidFill>
                  <a:srgbClr val="0000FF"/>
                </a:solidFill>
                <a:cs typeface="Arial" charset="0"/>
              </a:rPr>
              <a:t> букв</a:t>
            </a:r>
            <a:r>
              <a:rPr lang="ru-RU" altLang="ru-RU" sz="2400" dirty="0" smtClean="0">
                <a:cs typeface="Arial" charset="0"/>
              </a:rPr>
              <a:t> друг на друга (например, </a:t>
            </a:r>
            <a:r>
              <a:rPr lang="en-US" altLang="ru-RU" sz="2400" i="1" dirty="0" smtClean="0">
                <a:cs typeface="Arial" charset="0"/>
              </a:rPr>
              <a:t>A</a:t>
            </a:r>
            <a:r>
              <a:rPr lang="ru-RU" altLang="ru-RU" sz="2400" dirty="0" smtClean="0">
                <a:cs typeface="Arial" charset="0"/>
              </a:rPr>
              <a:t> на </a:t>
            </a:r>
            <a:r>
              <a:rPr lang="en-US" altLang="ru-RU" sz="2400" i="1" dirty="0" smtClean="0">
                <a:cs typeface="Arial" charset="0"/>
              </a:rPr>
              <a:t>G</a:t>
            </a:r>
            <a:r>
              <a:rPr lang="ru-RU" altLang="ru-RU" sz="2400" dirty="0" smtClean="0">
                <a:cs typeface="Arial" charset="0"/>
              </a:rPr>
              <a:t>); она известна. </a:t>
            </a:r>
            <a:r>
              <a:rPr lang="ru-RU" altLang="ru-RU" sz="2400" dirty="0" err="1" smtClean="0">
                <a:cs typeface="Arial" charset="0"/>
              </a:rPr>
              <a:t>Ск</a:t>
            </a:r>
            <a:r>
              <a:rPr lang="ru-RU" altLang="ru-RU" sz="2400" dirty="0" smtClean="0">
                <a:cs typeface="Arial" charset="0"/>
              </a:rPr>
              <a:t>. буквы на себя </a:t>
            </a:r>
            <a:r>
              <a:rPr lang="ru-RU" altLang="ru-RU" sz="2400" b="1" dirty="0" smtClean="0">
                <a:solidFill>
                  <a:srgbClr val="0000FF"/>
                </a:solidFill>
                <a:cs typeface="Arial" charset="0"/>
              </a:rPr>
              <a:t>=0</a:t>
            </a:r>
            <a:r>
              <a:rPr lang="ru-RU" altLang="ru-RU" sz="2400" dirty="0" smtClean="0">
                <a:cs typeface="Arial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127" y="5009408"/>
            <a:ext cx="8417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600" dirty="0" smtClean="0">
                <a:cs typeface="Arial" charset="0"/>
              </a:rPr>
              <a:t>Результатом является </a:t>
            </a:r>
            <a:r>
              <a:rPr lang="el-GR" altLang="ru-RU" sz="3600" b="1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σ</a:t>
            </a:r>
            <a:r>
              <a:rPr lang="en-US" altLang="ru-RU" sz="3600" b="1" i="1" dirty="0">
                <a:solidFill>
                  <a:srgbClr val="CC0000"/>
                </a:solidFill>
              </a:rPr>
              <a:t>'</a:t>
            </a:r>
            <a:r>
              <a:rPr lang="en-US" altLang="ru-RU" sz="3600" b="1" i="1" baseline="-250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ru-RU" altLang="ru-RU" sz="2600" b="1" i="1" baseline="-250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600" b="1" i="1" baseline="-250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(который показан </a:t>
            </a:r>
            <a:r>
              <a:rPr lang="ru-RU" altLang="ru-RU" sz="2600" u="sng" dirty="0">
                <a:cs typeface="Arial" charset="0"/>
              </a:rPr>
              <a:t>в конце</a:t>
            </a:r>
            <a:r>
              <a:rPr lang="ru-RU" altLang="ru-RU" sz="2600" dirty="0">
                <a:cs typeface="Arial" charset="0"/>
              </a:rPr>
              <a:t>).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"/>
          <p:cNvSpPr>
            <a:spLocks noChangeArrowheads="1"/>
          </p:cNvSpPr>
          <p:nvPr/>
        </p:nvSpPr>
        <p:spPr bwMode="auto">
          <a:xfrm>
            <a:off x="17813" y="19812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ourier New" pitchFamily="49" charset="0"/>
              </a:rPr>
              <a:t>GGGTTTCAAACCATTGGCCCAATGGG</a:t>
            </a:r>
            <a:r>
              <a:rPr lang="ru-RU" altLang="ru-RU" b="1" dirty="0">
                <a:latin typeface="Courier New" pitchFamily="49" charset="0"/>
              </a:rPr>
              <a:t>     </a:t>
            </a:r>
            <a:r>
              <a:rPr lang="el-GR" altLang="ru-RU" sz="2800" dirty="0" smtClean="0"/>
              <a:t>σ</a:t>
            </a:r>
            <a:r>
              <a:rPr lang="en-US" altLang="ru-RU" b="1" i="1" baseline="-25000" dirty="0" smtClean="0">
                <a:solidFill>
                  <a:srgbClr val="C00000"/>
                </a:solidFill>
              </a:rPr>
              <a:t>j</a:t>
            </a:r>
            <a:endParaRPr lang="en-US" altLang="ru-RU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ourier New" pitchFamily="49" charset="0"/>
              </a:rPr>
              <a:t>TGGTTTCAAACCAATTTGG</a:t>
            </a:r>
            <a:r>
              <a:rPr lang="ru-RU" altLang="ru-RU" dirty="0">
                <a:latin typeface="Courier New" pitchFamily="49" charset="0"/>
              </a:rPr>
              <a:t>            </a:t>
            </a:r>
            <a:r>
              <a:rPr lang="el-GR" altLang="ru-RU" sz="2800" dirty="0"/>
              <a:t>σ</a:t>
            </a:r>
            <a:r>
              <a:rPr lang="en-US" altLang="ru-RU" sz="2800" i="1" dirty="0" smtClean="0"/>
              <a:t>'</a:t>
            </a:r>
            <a:r>
              <a:rPr lang="en-US" altLang="ru-RU" sz="2800" b="1" i="1" baseline="-25000" dirty="0" smtClean="0">
                <a:solidFill>
                  <a:srgbClr val="C00000"/>
                </a:solidFill>
              </a:rPr>
              <a:t>j</a:t>
            </a:r>
            <a:r>
              <a:rPr lang="ru-RU" altLang="ru-RU" sz="2800" i="1" baseline="-25000" dirty="0" smtClean="0"/>
              <a:t> </a:t>
            </a:r>
            <a:endParaRPr lang="ru-RU" altLang="ru-RU" sz="2800" i="1" baseline="-25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</a:rPr>
              <a:t>получим </a:t>
            </a:r>
            <a:r>
              <a:rPr lang="ru-RU" altLang="ru-RU" sz="2800" dirty="0" smtClean="0">
                <a:solidFill>
                  <a:srgbClr val="0000FF"/>
                </a:solidFill>
              </a:rPr>
              <a:t>их </a:t>
            </a:r>
            <a:r>
              <a:rPr lang="ru-RU" altLang="ru-RU" sz="2800" b="1" u="sng" dirty="0">
                <a:solidFill>
                  <a:srgbClr val="0000FF"/>
                </a:solidFill>
              </a:rPr>
              <a:t>выравнивание</a:t>
            </a:r>
            <a:r>
              <a:rPr lang="en-US" altLang="ru-RU" sz="2800" dirty="0">
                <a:solidFill>
                  <a:srgbClr val="000000"/>
                </a:solidFill>
              </a:rPr>
              <a:t>:</a:t>
            </a:r>
            <a:r>
              <a:rPr lang="ru-RU" altLang="ru-RU" sz="2800" dirty="0"/>
              <a:t> </a:t>
            </a: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0" y="4495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ourier New" pitchFamily="49" charset="0"/>
              </a:rPr>
              <a:t>GGGTTTCAAACCA</a:t>
            </a:r>
            <a:r>
              <a:rPr lang="ru-RU" altLang="ru-RU" b="1" dirty="0">
                <a:latin typeface="Courier New" pitchFamily="49" charset="0"/>
              </a:rPr>
              <a:t>-</a:t>
            </a:r>
            <a:r>
              <a:rPr lang="en-US" altLang="ru-RU" b="1" dirty="0">
                <a:latin typeface="Courier New" pitchFamily="49" charset="0"/>
              </a:rPr>
              <a:t>T</a:t>
            </a:r>
            <a:r>
              <a:rPr lang="ru-RU" altLang="ru-RU" b="1" dirty="0">
                <a:latin typeface="Courier New" pitchFamily="49" charset="0"/>
              </a:rPr>
              <a:t>-</a:t>
            </a:r>
            <a:r>
              <a:rPr lang="en-US" altLang="ru-RU" b="1" dirty="0">
                <a:latin typeface="Courier New" pitchFamily="49" charset="0"/>
              </a:rPr>
              <a:t>TGGCCCAATGGG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ourier New" pitchFamily="49" charset="0"/>
              </a:rPr>
              <a:t>TGGTTTCAAACCAATTTGG</a:t>
            </a:r>
            <a:r>
              <a:rPr lang="ru-RU" altLang="ru-RU" b="1" dirty="0">
                <a:latin typeface="Courier New" pitchFamily="49" charset="0"/>
              </a:rPr>
              <a:t>---------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620000" y="4495800"/>
            <a:ext cx="498475" cy="1123950"/>
            <a:chOff x="7651750" y="3337780"/>
            <a:chExt cx="498475" cy="1123950"/>
          </a:xfrm>
        </p:grpSpPr>
        <p:graphicFrame>
          <p:nvGraphicFramePr>
            <p:cNvPr id="3072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0034229"/>
                </p:ext>
              </p:extLst>
            </p:nvPr>
          </p:nvGraphicFramePr>
          <p:xfrm>
            <a:off x="7651750" y="3337780"/>
            <a:ext cx="454025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6" name="Equation" r:id="rId3" imgW="190440" imgH="241200" progId="Equation.DSMT4">
                    <p:embed/>
                  </p:oleObj>
                </mc:Choice>
                <mc:Fallback>
                  <p:oleObj name="Equation" r:id="rId3" imgW="190440" imgH="2412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1750" y="3337780"/>
                          <a:ext cx="454025" cy="576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159057"/>
                </p:ext>
              </p:extLst>
            </p:nvPr>
          </p:nvGraphicFramePr>
          <p:xfrm>
            <a:off x="7696200" y="3885468"/>
            <a:ext cx="454025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7" name="Equation" r:id="rId5" imgW="190440" imgH="241200" progId="Equation.DSMT4">
                    <p:embed/>
                  </p:oleObj>
                </mc:Choice>
                <mc:Fallback>
                  <p:oleObj name="Equation" r:id="rId5" imgW="190440" imgH="241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3885468"/>
                          <a:ext cx="454025" cy="576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813" y="0"/>
            <a:ext cx="9120249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/>
              <a:t>Для вычисления энергии такого перехода нужно </a:t>
            </a:r>
            <a:r>
              <a:rPr lang="ru-RU" altLang="ru-RU" sz="2500" b="1" dirty="0" err="1" smtClean="0">
                <a:solidFill>
                  <a:srgbClr val="0000FF"/>
                </a:solidFill>
              </a:rPr>
              <a:t>выравнить</a:t>
            </a:r>
            <a:r>
              <a:rPr lang="ru-RU" altLang="ru-RU" sz="2500" dirty="0" smtClean="0"/>
              <a:t>  </a:t>
            </a:r>
            <a:r>
              <a:rPr lang="el-GR" altLang="ru-RU" sz="2500" b="1" dirty="0" smtClean="0">
                <a:solidFill>
                  <a:srgbClr val="CC0000"/>
                </a:solidFill>
              </a:rPr>
              <a:t>σ</a:t>
            </a:r>
            <a:r>
              <a:rPr lang="en-US" altLang="ru-RU" sz="2500" b="1" i="1" baseline="-25000" dirty="0">
                <a:solidFill>
                  <a:srgbClr val="CC0000"/>
                </a:solidFill>
              </a:rPr>
              <a:t>j</a:t>
            </a:r>
            <a:r>
              <a:rPr lang="ru-RU" altLang="ru-RU" sz="2500" i="1" dirty="0"/>
              <a:t> </a:t>
            </a:r>
            <a:r>
              <a:rPr lang="ru-RU" altLang="ru-RU" sz="2500" dirty="0"/>
              <a:t> и </a:t>
            </a:r>
            <a:r>
              <a:rPr lang="el-GR" altLang="ru-RU" sz="2500" b="1" dirty="0">
                <a:solidFill>
                  <a:srgbClr val="CC0000"/>
                </a:solidFill>
              </a:rPr>
              <a:t>σ</a:t>
            </a:r>
            <a:r>
              <a:rPr lang="en-US" altLang="ru-RU" sz="2500" b="1" i="1" dirty="0" smtClean="0">
                <a:solidFill>
                  <a:srgbClr val="CC0000"/>
                </a:solidFill>
              </a:rPr>
              <a:t>'</a:t>
            </a:r>
            <a:r>
              <a:rPr lang="en-US" altLang="ru-RU" sz="2500" b="1" i="1" baseline="-25000" dirty="0" smtClean="0">
                <a:solidFill>
                  <a:srgbClr val="CC0000"/>
                </a:solidFill>
              </a:rPr>
              <a:t>j</a:t>
            </a:r>
            <a:r>
              <a:rPr lang="ru-RU" altLang="ru-RU" sz="2500" b="1" i="1" baseline="-25000" dirty="0" smtClean="0">
                <a:solidFill>
                  <a:srgbClr val="CC0000"/>
                </a:solidFill>
              </a:rPr>
              <a:t>  </a:t>
            </a:r>
            <a:r>
              <a:rPr lang="ru-RU" altLang="ru-RU" sz="2500" dirty="0" smtClean="0"/>
              <a:t>, </a:t>
            </a:r>
            <a:r>
              <a:rPr lang="ru-RU" altLang="ru-RU" sz="2500" dirty="0"/>
              <a:t>при этом </a:t>
            </a:r>
            <a:r>
              <a:rPr lang="ru-RU" altLang="ru-RU" sz="2500" dirty="0" smtClean="0"/>
              <a:t>возникнут </a:t>
            </a:r>
            <a:r>
              <a:rPr lang="ru-RU" altLang="ru-RU" sz="2500" dirty="0" err="1" smtClean="0">
                <a:solidFill>
                  <a:srgbClr val="0000FF"/>
                </a:solidFill>
              </a:rPr>
              <a:t>гэпы</a:t>
            </a:r>
            <a:r>
              <a:rPr lang="ru-RU" altLang="ru-RU" sz="2500" dirty="0" smtClean="0">
                <a:solidFill>
                  <a:srgbClr val="0000FF"/>
                </a:solidFill>
              </a:rPr>
              <a:t> </a:t>
            </a:r>
            <a:endParaRPr lang="en-US" altLang="ru-RU" sz="2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rgbClr val="0000FF"/>
                </a:solidFill>
              </a:rPr>
              <a:t>(</a:t>
            </a:r>
            <a:r>
              <a:rPr lang="ru-RU" altLang="ru-RU" sz="2500" dirty="0" smtClean="0"/>
              <a:t>т.е. </a:t>
            </a:r>
            <a:r>
              <a:rPr lang="ru-RU" altLang="ru-RU" sz="2500" dirty="0" smtClean="0">
                <a:solidFill>
                  <a:srgbClr val="0000FF"/>
                </a:solidFill>
              </a:rPr>
              <a:t>участки из одних тире </a:t>
            </a:r>
            <a:r>
              <a:rPr lang="ru-RU" altLang="ru-RU" sz="2500" dirty="0" smtClean="0"/>
              <a:t>= из одних </a:t>
            </a:r>
            <a:r>
              <a:rPr lang="ru-RU" altLang="ru-RU" sz="2500" dirty="0" smtClean="0">
                <a:solidFill>
                  <a:srgbClr val="0000FF"/>
                </a:solidFill>
              </a:rPr>
              <a:t>пробелов)</a:t>
            </a:r>
            <a:r>
              <a:rPr lang="ru-RU" altLang="ru-RU" sz="2500" dirty="0" smtClean="0"/>
              <a:t>:</a:t>
            </a:r>
            <a:endParaRPr lang="ru-RU" altLang="ru-RU" sz="2500" i="1" baseline="-2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980" y="5943600"/>
            <a:ext cx="9145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</a:rPr>
              <a:t>Длины </a:t>
            </a:r>
            <a:r>
              <a:rPr lang="ru-RU" altLang="ru-RU" sz="2800" dirty="0" err="1">
                <a:solidFill>
                  <a:srgbClr val="000000"/>
                </a:solidFill>
              </a:rPr>
              <a:t>гэпов</a:t>
            </a:r>
            <a:r>
              <a:rPr lang="ru-RU" altLang="ru-RU" sz="2800" dirty="0">
                <a:solidFill>
                  <a:srgbClr val="000000"/>
                </a:solidFill>
              </a:rPr>
              <a:t> обозначим </a:t>
            </a:r>
            <a:r>
              <a:rPr lang="en-US" altLang="ru-RU" sz="2800" b="1" i="1" dirty="0" err="1">
                <a:solidFill>
                  <a:srgbClr val="CC0000"/>
                </a:solidFill>
              </a:rPr>
              <a:t>l</a:t>
            </a:r>
            <a:r>
              <a:rPr lang="en-US" altLang="ru-RU" sz="2800" b="1" i="1" baseline="-25000" dirty="0" err="1">
                <a:solidFill>
                  <a:srgbClr val="CC0000"/>
                </a:solidFill>
              </a:rPr>
              <a:t>mj</a:t>
            </a:r>
            <a:r>
              <a:rPr lang="en-US" altLang="ru-RU" sz="2800" dirty="0">
                <a:solidFill>
                  <a:srgbClr val="000000"/>
                </a:solidFill>
              </a:rPr>
              <a:t>. </a:t>
            </a:r>
            <a:r>
              <a:rPr lang="en-US" altLang="ru-RU" sz="2800" dirty="0" smtClean="0">
                <a:solidFill>
                  <a:srgbClr val="000000"/>
                </a:solidFill>
              </a:rPr>
              <a:t>        </a:t>
            </a:r>
            <a:r>
              <a:rPr lang="ru-RU" altLang="ru-RU" sz="2800" dirty="0" smtClean="0">
                <a:solidFill>
                  <a:srgbClr val="000000"/>
                </a:solidFill>
              </a:rPr>
              <a:t>Здесь </a:t>
            </a:r>
            <a:r>
              <a:rPr lang="en-US" altLang="ru-RU" sz="2800" i="1" dirty="0">
                <a:solidFill>
                  <a:srgbClr val="000000"/>
                </a:solidFill>
              </a:rPr>
              <a:t>m </a:t>
            </a:r>
            <a:r>
              <a:rPr lang="en-US" altLang="ru-RU" sz="2800" dirty="0">
                <a:solidFill>
                  <a:srgbClr val="000000"/>
                </a:solidFill>
              </a:rPr>
              <a:t>=1, 2, 3.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-6928" y="15834"/>
            <a:ext cx="9144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b="1" dirty="0" smtClean="0">
                <a:solidFill>
                  <a:srgbClr val="000000"/>
                </a:solidFill>
              </a:rPr>
              <a:t>Энергия </a:t>
            </a:r>
            <a:r>
              <a:rPr lang="ru-RU" altLang="ru-RU" sz="2600" b="1" dirty="0">
                <a:solidFill>
                  <a:srgbClr val="000000"/>
                </a:solidFill>
              </a:rPr>
              <a:t>перехода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</a:rPr>
              <a:t>от</a:t>
            </a:r>
            <a:r>
              <a:rPr lang="ru-RU" altLang="ru-RU" sz="2600" dirty="0" smtClean="0"/>
              <a:t> (первичной) </a:t>
            </a:r>
            <a:r>
              <a:rPr lang="ru-RU" altLang="ru-RU" sz="2600" dirty="0">
                <a:solidFill>
                  <a:srgbClr val="0000FF"/>
                </a:solidFill>
              </a:rPr>
              <a:t>структуры</a:t>
            </a:r>
            <a:r>
              <a:rPr lang="ru-RU" altLang="ru-RU" sz="2600" dirty="0"/>
              <a:t> </a:t>
            </a:r>
            <a:r>
              <a:rPr lang="el-GR" altLang="ru-RU" sz="2600" b="1" dirty="0">
                <a:solidFill>
                  <a:srgbClr val="CC0000"/>
                </a:solidFill>
              </a:rPr>
              <a:t>σ</a:t>
            </a:r>
            <a:r>
              <a:rPr lang="en-US" altLang="ru-RU" sz="2600" b="1" i="1" baseline="-25000" dirty="0">
                <a:solidFill>
                  <a:srgbClr val="CC0000"/>
                </a:solidFill>
              </a:rPr>
              <a:t>j</a:t>
            </a:r>
            <a:r>
              <a:rPr lang="ru-RU" altLang="ru-RU" sz="2600" i="1" dirty="0"/>
              <a:t> </a:t>
            </a:r>
            <a:r>
              <a:rPr lang="ru-RU" altLang="ru-RU" sz="2600" dirty="0" smtClean="0"/>
              <a:t> к </a:t>
            </a:r>
            <a:r>
              <a:rPr lang="ru-RU" altLang="ru-RU" sz="2600" dirty="0" smtClean="0">
                <a:solidFill>
                  <a:srgbClr val="0000FF"/>
                </a:solidFill>
              </a:rPr>
              <a:t>первичной</a:t>
            </a:r>
            <a:r>
              <a:rPr lang="ru-RU" altLang="ru-RU" sz="2600" dirty="0" smtClean="0"/>
              <a:t> </a:t>
            </a:r>
            <a:r>
              <a:rPr lang="el-GR" altLang="ru-RU" sz="2600" b="1" dirty="0" smtClean="0">
                <a:solidFill>
                  <a:srgbClr val="CC0000"/>
                </a:solidFill>
              </a:rPr>
              <a:t>σ</a:t>
            </a:r>
            <a:r>
              <a:rPr lang="en-US" altLang="ru-RU" sz="2600" b="1" i="1" dirty="0">
                <a:solidFill>
                  <a:srgbClr val="CC0000"/>
                </a:solidFill>
              </a:rPr>
              <a:t>'</a:t>
            </a:r>
            <a:r>
              <a:rPr lang="en-US" altLang="ru-RU" sz="2600" b="1" i="1" baseline="-25000" dirty="0">
                <a:solidFill>
                  <a:srgbClr val="CC0000"/>
                </a:solidFill>
              </a:rPr>
              <a:t>j</a:t>
            </a:r>
            <a:r>
              <a:rPr lang="ru-RU" altLang="ru-RU" sz="2600" i="1" baseline="-25000" dirty="0"/>
              <a:t> </a:t>
            </a:r>
            <a:r>
              <a:rPr lang="en-US" altLang="ru-RU" sz="2600" dirty="0" smtClean="0"/>
              <a:t> </a:t>
            </a:r>
            <a:r>
              <a:rPr lang="ru-RU" altLang="ru-RU" sz="2600" dirty="0" smtClean="0"/>
              <a:t>(т.е. </a:t>
            </a:r>
            <a:r>
              <a:rPr lang="ru-RU" altLang="ru-RU" sz="2600" b="1" dirty="0" smtClean="0"/>
              <a:t>перехода на ребре </a:t>
            </a:r>
            <a:r>
              <a:rPr lang="en-US" altLang="ru-RU" sz="2600" b="1" i="1" dirty="0" smtClean="0"/>
              <a:t>j</a:t>
            </a:r>
            <a:r>
              <a:rPr lang="en-US" altLang="ru-RU" sz="2600" dirty="0" smtClean="0"/>
              <a:t>) </a:t>
            </a:r>
            <a:r>
              <a:rPr lang="ru-RU" altLang="ru-RU" sz="2600" dirty="0" smtClean="0"/>
              <a:t>положим равной </a:t>
            </a:r>
            <a:endParaRPr lang="en-US" altLang="ru-RU" sz="2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/>
              <a:t>(штрих означает пропуск </a:t>
            </a:r>
            <a:r>
              <a:rPr lang="ru-RU" altLang="ru-RU" sz="2600" dirty="0" err="1" smtClean="0"/>
              <a:t>гэпов</a:t>
            </a:r>
            <a:r>
              <a:rPr lang="ru-RU" altLang="ru-RU" sz="2600" dirty="0" smtClean="0"/>
              <a:t>)</a:t>
            </a:r>
            <a:r>
              <a:rPr lang="en-US" altLang="ru-RU" sz="2600" dirty="0" smtClean="0">
                <a:solidFill>
                  <a:srgbClr val="000000"/>
                </a:solidFill>
              </a:rPr>
              <a:t>:</a:t>
            </a:r>
            <a:r>
              <a:rPr lang="ru-RU" altLang="ru-RU" sz="2600" dirty="0" smtClean="0"/>
              <a:t> </a:t>
            </a:r>
            <a:endParaRPr lang="ru-RU" altLang="ru-RU" sz="2600" dirty="0"/>
          </a:p>
        </p:txBody>
      </p:sp>
      <p:graphicFrame>
        <p:nvGraphicFramePr>
          <p:cNvPr id="307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98342"/>
              </p:ext>
            </p:extLst>
          </p:nvPr>
        </p:nvGraphicFramePr>
        <p:xfrm>
          <a:off x="0" y="2057400"/>
          <a:ext cx="9137072" cy="111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9" name="Equation" r:id="rId3" imgW="5524200" imgH="736560" progId="Equation.DSMT4">
                  <p:embed/>
                </p:oleObj>
              </mc:Choice>
              <mc:Fallback>
                <p:oleObj name="Equation" r:id="rId3" imgW="55242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9137072" cy="1110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6928" y="3509587"/>
            <a:ext cx="91440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Пусть </a:t>
            </a:r>
            <a:r>
              <a:rPr lang="ru-RU" altLang="ru-RU" sz="2600" dirty="0" err="1" smtClean="0">
                <a:solidFill>
                  <a:srgbClr val="000000"/>
                </a:solidFill>
              </a:rPr>
              <a:t>гэпы</a:t>
            </a:r>
            <a:r>
              <a:rPr lang="ru-RU" altLang="ru-RU" sz="2600" dirty="0" smtClean="0">
                <a:solidFill>
                  <a:srgbClr val="000000"/>
                </a:solidFill>
              </a:rPr>
              <a:t> отсутствуют. Тогда</a:t>
            </a:r>
            <a:r>
              <a:rPr lang="en-US" altLang="ru-RU" sz="2600" dirty="0" smtClean="0">
                <a:solidFill>
                  <a:srgbClr val="000000"/>
                </a:solidFill>
              </a:rPr>
              <a:t>                                </a:t>
            </a:r>
            <a:r>
              <a:rPr lang="ru-RU" altLang="ru-RU" sz="2600" dirty="0" smtClean="0">
                <a:solidFill>
                  <a:srgbClr val="000000"/>
                </a:solidFill>
              </a:rPr>
              <a:t>      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Наоборот, пусть в основном одни </a:t>
            </a:r>
            <a:r>
              <a:rPr lang="ru-RU" altLang="ru-RU" sz="2600" dirty="0" err="1" smtClean="0">
                <a:solidFill>
                  <a:srgbClr val="000000"/>
                </a:solidFill>
              </a:rPr>
              <a:t>гэпы</a:t>
            </a:r>
            <a:r>
              <a:rPr lang="ru-RU" altLang="ru-RU" sz="2600" dirty="0" smtClean="0">
                <a:solidFill>
                  <a:srgbClr val="000000"/>
                </a:solidFill>
              </a:rPr>
              <a:t>. Тогда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 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</a:rPr>
              <a:t>                                                                        . </a:t>
            </a:r>
            <a:endParaRPr lang="ru-RU" altLang="ru-RU" sz="26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35290"/>
              </p:ext>
            </p:extLst>
          </p:nvPr>
        </p:nvGraphicFramePr>
        <p:xfrm>
          <a:off x="4800600" y="3657600"/>
          <a:ext cx="33448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0" name="Equation" r:id="rId5" imgW="2145960" imgH="558720" progId="Equation.DSMT4">
                  <p:embed/>
                </p:oleObj>
              </mc:Choice>
              <mc:Fallback>
                <p:oleObj name="Equation" r:id="rId5" imgW="214596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334486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39662"/>
              </p:ext>
            </p:extLst>
          </p:nvPr>
        </p:nvGraphicFramePr>
        <p:xfrm>
          <a:off x="2771775" y="5583238"/>
          <a:ext cx="358933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1" name="Equation" r:id="rId7" imgW="2374560" imgH="609480" progId="Equation.DSMT4">
                  <p:embed/>
                </p:oleObj>
              </mc:Choice>
              <mc:Fallback>
                <p:oleObj name="Equation" r:id="rId7" imgW="2374560" imgH="609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83238"/>
                        <a:ext cx="3589338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0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8906" y="152400"/>
            <a:ext cx="9144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800" dirty="0" smtClean="0">
                <a:latin typeface="+mj-lt"/>
                <a:cs typeface="Times New Roman" pitchFamily="18" charset="0"/>
              </a:rPr>
              <a:t>Энергия</a:t>
            </a:r>
            <a:r>
              <a:rPr lang="ru-RU" altLang="ru-RU" sz="2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600" b="1" dirty="0" smtClean="0">
                <a:solidFill>
                  <a:srgbClr val="000000"/>
                </a:solidFill>
                <a:latin typeface="+mj-lt"/>
              </a:rPr>
              <a:t>всей</a:t>
            </a:r>
            <a:r>
              <a:rPr lang="ru-RU" altLang="ru-RU" sz="2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800" dirty="0">
                <a:latin typeface="+mj-lt"/>
                <a:cs typeface="Times New Roman" pitchFamily="18" charset="0"/>
              </a:rPr>
              <a:t>расстановки</a:t>
            </a:r>
            <a:r>
              <a:rPr lang="ru-RU" altLang="ru-RU" sz="2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l-GR" altLang="ru-RU" sz="3600" b="1" i="1" dirty="0">
                <a:solidFill>
                  <a:srgbClr val="CC0000"/>
                </a:solidFill>
                <a:latin typeface="+mj-lt"/>
                <a:cs typeface="Times New Roman" pitchFamily="18" charset="0"/>
              </a:rPr>
              <a:t>σ</a:t>
            </a:r>
            <a:r>
              <a:rPr lang="el-GR" altLang="ru-RU" sz="2800" dirty="0">
                <a:latin typeface="+mj-lt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+mj-lt"/>
                <a:cs typeface="Times New Roman" pitchFamily="18" charset="0"/>
              </a:rPr>
              <a:t>складывается из энергий на всех рёбрах дерева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800" dirty="0" smtClean="0">
                <a:latin typeface="+mj-lt"/>
                <a:cs typeface="Times New Roman" pitchFamily="18" charset="0"/>
              </a:rPr>
              <a:t>(т.е. равна сумме по всем рёбрам </a:t>
            </a:r>
            <a:r>
              <a:rPr lang="en-US" altLang="ru-RU" sz="2800" i="1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j </a:t>
            </a:r>
            <a:r>
              <a:rPr lang="en-US" altLang="ru-RU" sz="2800" dirty="0" smtClean="0">
                <a:latin typeface="+mj-lt"/>
                <a:cs typeface="Times New Roman" pitchFamily="18" charset="0"/>
              </a:rPr>
              <a:t>)</a:t>
            </a:r>
            <a:r>
              <a:rPr lang="en-US" altLang="ru-RU" sz="2600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ru-RU" altLang="ru-RU" sz="2600" dirty="0" smtClean="0">
                <a:latin typeface="+mj-lt"/>
              </a:rPr>
              <a:t> </a:t>
            </a:r>
            <a:endParaRPr lang="ru-RU" altLang="ru-RU" sz="2600" dirty="0">
              <a:latin typeface="+mj-lt"/>
            </a:endParaRPr>
          </a:p>
        </p:txBody>
      </p:sp>
      <p:graphicFrame>
        <p:nvGraphicFramePr>
          <p:cNvPr id="307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58196"/>
              </p:ext>
            </p:extLst>
          </p:nvPr>
        </p:nvGraphicFramePr>
        <p:xfrm>
          <a:off x="174625" y="3505200"/>
          <a:ext cx="8726488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2" name="Equation" r:id="rId3" imgW="5346360" imgH="774360" progId="Equation.DSMT4">
                  <p:embed/>
                </p:oleObj>
              </mc:Choice>
              <mc:Fallback>
                <p:oleObj name="Equation" r:id="rId3" imgW="5346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505200"/>
                        <a:ext cx="8726488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627188"/>
            <a:ext cx="1008063" cy="649287"/>
          </a:xfrm>
        </p:spPr>
        <p:txBody>
          <a:bodyPr/>
          <a:lstStyle/>
          <a:p>
            <a:r>
              <a:rPr lang="en-US" alt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ru-RU" sz="28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j</a:t>
            </a:r>
            <a:endParaRPr lang="ru-RU" altLang="ru-RU" sz="2800" b="1" i="1" baseline="-25000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042988" y="2132013"/>
            <a:ext cx="2303462" cy="338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62350" y="4937125"/>
            <a:ext cx="100806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</a:rPr>
              <a:t>h</a:t>
            </a:r>
            <a:r>
              <a:rPr lang="en-US" altLang="ru-RU" sz="2800" b="1" i="1" dirty="0" err="1">
                <a:solidFill>
                  <a:srgbClr val="C00000"/>
                </a:solidFill>
              </a:rPr>
              <a:t>'</a:t>
            </a:r>
            <a:r>
              <a:rPr lang="en-US" altLang="ru-RU" sz="2800" b="1" i="1" baseline="-25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j</a:t>
            </a:r>
            <a:endParaRPr lang="ru-RU" altLang="ru-RU" sz="2800" b="1" i="1" baseline="-250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627313" y="-1"/>
            <a:ext cx="6516687" cy="36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cs typeface="Arial" charset="0"/>
              </a:rPr>
              <a:t>На том же </a:t>
            </a:r>
            <a:r>
              <a:rPr lang="en-US" altLang="ru-RU" sz="2600" b="1" i="1" dirty="0" smtClean="0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2600" dirty="0" smtClean="0">
                <a:cs typeface="Arial" charset="0"/>
              </a:rPr>
              <a:t>-м ребре (при расстановке </a:t>
            </a:r>
            <a:r>
              <a:rPr lang="el-GR" altLang="ru-RU" sz="2600" b="1" dirty="0" smtClean="0">
                <a:solidFill>
                  <a:srgbClr val="C00000"/>
                </a:solidFill>
                <a:cs typeface="Arial" charset="0"/>
              </a:rPr>
              <a:t>σ</a:t>
            </a:r>
            <a:r>
              <a:rPr lang="ru-RU" altLang="ru-RU" sz="2600" dirty="0" smtClean="0">
                <a:cs typeface="Arial" charset="0"/>
              </a:rPr>
              <a:t>)</a:t>
            </a:r>
            <a:r>
              <a:rPr lang="el-GR" altLang="ru-RU" sz="2600" dirty="0" smtClean="0"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обозначим: </a:t>
            </a:r>
            <a:r>
              <a:rPr lang="en-US" altLang="ru-RU" sz="2600" b="1" i="1" dirty="0" err="1" smtClean="0">
                <a:solidFill>
                  <a:srgbClr val="CC0000"/>
                </a:solidFill>
                <a:cs typeface="Arial" charset="0"/>
              </a:rPr>
              <a:t>h</a:t>
            </a:r>
            <a:r>
              <a:rPr lang="en-US" altLang="ru-RU" sz="2600" b="1" i="1" baseline="-25000" dirty="0" err="1" smtClean="0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2600" i="1" baseline="-25000" dirty="0" smtClean="0">
                <a:cs typeface="Arial" charset="0"/>
              </a:rPr>
              <a:t>  </a:t>
            </a:r>
            <a:r>
              <a:rPr lang="ru-RU" altLang="ru-RU" sz="2600" b="1" dirty="0" smtClean="0">
                <a:cs typeface="Arial" charset="0"/>
              </a:rPr>
              <a:t>вторичную структуру</a:t>
            </a:r>
            <a:r>
              <a:rPr lang="ru-RU" altLang="ru-RU" sz="2600" dirty="0" smtClean="0">
                <a:cs typeface="Arial" charset="0"/>
              </a:rPr>
              <a:t> в </a:t>
            </a:r>
            <a:r>
              <a:rPr lang="el-GR" altLang="ru-RU" sz="2600" b="1" dirty="0">
                <a:solidFill>
                  <a:srgbClr val="CC0000"/>
                </a:solidFill>
              </a:rPr>
              <a:t>σ</a:t>
            </a:r>
            <a:r>
              <a:rPr lang="en-US" altLang="ru-RU" sz="2600" b="1" i="1" baseline="-25000" dirty="0">
                <a:solidFill>
                  <a:srgbClr val="CC0000"/>
                </a:solidFill>
              </a:rPr>
              <a:t>j</a:t>
            </a:r>
            <a:r>
              <a:rPr lang="ru-RU" altLang="ru-RU" sz="2600" i="1" baseline="-25000" dirty="0"/>
              <a:t> </a:t>
            </a:r>
            <a:r>
              <a:rPr lang="ru-RU" altLang="ru-RU" sz="2600" dirty="0"/>
              <a:t> и</a:t>
            </a:r>
            <a:r>
              <a:rPr lang="ru-RU" altLang="ru-RU" sz="2600" dirty="0" smtClean="0"/>
              <a:t> </a:t>
            </a:r>
            <a:r>
              <a:rPr lang="en-US" altLang="ru-RU" sz="2600" b="1" i="1" dirty="0" err="1" smtClean="0">
                <a:solidFill>
                  <a:srgbClr val="CC0000"/>
                </a:solidFill>
              </a:rPr>
              <a:t>h'</a:t>
            </a:r>
            <a:r>
              <a:rPr lang="en-US" altLang="ru-RU" sz="2600" b="1" i="1" baseline="-25000" dirty="0" err="1" smtClean="0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2600" dirty="0" smtClean="0"/>
              <a:t> </a:t>
            </a:r>
            <a:r>
              <a:rPr lang="ru-RU" altLang="ru-RU" sz="2600" b="1" dirty="0" smtClean="0">
                <a:cs typeface="Arial" charset="0"/>
              </a:rPr>
              <a:t>вторичную структуру</a:t>
            </a:r>
            <a:r>
              <a:rPr lang="ru-RU" altLang="ru-RU" sz="2600" dirty="0" smtClean="0">
                <a:cs typeface="Arial" charset="0"/>
              </a:rPr>
              <a:t> </a:t>
            </a:r>
            <a:r>
              <a:rPr lang="ru-RU" altLang="ru-RU" sz="2600" dirty="0" smtClean="0"/>
              <a:t>в </a:t>
            </a:r>
            <a:r>
              <a:rPr lang="el-GR" altLang="ru-RU" sz="2600" b="1" dirty="0">
                <a:solidFill>
                  <a:srgbClr val="CC0000"/>
                </a:solidFill>
              </a:rPr>
              <a:t>σ</a:t>
            </a:r>
            <a:r>
              <a:rPr lang="en-US" altLang="ru-RU" sz="2600" b="1" i="1" dirty="0" smtClean="0">
                <a:solidFill>
                  <a:srgbClr val="CC0000"/>
                </a:solidFill>
              </a:rPr>
              <a:t>'</a:t>
            </a:r>
            <a:r>
              <a:rPr lang="en-US" altLang="ru-RU" sz="2600" b="1" i="1" baseline="-25000" dirty="0" smtClean="0">
                <a:solidFill>
                  <a:srgbClr val="CC0000"/>
                </a:solidFill>
              </a:rPr>
              <a:t>j</a:t>
            </a:r>
            <a:r>
              <a:rPr lang="ru-RU" altLang="ru-RU" sz="2600" b="1" i="1" baseline="-25000" dirty="0" smtClean="0">
                <a:solidFill>
                  <a:srgbClr val="CC0000"/>
                </a:solidFill>
              </a:rPr>
              <a:t> </a:t>
            </a:r>
            <a:r>
              <a:rPr lang="ru-RU" altLang="ru-RU" sz="2600" dirty="0" smtClean="0">
                <a:cs typeface="Arial" charset="0"/>
              </a:rPr>
              <a:t>.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2600" dirty="0" smtClean="0">
              <a:cs typeface="Arial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cs typeface="Arial" charset="0"/>
              </a:rPr>
              <a:t>При переходе у спина </a:t>
            </a:r>
            <a:r>
              <a:rPr lang="el-GR" altLang="ru-RU" sz="2600" b="1" dirty="0">
                <a:solidFill>
                  <a:srgbClr val="C00000"/>
                </a:solidFill>
              </a:rPr>
              <a:t>σ</a:t>
            </a:r>
            <a:r>
              <a:rPr lang="en-US" altLang="ru-RU" sz="2600" b="1" i="1" baseline="-25000" dirty="0">
                <a:solidFill>
                  <a:srgbClr val="C00000"/>
                </a:solidFill>
              </a:rPr>
              <a:t>j</a:t>
            </a:r>
            <a:r>
              <a:rPr lang="ru-RU" altLang="ru-RU" sz="2600" dirty="0" smtClean="0">
                <a:cs typeface="Arial" charset="0"/>
              </a:rPr>
              <a:t>  одновременно меняются как  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первичная структура</a:t>
            </a:r>
            <a:r>
              <a:rPr lang="ru-RU" altLang="ru-RU" sz="2600" dirty="0" smtClean="0">
                <a:cs typeface="Arial" charset="0"/>
              </a:rPr>
              <a:t>,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cs typeface="Arial" charset="0"/>
              </a:rPr>
              <a:t>так </a:t>
            </a:r>
            <a:r>
              <a:rPr lang="ru-RU" altLang="ru-RU" sz="2600" dirty="0">
                <a:cs typeface="Arial" charset="0"/>
              </a:rPr>
              <a:t>и 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вторичная структура</a:t>
            </a:r>
            <a:r>
              <a:rPr lang="ru-RU" altLang="ru-RU" sz="2600" dirty="0" smtClean="0">
                <a:cs typeface="Arial" charset="0"/>
              </a:rPr>
              <a:t>. </a:t>
            </a:r>
            <a:endParaRPr lang="ru-RU" altLang="ru-RU" sz="2600" dirty="0">
              <a:cs typeface="Arial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06363" y="1627188"/>
            <a:ext cx="1871662" cy="10080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2627313" y="4867275"/>
            <a:ext cx="1871662" cy="1008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1690688" y="5370513"/>
            <a:ext cx="1871662" cy="10080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786745" y="3816585"/>
            <a:ext cx="4343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Положим энергию </a:t>
            </a:r>
            <a:r>
              <a:rPr lang="ru-RU" altLang="ru-RU" sz="2600" b="1" dirty="0" smtClean="0"/>
              <a:t>смены вторичной структуры</a:t>
            </a:r>
            <a:endParaRPr lang="ru-RU" altLang="ru-RU" sz="2600" b="1" i="1" baseline="-25000" dirty="0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69745"/>
              </p:ext>
            </p:extLst>
          </p:nvPr>
        </p:nvGraphicFramePr>
        <p:xfrm>
          <a:off x="5527675" y="4818063"/>
          <a:ext cx="31670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8" name="Equation" r:id="rId3" imgW="2234880" imgH="622080" progId="Equation.DSMT4">
                  <p:embed/>
                </p:oleObj>
              </mc:Choice>
              <mc:Fallback>
                <p:oleObj name="Equation" r:id="rId3" imgW="2234880" imgH="622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818063"/>
                        <a:ext cx="316706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93700" y="344646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 dirty="0">
                <a:solidFill>
                  <a:srgbClr val="C00000"/>
                </a:solidFill>
              </a:rPr>
              <a:t>j</a:t>
            </a:r>
            <a:r>
              <a:rPr lang="en-US" altLang="ru-RU" sz="2400" dirty="0"/>
              <a:t>-</a:t>
            </a:r>
            <a:r>
              <a:rPr lang="ru-RU" altLang="ru-RU" sz="2400" dirty="0"/>
              <a:t>е ребро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8263" y="1871663"/>
            <a:ext cx="65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800" b="1" dirty="0">
                <a:solidFill>
                  <a:srgbClr val="C00000"/>
                </a:solidFill>
              </a:rPr>
              <a:t>σ</a:t>
            </a:r>
            <a:r>
              <a:rPr lang="en-US" altLang="ru-RU" sz="2800" b="1" i="1" baseline="-25000" dirty="0">
                <a:solidFill>
                  <a:srgbClr val="C00000"/>
                </a:solidFill>
              </a:rPr>
              <a:t>j</a:t>
            </a:r>
            <a:endParaRPr lang="ru-RU" altLang="ru-RU" sz="2800" b="1" i="1" baseline="-25000" dirty="0">
              <a:solidFill>
                <a:srgbClr val="C00000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835150" y="6118225"/>
            <a:ext cx="65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800" b="1" dirty="0">
                <a:solidFill>
                  <a:srgbClr val="C00000"/>
                </a:solidFill>
              </a:rPr>
              <a:t>σ</a:t>
            </a:r>
            <a:r>
              <a:rPr lang="en-US" altLang="ru-RU" sz="2800" b="1" i="1" dirty="0">
                <a:solidFill>
                  <a:srgbClr val="C00000"/>
                </a:solidFill>
              </a:rPr>
              <a:t>'</a:t>
            </a:r>
            <a:r>
              <a:rPr lang="en-US" altLang="ru-RU" sz="2800" b="1" i="1" baseline="-25000" dirty="0">
                <a:solidFill>
                  <a:srgbClr val="C00000"/>
                </a:solidFill>
              </a:rPr>
              <a:t>j</a:t>
            </a:r>
            <a:endParaRPr lang="ru-RU" altLang="ru-RU" sz="2800" b="1" i="1" baseline="-25000" dirty="0">
              <a:solidFill>
                <a:srgbClr val="C00000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562350" y="5875338"/>
            <a:ext cx="55816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 dirty="0"/>
              <a:t>Ф</a:t>
            </a:r>
            <a:r>
              <a:rPr lang="ru-RU" altLang="ru-RU" sz="2600" dirty="0"/>
              <a:t> – </a:t>
            </a:r>
            <a:r>
              <a:rPr lang="ru-RU" altLang="ru-RU" sz="2600" dirty="0" smtClean="0"/>
              <a:t>потенциал взаимодействия </a:t>
            </a:r>
            <a:r>
              <a:rPr lang="ru-RU" altLang="ru-RU" sz="2600" dirty="0"/>
              <a:t>вторичных структур </a:t>
            </a:r>
            <a:r>
              <a:rPr lang="ru-RU" altLang="ru-RU" sz="2600" dirty="0" smtClean="0"/>
              <a:t> </a:t>
            </a:r>
            <a:r>
              <a:rPr lang="en-US" altLang="ru-RU" sz="2600" b="1" i="1" dirty="0" err="1" smtClean="0">
                <a:solidFill>
                  <a:srgbClr val="CC0000"/>
                </a:solidFill>
                <a:cs typeface="Arial" charset="0"/>
              </a:rPr>
              <a:t>h</a:t>
            </a:r>
            <a:r>
              <a:rPr lang="en-US" altLang="ru-RU" sz="2600" b="1" i="1" baseline="-25000" dirty="0" err="1" smtClean="0">
                <a:solidFill>
                  <a:srgbClr val="CC0000"/>
                </a:solidFill>
                <a:cs typeface="Arial" charset="0"/>
              </a:rPr>
              <a:t>j</a:t>
            </a:r>
            <a:r>
              <a:rPr lang="ru-RU" altLang="ru-RU" sz="2600" baseline="-25000" dirty="0" smtClean="0">
                <a:cs typeface="Arial" charset="0"/>
              </a:rPr>
              <a:t>   </a:t>
            </a:r>
            <a:r>
              <a:rPr lang="ru-RU" altLang="ru-RU" sz="2600" dirty="0" smtClean="0">
                <a:cs typeface="Arial" charset="0"/>
              </a:rPr>
              <a:t>и  </a:t>
            </a:r>
            <a:r>
              <a:rPr lang="en-US" altLang="ru-RU" sz="2600" b="1" i="1" dirty="0" err="1" smtClean="0">
                <a:solidFill>
                  <a:srgbClr val="CC0000"/>
                </a:solidFill>
              </a:rPr>
              <a:t>h'</a:t>
            </a:r>
            <a:r>
              <a:rPr lang="en-US" altLang="ru-RU" sz="2600" b="1" i="1" baseline="-25000" dirty="0" err="1" smtClean="0">
                <a:solidFill>
                  <a:srgbClr val="CC0000"/>
                </a:solidFill>
                <a:cs typeface="Arial" charset="0"/>
              </a:rPr>
              <a:t>j</a:t>
            </a:r>
            <a:endParaRPr lang="ru-RU" altLang="ru-RU" sz="2600" b="1" i="1" baseline="-25000" dirty="0">
              <a:solidFill>
                <a:srgbClr val="CC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811860"/>
              </p:ext>
            </p:extLst>
          </p:nvPr>
        </p:nvGraphicFramePr>
        <p:xfrm>
          <a:off x="2667000" y="4866900"/>
          <a:ext cx="31686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Equation" r:id="rId3" imgW="2234880" imgH="622080" progId="Equation.DSMT4">
                  <p:embed/>
                </p:oleObj>
              </mc:Choice>
              <mc:Fallback>
                <p:oleObj name="Equation" r:id="rId3" imgW="22348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66900"/>
                        <a:ext cx="31686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3646" y="304800"/>
            <a:ext cx="911035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Нами рассматривались разные варианты функционала </a:t>
            </a:r>
            <a:r>
              <a:rPr lang="ru-RU" altLang="ru-RU" sz="3600" b="1" i="1" dirty="0"/>
              <a:t>Ф</a:t>
            </a:r>
            <a:r>
              <a:rPr lang="ru-RU" altLang="ru-RU" sz="2600" dirty="0" smtClean="0"/>
              <a:t> </a:t>
            </a:r>
            <a:r>
              <a:rPr lang="ru-RU" altLang="ru-RU" sz="2800" dirty="0" smtClean="0"/>
              <a:t>, пример приведён ниже.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Но смысл </a:t>
            </a:r>
            <a:r>
              <a:rPr lang="ru-RU" altLang="ru-RU" sz="3600" b="1" i="1" dirty="0" smtClean="0"/>
              <a:t>Ф</a:t>
            </a:r>
            <a:r>
              <a:rPr lang="ru-RU" altLang="ru-RU" sz="2800" dirty="0" smtClean="0"/>
              <a:t> таков: для одинаковых вторичных структур </a:t>
            </a:r>
            <a:r>
              <a:rPr lang="ru-RU" altLang="ru-RU" sz="3600" b="1" i="1" dirty="0"/>
              <a:t>Ф</a:t>
            </a:r>
            <a:r>
              <a:rPr lang="ru-RU" altLang="ru-RU" sz="2800" dirty="0" smtClean="0"/>
              <a:t> =0, а для разных </a:t>
            </a:r>
            <a:r>
              <a:rPr lang="ru-RU" altLang="ru-RU" sz="2800" dirty="0"/>
              <a:t>вторичных структур </a:t>
            </a:r>
            <a:r>
              <a:rPr lang="ru-RU" altLang="ru-RU" sz="3600" b="1" i="1" dirty="0" smtClean="0"/>
              <a:t>Ф</a:t>
            </a:r>
            <a:r>
              <a:rPr lang="ru-RU" altLang="ru-RU" sz="2800" dirty="0" smtClean="0"/>
              <a:t> тем больше, чем больше различие вторичных структур:</a:t>
            </a:r>
            <a:endParaRPr lang="ru-RU" altLang="ru-RU" sz="2800" b="1" i="1" baseline="-25000" dirty="0">
              <a:solidFill>
                <a:srgbClr val="CC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Приведём всё это как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Математические определения</a:t>
            </a:r>
            <a:r>
              <a:rPr lang="ru-RU" altLang="ru-RU" sz="2300" b="1" dirty="0" smtClean="0"/>
              <a:t>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err="1" smtClean="0"/>
              <a:t>Неукоренённое</a:t>
            </a:r>
            <a:r>
              <a:rPr lang="ru-RU" altLang="ru-RU" sz="2300" b="1" dirty="0" smtClean="0"/>
              <a:t> дерево </a:t>
            </a:r>
            <a:r>
              <a:rPr lang="ru-RU" altLang="ru-RU" sz="2300" dirty="0" smtClean="0"/>
              <a:t>– связный ациклический граф </a:t>
            </a:r>
            <a:r>
              <a:rPr lang="ru-RU" altLang="ru-RU" sz="2300" dirty="0" smtClean="0">
                <a:sym typeface="Euclid Symbol"/>
              </a:rPr>
              <a:t> любые две вершины (=узла) соединяет единственный путь. Докажите. </a:t>
            </a:r>
            <a:r>
              <a:rPr lang="ru-RU" altLang="ru-RU" sz="2300" dirty="0" smtClean="0"/>
              <a:t> </a:t>
            </a:r>
            <a:endParaRPr lang="en-US" altLang="ru-RU" sz="2300" dirty="0" smtClean="0"/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2300" b="1" dirty="0" smtClean="0"/>
              <a:t>Укоренённое дерево</a:t>
            </a:r>
            <a:r>
              <a:rPr lang="ru-RU" altLang="ru-RU" sz="2300" dirty="0" smtClean="0"/>
              <a:t> – ориентированное дерево, в котором только одна вершина имеет нулевую степень входа (в неё не ведут рёбра), а все остальные вершины имеют степень входа 1 (в них ведёт ровно одно ребро). Вершина с нулевой степенью входа называется </a:t>
            </a:r>
            <a:r>
              <a:rPr lang="ru-RU" altLang="ru-RU" sz="2300" b="1" dirty="0" smtClean="0"/>
              <a:t>корнем</a:t>
            </a:r>
            <a:r>
              <a:rPr lang="ru-RU" altLang="ru-RU" sz="2300" dirty="0" smtClean="0"/>
              <a:t> дерева, вершины с нулевой степенью выхода (из которых не выходят рёбра) называются концевыми вершинами или </a:t>
            </a:r>
            <a:r>
              <a:rPr lang="ru-RU" altLang="ru-RU" sz="2300" b="1" dirty="0" smtClean="0"/>
              <a:t>листьями</a:t>
            </a:r>
            <a:r>
              <a:rPr lang="ru-RU" altLang="ru-RU" sz="2300" dirty="0"/>
              <a:t>. Ориентация от корня к листьям</a:t>
            </a:r>
            <a:r>
              <a:rPr lang="ru-RU" altLang="ru-RU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71"/>
            <a:ext cx="9144000" cy="1295400"/>
          </a:xfrm>
        </p:spPr>
        <p:txBody>
          <a:bodyPr/>
          <a:lstStyle/>
          <a:p>
            <a:pPr algn="l"/>
            <a:r>
              <a:rPr lang="ru-RU" altLang="ru-RU" sz="2700" b="1" dirty="0" smtClean="0">
                <a:solidFill>
                  <a:srgbClr val="0000FF"/>
                </a:solidFill>
              </a:rPr>
              <a:t>Итак, наша модель</a:t>
            </a:r>
            <a:r>
              <a:rPr lang="en-US" altLang="ru-RU" sz="2700" b="1" dirty="0" smtClean="0">
                <a:solidFill>
                  <a:srgbClr val="0000FF"/>
                </a:solidFill>
              </a:rPr>
              <a:t>-2</a:t>
            </a:r>
            <a:r>
              <a:rPr lang="ru-RU" altLang="ru-RU" sz="2700" b="1" dirty="0" smtClean="0">
                <a:solidFill>
                  <a:srgbClr val="0000FF"/>
                </a:solidFill>
              </a:rPr>
              <a:t> эволюции сигнала такова</a:t>
            </a:r>
            <a:r>
              <a:rPr lang="ru-RU" altLang="ru-RU" sz="2700" dirty="0" smtClean="0">
                <a:solidFill>
                  <a:schemeClr val="tx1"/>
                </a:solidFill>
              </a:rPr>
              <a:t>:</a:t>
            </a:r>
            <a:br>
              <a:rPr lang="ru-RU" altLang="ru-RU" sz="2700" dirty="0" smtClean="0">
                <a:solidFill>
                  <a:schemeClr val="tx1"/>
                </a:solidFill>
              </a:rPr>
            </a:br>
            <a:r>
              <a:rPr lang="ru-RU" altLang="ru-RU" sz="2700" dirty="0" smtClean="0">
                <a:solidFill>
                  <a:schemeClr val="tx1"/>
                </a:solidFill>
              </a:rPr>
              <a:t/>
            </a:r>
            <a:br>
              <a:rPr lang="ru-RU" altLang="ru-RU" sz="2700" dirty="0" smtClean="0">
                <a:solidFill>
                  <a:schemeClr val="tx1"/>
                </a:solidFill>
              </a:rPr>
            </a:br>
            <a:r>
              <a:rPr lang="ru-RU" altLang="ru-RU" sz="2700" dirty="0" smtClean="0">
                <a:solidFill>
                  <a:schemeClr val="tx1"/>
                </a:solidFill>
              </a:rPr>
              <a:t>энергия                                                                   . </a:t>
            </a:r>
            <a:r>
              <a:rPr lang="ru-RU" altLang="ru-RU" sz="2800" dirty="0">
                <a:solidFill>
                  <a:srgbClr val="000000"/>
                </a:solidFill>
                <a:cs typeface="Arial" charset="0"/>
              </a:rPr>
              <a:t>Этот </a:t>
            </a:r>
            <a:endParaRPr lang="ru-RU" altLang="ru-RU" sz="2700" dirty="0" smtClean="0">
              <a:solidFill>
                <a:schemeClr val="tx1"/>
              </a:solidFill>
            </a:endParaRPr>
          </a:p>
        </p:txBody>
      </p:sp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минимум и есть искомая расстановка (=эволюция) </a:t>
            </a:r>
            <a:r>
              <a:rPr lang="el-GR" altLang="ru-RU" b="1" i="1" dirty="0" smtClean="0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ru-RU" altLang="ru-RU" b="1" i="1" dirty="0" smtClean="0">
                <a:solidFill>
                  <a:srgbClr val="CC0000"/>
                </a:solidFill>
                <a:cs typeface="Times New Roman" pitchFamily="18" charset="0"/>
              </a:rPr>
              <a:t>*</a:t>
            </a:r>
            <a:r>
              <a:rPr lang="ru-RU" altLang="ru-RU" sz="2800" dirty="0" smtClean="0">
                <a:cs typeface="Times New Roman" pitchFamily="18" charset="0"/>
              </a:rPr>
              <a:t>.</a:t>
            </a:r>
            <a:r>
              <a:rPr lang="el-GR" altLang="ru-RU" sz="2800" b="1" i="1" dirty="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l-GR" altLang="ru-RU" sz="2800" dirty="0" smtClean="0">
                <a:cs typeface="Times New Roman" pitchFamily="18" charset="0"/>
                <a:sym typeface="Euclid Math One"/>
              </a:rPr>
              <a:t></a:t>
            </a:r>
            <a:endParaRPr lang="ru-RU" altLang="ru-RU" sz="28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Функция </a:t>
            </a:r>
            <a:r>
              <a:rPr lang="en-US" altLang="ru-RU" b="1" i="1" dirty="0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altLang="ru-RU" b="1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altLang="ru-RU" b="1" dirty="0" smtClean="0">
                <a:solidFill>
                  <a:srgbClr val="000000"/>
                </a:solidFill>
                <a:cs typeface="Arial" charset="0"/>
                <a:sym typeface="Symbol"/>
              </a:rPr>
              <a:t>)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минимизируется с помощью </a:t>
            </a:r>
            <a:r>
              <a:rPr lang="ru-RU" altLang="ru-RU" sz="2600" b="1" dirty="0" smtClean="0">
                <a:solidFill>
                  <a:srgbClr val="CC0000"/>
                </a:solidFill>
                <a:cs typeface="Arial" charset="0"/>
              </a:rPr>
              <a:t>алгоритма</a:t>
            </a:r>
            <a:r>
              <a:rPr lang="ru-RU" altLang="ru-RU" sz="26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ru-RU" altLang="ru-RU" sz="2600" b="1" dirty="0" err="1" smtClean="0">
                <a:solidFill>
                  <a:srgbClr val="CC0000"/>
                </a:solidFill>
                <a:cs typeface="Arial" charset="0"/>
              </a:rPr>
              <a:t>аннилинга</a:t>
            </a:r>
            <a:r>
              <a:rPr lang="en-US" altLang="ru-RU" sz="26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 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Пусть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    – текущая, </a:t>
            </a:r>
            <a:r>
              <a:rPr lang="en-US" altLang="ru-RU" sz="2600" i="1" dirty="0" smtClean="0">
                <a:solidFill>
                  <a:srgbClr val="000000"/>
                </a:solidFill>
                <a:cs typeface="Arial" charset="0"/>
              </a:rPr>
              <a:t>n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ru-RU" altLang="ru-RU" sz="2600" dirty="0" err="1" smtClean="0">
                <a:solidFill>
                  <a:srgbClr val="000000"/>
                </a:solidFill>
                <a:cs typeface="Arial" charset="0"/>
              </a:rPr>
              <a:t>ая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конфигурация </a:t>
            </a:r>
            <a:r>
              <a:rPr lang="ru-RU" altLang="ru-RU" sz="2600" dirty="0" smtClean="0">
                <a:solidFill>
                  <a:srgbClr val="000000"/>
                </a:solidFill>
                <a:cs typeface="Times New Roman" pitchFamily="18" charset="0"/>
              </a:rPr>
              <a:t>и      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ru-RU" altLang="ru-RU" sz="2600" b="1" u="sng" dirty="0" smtClean="0">
                <a:solidFill>
                  <a:srgbClr val="0000FF"/>
                </a:solidFill>
                <a:cs typeface="Arial" charset="0"/>
              </a:rPr>
              <a:t>кандидат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на (</a:t>
            </a:r>
            <a:r>
              <a:rPr lang="en-US" altLang="ru-RU" sz="2600" i="1" dirty="0" smtClean="0">
                <a:solidFill>
                  <a:srgbClr val="000000"/>
                </a:solidFill>
                <a:cs typeface="Arial" charset="0"/>
              </a:rPr>
              <a:t>n</a:t>
            </a:r>
            <a:r>
              <a:rPr lang="ru-RU" altLang="ru-RU" sz="2600" i="1" dirty="0" smtClean="0">
                <a:solidFill>
                  <a:srgbClr val="000000"/>
                </a:solidFill>
                <a:cs typeface="Arial" charset="0"/>
              </a:rPr>
              <a:t>+1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ю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cs typeface="Arial" charset="0"/>
              </a:rPr>
              <a:t>конфигурацию: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cs typeface="Arial" charset="0"/>
              </a:rPr>
              <a:t>Тогда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с </a:t>
            </a:r>
            <a:r>
              <a:rPr lang="ru-RU" altLang="ru-RU" sz="2600" b="1" dirty="0" smtClean="0">
                <a:solidFill>
                  <a:srgbClr val="C00000"/>
                </a:solidFill>
                <a:cs typeface="Arial" charset="0"/>
              </a:rPr>
              <a:t>вероятностью</a:t>
            </a:r>
            <a:r>
              <a:rPr lang="en-US" altLang="ru-RU" sz="2600" b="1" dirty="0" smtClean="0">
                <a:cs typeface="Arial" charset="0"/>
              </a:rPr>
              <a:t> </a:t>
            </a:r>
            <a:endParaRPr lang="en-US" altLang="ru-RU" sz="2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ru-RU" sz="2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ru-RU" sz="2600" dirty="0" smtClean="0">
                <a:cs typeface="Arial" charset="0"/>
              </a:rPr>
              <a:t>                                                                                   </a:t>
            </a:r>
            <a:endParaRPr lang="ru-RU" altLang="ru-RU" sz="26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0000FF"/>
                </a:solidFill>
                <a:cs typeface="Arial" charset="0"/>
              </a:rPr>
              <a:t>п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ереходим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в                           , а с вероятностью</a:t>
            </a:r>
            <a:r>
              <a:rPr lang="en-US" altLang="ru-RU" sz="2600" dirty="0" smtClean="0">
                <a:solidFill>
                  <a:srgbClr val="000000"/>
                </a:solidFill>
                <a:cs typeface="Times New Roman" pitchFamily="18" charset="0"/>
              </a:rPr>
              <a:t>            </a:t>
            </a:r>
            <a:r>
              <a:rPr lang="ru-RU" altLang="ru-RU" sz="26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altLang="ru-RU" sz="2600" b="1" dirty="0" smtClean="0">
                <a:solidFill>
                  <a:srgbClr val="0000FF"/>
                </a:solidFill>
                <a:cs typeface="Times New Roman" pitchFamily="18" charset="0"/>
              </a:rPr>
              <a:t>остаёмся, где были, </a:t>
            </a:r>
            <a:r>
              <a:rPr lang="ru-RU" altLang="ru-RU" sz="2600" b="1" dirty="0" smtClean="0">
                <a:solidFill>
                  <a:srgbClr val="0000FF"/>
                </a:solidFill>
                <a:cs typeface="Times New Roman" pitchFamily="18" charset="0"/>
              </a:rPr>
              <a:t>т.е. </a:t>
            </a:r>
            <a:r>
              <a:rPr lang="ru-RU" altLang="ru-RU" sz="2600" b="1" dirty="0" smtClean="0">
                <a:solidFill>
                  <a:srgbClr val="0000FF"/>
                </a:solidFill>
                <a:cs typeface="Times New Roman" pitchFamily="18" charset="0"/>
              </a:rPr>
              <a:t>в </a:t>
            </a:r>
            <a:r>
              <a:rPr lang="ru-RU" altLang="ru-RU" sz="2600" dirty="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ru-RU" altLang="ru-RU" sz="26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ru-RU" altLang="ru-RU" sz="2600" dirty="0" smtClean="0">
                <a:cs typeface="Arial" charset="0"/>
              </a:rPr>
              <a:t>В результате находим «всю» </a:t>
            </a:r>
            <a:r>
              <a:rPr lang="ru-RU" altLang="ru-RU" sz="2600" b="1" dirty="0" smtClean="0">
                <a:solidFill>
                  <a:srgbClr val="C00000"/>
                </a:solidFill>
                <a:cs typeface="Times New Roman" pitchFamily="18" charset="0"/>
              </a:rPr>
              <a:t>последовательность конфигураций</a:t>
            </a:r>
            <a:r>
              <a:rPr lang="ru-RU" altLang="ru-RU" sz="26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53326"/>
              </p:ext>
            </p:extLst>
          </p:nvPr>
        </p:nvGraphicFramePr>
        <p:xfrm>
          <a:off x="1472406" y="609600"/>
          <a:ext cx="619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7" name="Equation" r:id="rId3" imgW="1968480" imgH="228600" progId="Equation.DSMT4">
                  <p:embed/>
                </p:oleObj>
              </mc:Choice>
              <mc:Fallback>
                <p:oleObj name="Equation" r:id="rId3" imgW="1968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406" y="609600"/>
                        <a:ext cx="619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67101"/>
              </p:ext>
            </p:extLst>
          </p:nvPr>
        </p:nvGraphicFramePr>
        <p:xfrm>
          <a:off x="1447800" y="3808025"/>
          <a:ext cx="64420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8" name="Equation" r:id="rId5" imgW="2311200" imgH="330120" progId="Equation.DSMT4">
                  <p:embed/>
                </p:oleObj>
              </mc:Choice>
              <mc:Fallback>
                <p:oleObj name="Equation" r:id="rId5" imgW="2311200" imgH="3301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08025"/>
                        <a:ext cx="64420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38270"/>
              </p:ext>
            </p:extLst>
          </p:nvPr>
        </p:nvGraphicFramePr>
        <p:xfrm>
          <a:off x="7598434" y="4786580"/>
          <a:ext cx="1112694" cy="53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9" name="Equation" r:id="rId7" imgW="418918" imgH="203112" progId="Equation.DSMT4">
                  <p:embed/>
                </p:oleObj>
              </mc:Choice>
              <mc:Fallback>
                <p:oleObj name="Equation" r:id="rId7" imgW="418918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434" y="4786580"/>
                        <a:ext cx="1112694" cy="531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176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03282"/>
              </p:ext>
            </p:extLst>
          </p:nvPr>
        </p:nvGraphicFramePr>
        <p:xfrm>
          <a:off x="1153318" y="6248400"/>
          <a:ext cx="68373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0" name="Equation" r:id="rId9" imgW="2311200" imgH="241200" progId="Equation.DSMT4">
                  <p:embed/>
                </p:oleObj>
              </mc:Choice>
              <mc:Fallback>
                <p:oleObj name="Equation" r:id="rId9" imgW="231120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318" y="6248400"/>
                        <a:ext cx="68373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09907"/>
              </p:ext>
            </p:extLst>
          </p:nvPr>
        </p:nvGraphicFramePr>
        <p:xfrm>
          <a:off x="2924300" y="2526475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1" name="Equation" r:id="rId11" imgW="152280" imgH="139680" progId="Equation.DSMT4">
                  <p:embed/>
                </p:oleObj>
              </mc:Choice>
              <mc:Fallback>
                <p:oleObj name="Equation" r:id="rId11" imgW="152280" imgH="139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300" y="2526475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42785"/>
              </p:ext>
            </p:extLst>
          </p:nvPr>
        </p:nvGraphicFramePr>
        <p:xfrm>
          <a:off x="8446325" y="2474025"/>
          <a:ext cx="4508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2" name="Equation" r:id="rId13" imgW="152202" imgH="177569" progId="Equation.DSMT4">
                  <p:embed/>
                </p:oleObj>
              </mc:Choice>
              <mc:Fallback>
                <p:oleObj name="Equation" r:id="rId13" imgW="152202" imgH="177569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325" y="2474025"/>
                        <a:ext cx="4508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067500"/>
              </p:ext>
            </p:extLst>
          </p:nvPr>
        </p:nvGraphicFramePr>
        <p:xfrm>
          <a:off x="6103113" y="2950025"/>
          <a:ext cx="217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3" name="Equation" r:id="rId15" imgW="723600" imgH="177480" progId="Equation.DSMT4">
                  <p:embed/>
                </p:oleObj>
              </mc:Choice>
              <mc:Fallback>
                <p:oleObj name="Equation" r:id="rId15" imgW="723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03113" y="2950025"/>
                        <a:ext cx="2171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36662"/>
              </p:ext>
            </p:extLst>
          </p:nvPr>
        </p:nvGraphicFramePr>
        <p:xfrm>
          <a:off x="2222257" y="4755835"/>
          <a:ext cx="2381886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4" name="Equation" r:id="rId17" imgW="787320" imgH="203040" progId="Equation.DSMT4">
                  <p:embed/>
                </p:oleObj>
              </mc:Choice>
              <mc:Fallback>
                <p:oleObj name="Equation" r:id="rId17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22257" y="4755835"/>
                        <a:ext cx="2381886" cy="61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88456"/>
              </p:ext>
            </p:extLst>
          </p:nvPr>
        </p:nvGraphicFramePr>
        <p:xfrm>
          <a:off x="4410675" y="5334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5" name="Equation" r:id="rId19" imgW="152280" imgH="139680" progId="Equation.DSMT4">
                  <p:embed/>
                </p:oleObj>
              </mc:Choice>
              <mc:Fallback>
                <p:oleObj name="Equation" r:id="rId19" imgW="152280" imgH="13968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675" y="5334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-15834" y="0"/>
            <a:ext cx="9144000" cy="6858000"/>
          </a:xfrm>
        </p:spPr>
        <p:txBody>
          <a:bodyPr/>
          <a:lstStyle/>
          <a:p>
            <a:pPr marL="0" indent="0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Кандидаты 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    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перебираются один за другим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,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пока не выпадет событие «переход в                ». Для этого </a:t>
            </a:r>
            <a:r>
              <a:rPr lang="ru-RU" altLang="ru-RU" sz="2600" u="sng" dirty="0" err="1" smtClean="0">
                <a:solidFill>
                  <a:srgbClr val="000000"/>
                </a:solidFill>
                <a:cs typeface="Arial" charset="0"/>
              </a:rPr>
              <a:t>случ</a:t>
            </a:r>
            <a:r>
              <a:rPr lang="en-US" altLang="ru-RU" sz="2600" u="sng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ru-RU" altLang="ru-RU" sz="2600" u="sng" dirty="0" err="1" smtClean="0">
                <a:solidFill>
                  <a:srgbClr val="000000"/>
                </a:solidFill>
                <a:cs typeface="Arial" charset="0"/>
              </a:rPr>
              <a:t>айно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выбираем внутреннюю вершину 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и в её спине</a:t>
            </a:r>
            <a:endParaRPr lang="en-US" altLang="ru-RU" sz="26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ru-RU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         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ru-RU" altLang="ru-RU" sz="2600" u="sng" dirty="0" smtClean="0">
                <a:solidFill>
                  <a:srgbClr val="000000"/>
                </a:solidFill>
                <a:cs typeface="Arial" charset="0"/>
              </a:rPr>
              <a:t>случайно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выбираем позицию, для которой рассмотрим</a:t>
            </a:r>
            <a:r>
              <a:rPr lang="ru-RU" altLang="ru-RU" sz="2600" b="1" dirty="0" smtClean="0">
                <a:solidFill>
                  <a:srgbClr val="000000"/>
                </a:solidFill>
                <a:cs typeface="Arial" charset="0"/>
              </a:rPr>
              <a:t> три возможных </a:t>
            </a:r>
            <a:r>
              <a:rPr lang="ru-RU" altLang="ru-RU" sz="2600" b="1" dirty="0" smtClean="0">
                <a:solidFill>
                  <a:srgbClr val="CC0000"/>
                </a:solidFill>
                <a:cs typeface="Arial" charset="0"/>
              </a:rPr>
              <a:t>события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с вероятностями: </a:t>
            </a:r>
            <a:r>
              <a:rPr lang="ru-RU" altLang="ru-RU" sz="2600" i="1" dirty="0" err="1" smtClean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2600" baseline="-25000" dirty="0" err="1" smtClean="0">
                <a:solidFill>
                  <a:srgbClr val="000000"/>
                </a:solidFill>
                <a:cs typeface="Arial" charset="0"/>
              </a:rPr>
              <a:t>бук</a:t>
            </a:r>
            <a:r>
              <a:rPr lang="ru-RU" altLang="ru-RU" sz="2600" baseline="-25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= 0.992 (замена буквы), и другие два события с вероятностями </a:t>
            </a:r>
            <a:r>
              <a:rPr lang="ru-RU" altLang="ru-RU" sz="2600" i="1" dirty="0" smtClean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1800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= 0.001 и </a:t>
            </a:r>
            <a:r>
              <a:rPr lang="ru-RU" altLang="ru-RU" sz="2600" i="1" dirty="0" smtClean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1800" dirty="0" smtClean="0">
                <a:solidFill>
                  <a:srgbClr val="000000"/>
                </a:solidFill>
                <a:cs typeface="Arial" charset="0"/>
              </a:rPr>
              <a:t>2 </a:t>
            </a:r>
            <a:r>
              <a:rPr lang="ru-RU" altLang="ru-RU" sz="2800" dirty="0" smtClean="0">
                <a:solidFill>
                  <a:srgbClr val="000000"/>
                </a:solidFill>
                <a:cs typeface="Arial" charset="0"/>
              </a:rPr>
              <a:t>=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0.003. Разыгрывая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эти три события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, получим ОЧЕРЕДНОГО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КАНДИДАТА</a:t>
            </a:r>
            <a:r>
              <a:rPr lang="ru-RU" altLang="ru-RU" sz="2600" dirty="0" smtClean="0">
                <a:solidFill>
                  <a:srgbClr val="FF0000"/>
                </a:solidFill>
                <a:cs typeface="Arial" charset="0"/>
              </a:rPr>
              <a:t>       на переход                 </a:t>
            </a:r>
            <a:r>
              <a:rPr lang="ru-RU" altLang="ru-RU" sz="2600" dirty="0" smtClean="0">
                <a:cs typeface="Arial" charset="0"/>
              </a:rPr>
              <a:t> , выбор не равен предыдущим.</a:t>
            </a:r>
            <a:r>
              <a:rPr lang="ru-RU" altLang="ru-RU" sz="2600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Здесь важно </a:t>
            </a:r>
            <a:r>
              <a:rPr lang="ru-RU" altLang="ru-RU" sz="2600" i="1" dirty="0" err="1" smtClean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2600" baseline="-25000" dirty="0" err="1" smtClean="0">
                <a:solidFill>
                  <a:srgbClr val="000000"/>
                </a:solidFill>
                <a:cs typeface="Arial" charset="0"/>
              </a:rPr>
              <a:t>бук</a:t>
            </a:r>
            <a:r>
              <a:rPr lang="ru-RU" altLang="ru-RU" sz="2600" baseline="-25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+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i="1" dirty="0" smtClean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1800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ru-RU" altLang="ru-RU" sz="2600" i="1" dirty="0" smtClean="0">
                <a:solidFill>
                  <a:srgbClr val="000000"/>
                </a:solidFill>
                <a:cs typeface="Arial" charset="0"/>
              </a:rPr>
              <a:t> + </a:t>
            </a:r>
            <a:r>
              <a:rPr lang="ru-RU" altLang="ru-RU" sz="2600" i="1" dirty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18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=1. Тогда               .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18030"/>
              </p:ext>
            </p:extLst>
          </p:nvPr>
        </p:nvGraphicFramePr>
        <p:xfrm>
          <a:off x="4572000" y="821375"/>
          <a:ext cx="15541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21375"/>
                        <a:ext cx="15541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75462"/>
              </p:ext>
            </p:extLst>
          </p:nvPr>
        </p:nvGraphicFramePr>
        <p:xfrm>
          <a:off x="1858489" y="125730"/>
          <a:ext cx="502922" cy="58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489" y="125730"/>
                        <a:ext cx="502922" cy="58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34"/>
              </p:ext>
            </p:extLst>
          </p:nvPr>
        </p:nvGraphicFramePr>
        <p:xfrm>
          <a:off x="54175" y="2198688"/>
          <a:ext cx="15541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5" y="2198688"/>
                        <a:ext cx="1554163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89238"/>
              </p:ext>
            </p:extLst>
          </p:nvPr>
        </p:nvGraphicFramePr>
        <p:xfrm>
          <a:off x="1828800" y="5562600"/>
          <a:ext cx="1550670" cy="5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562600"/>
                        <a:ext cx="1550670" cy="58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15149"/>
              </p:ext>
            </p:extLst>
          </p:nvPr>
        </p:nvGraphicFramePr>
        <p:xfrm>
          <a:off x="8229600" y="4829300"/>
          <a:ext cx="502920" cy="5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829300"/>
                        <a:ext cx="502920" cy="586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34902"/>
              </p:ext>
            </p:extLst>
          </p:nvPr>
        </p:nvGraphicFramePr>
        <p:xfrm>
          <a:off x="5715000" y="6248400"/>
          <a:ext cx="12017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248400"/>
                        <a:ext cx="1201738" cy="52546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10257"/>
              </p:ext>
            </p:extLst>
          </p:nvPr>
        </p:nvGraphicFramePr>
        <p:xfrm>
          <a:off x="5867400" y="1524000"/>
          <a:ext cx="438150" cy="53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Equation" r:id="rId15" imgW="114120" imgH="139680" progId="Equation.DSMT4">
                  <p:embed/>
                </p:oleObj>
              </mc:Choice>
              <mc:Fallback>
                <p:oleObj name="Equation" r:id="rId15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7400" y="1524000"/>
                        <a:ext cx="438150" cy="535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9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07656" y="371"/>
            <a:ext cx="4896544" cy="6758998"/>
            <a:chOff x="971600" y="14481"/>
            <a:chExt cx="4896544" cy="6758998"/>
          </a:xfrm>
        </p:grpSpPr>
        <p:grpSp>
          <p:nvGrpSpPr>
            <p:cNvPr id="6" name="Group 5"/>
            <p:cNvGrpSpPr/>
            <p:nvPr/>
          </p:nvGrpSpPr>
          <p:grpSpPr>
            <a:xfrm>
              <a:off x="1779946" y="745594"/>
              <a:ext cx="1927958" cy="646332"/>
              <a:chOff x="827584" y="548679"/>
              <a:chExt cx="1800200" cy="6463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27584" y="548679"/>
                <a:ext cx="1800200" cy="64633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61727" y="548680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i="1" dirty="0" smtClean="0"/>
                  <a:t>σ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)</a:t>
                </a:r>
                <a:r>
                  <a:rPr lang="ru-RU" dirty="0" smtClean="0"/>
                  <a:t> -</a:t>
                </a:r>
                <a:r>
                  <a:rPr lang="en-US" dirty="0" smtClean="0"/>
                  <a:t> </a:t>
                </a:r>
                <a:r>
                  <a:rPr lang="ru-RU" dirty="0" smtClean="0"/>
                  <a:t>текущая конфигурация</a:t>
                </a: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79946" y="1753706"/>
              <a:ext cx="1927958" cy="923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9946" y="1753707"/>
              <a:ext cx="192795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/>
                <a:t>Равновероятный </a:t>
              </a:r>
              <a:r>
                <a:rPr lang="ru-RU" sz="1700" dirty="0" smtClean="0"/>
                <a:t>выбор вершины и позиции спина</a:t>
              </a:r>
              <a:endParaRPr lang="en-US" sz="17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72000" y="5308636"/>
              <a:ext cx="1296144" cy="646331"/>
              <a:chOff x="961727" y="2708921"/>
              <a:chExt cx="1800200" cy="64633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61727" y="2708921"/>
                <a:ext cx="1800200" cy="64633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61727" y="2708921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" name="Straight Arrow Connector 15"/>
            <p:cNvCxnSpPr>
              <a:stCxn id="4" idx="2"/>
              <a:endCxn id="8" idx="0"/>
            </p:cNvCxnSpPr>
            <p:nvPr/>
          </p:nvCxnSpPr>
          <p:spPr>
            <a:xfrm>
              <a:off x="2743925" y="1391925"/>
              <a:ext cx="0" cy="3617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43925" y="3693597"/>
              <a:ext cx="0" cy="3617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779946" y="3049851"/>
              <a:ext cx="1927958" cy="646331"/>
              <a:chOff x="961727" y="2708921"/>
              <a:chExt cx="1800200" cy="64633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61727" y="2708921"/>
                <a:ext cx="1800200" cy="64633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961727" y="2708921"/>
                    <a:ext cx="1800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/>
                      <a:t>Розыгрыш изменения  </a:t>
                    </a: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dirty="0" smtClean="0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</m:acc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727" y="2708921"/>
                    <a:ext cx="1800200" cy="64633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4717" r="-11076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/>
            <p:cNvCxnSpPr/>
            <p:nvPr/>
          </p:nvCxnSpPr>
          <p:spPr>
            <a:xfrm>
              <a:off x="2751792" y="2677037"/>
              <a:ext cx="0" cy="3617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cision 22"/>
            <p:cNvSpPr/>
            <p:nvPr/>
          </p:nvSpPr>
          <p:spPr>
            <a:xfrm>
              <a:off x="1779946" y="4081889"/>
              <a:ext cx="1927958" cy="792088"/>
            </a:xfrm>
            <a:prstGeom prst="flowChartDecision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9946" y="4266555"/>
              <a:ext cx="192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Переход?</a:t>
              </a:r>
              <a:endParaRPr lang="en-US" dirty="0"/>
            </a:p>
          </p:txBody>
        </p:sp>
        <p:cxnSp>
          <p:nvCxnSpPr>
            <p:cNvPr id="31" name="Elbow Connector 30"/>
            <p:cNvCxnSpPr>
              <a:stCxn id="23" idx="1"/>
              <a:endCxn id="8" idx="1"/>
            </p:cNvCxnSpPr>
            <p:nvPr/>
          </p:nvCxnSpPr>
          <p:spPr>
            <a:xfrm rot="10800000">
              <a:off x="1779946" y="2215373"/>
              <a:ext cx="12700" cy="2262561"/>
            </a:xfrm>
            <a:prstGeom prst="bentConnector3">
              <a:avLst>
                <a:gd name="adj1" fmla="val 7322331"/>
              </a:avLst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owchart: Decision 34"/>
            <p:cNvSpPr/>
            <p:nvPr/>
          </p:nvSpPr>
          <p:spPr>
            <a:xfrm>
              <a:off x="1779946" y="5235758"/>
              <a:ext cx="1927958" cy="792088"/>
            </a:xfrm>
            <a:prstGeom prst="flowChartDecision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79946" y="5420424"/>
              <a:ext cx="1927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Стоп итераций?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743925" y="4873977"/>
              <a:ext cx="0" cy="3617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71600" y="408188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1-</a:t>
              </a:r>
              <a:r>
                <a:rPr lang="en-US" i="1" dirty="0" smtClean="0"/>
                <a:t>q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50337" y="488643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743925" y="6015386"/>
              <a:ext cx="0" cy="3617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95736" y="6027846"/>
              <a:ext cx="514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да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743925" y="383813"/>
              <a:ext cx="0" cy="3617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491897" y="640414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ru-RU" i="1" dirty="0" smtClean="0"/>
                <a:t>*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99773" y="1448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ru-RU" dirty="0" smtClean="0"/>
                <a:t>(0)</a:t>
              </a:r>
              <a:endParaRPr lang="en-US" dirty="0"/>
            </a:p>
          </p:txBody>
        </p:sp>
        <p:cxnSp>
          <p:nvCxnSpPr>
            <p:cNvPr id="46" name="Straight Arrow Connector 45"/>
            <p:cNvCxnSpPr>
              <a:stCxn id="35" idx="3"/>
            </p:cNvCxnSpPr>
            <p:nvPr/>
          </p:nvCxnSpPr>
          <p:spPr>
            <a:xfrm>
              <a:off x="3707904" y="5631802"/>
              <a:ext cx="864096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4597646" y="5429756"/>
                  <a:ext cx="127049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l-GR" i="1" dirty="0" smtClean="0"/>
                    <a:t>σ</a:t>
                  </a:r>
                  <a:r>
                    <a:rPr lang="ru-RU" dirty="0" smtClean="0"/>
                    <a:t>(</a:t>
                  </a:r>
                  <a:r>
                    <a:rPr lang="en-US" i="1" dirty="0" smtClean="0"/>
                    <a:t>n</a:t>
                  </a:r>
                  <a:r>
                    <a:rPr lang="en-US" dirty="0" smtClean="0"/>
                    <a:t>+</a:t>
                  </a:r>
                  <a:r>
                    <a:rPr lang="ru-RU" dirty="0" smtClean="0"/>
                    <a:t>1)</a:t>
                  </a:r>
                  <a:r>
                    <a:rPr lang="en-US" dirty="0" smtClean="0"/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646" y="5429756"/>
                  <a:ext cx="127049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440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stCxn id="13" idx="0"/>
            </p:cNvCxnSpPr>
            <p:nvPr/>
          </p:nvCxnSpPr>
          <p:spPr>
            <a:xfrm rot="16200000" flipV="1">
              <a:off x="2344050" y="2432614"/>
              <a:ext cx="4239877" cy="1512168"/>
            </a:xfrm>
            <a:prstGeom prst="bentConnector3">
              <a:avLst>
                <a:gd name="adj1" fmla="val 100043"/>
              </a:avLst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41169" y="5226788"/>
              <a:ext cx="61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нет</a:t>
              </a:r>
              <a:endParaRPr lang="en-US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93825" y="931540"/>
            <a:ext cx="345017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Кто может </a:t>
            </a:r>
          </a:p>
          <a:p>
            <a:r>
              <a:rPr lang="ru-RU" sz="2600" dirty="0" smtClean="0"/>
              <a:t>запрограммировать?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841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47" y="990"/>
            <a:ext cx="9144000" cy="647601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Т.е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. какое-то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эволюционное </a:t>
            </a: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событие обязательно произойдёт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и               .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ru-RU" altLang="ru-RU" sz="26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Обозначим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ru-RU" altLang="ru-RU" sz="2600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Алгоритм заканчивает работу, если           не уменьшается </a:t>
            </a:r>
            <a:r>
              <a:rPr lang="en-US" altLang="ru-RU" sz="2600" i="1" dirty="0" smtClean="0">
                <a:solidFill>
                  <a:srgbClr val="000000"/>
                </a:solidFill>
                <a:cs typeface="Arial" charset="0"/>
              </a:rPr>
              <a:t>k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параметр алгоритма) итераций подряд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ru-RU" altLang="ru-RU" sz="2600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ru-RU" altLang="ru-RU" sz="26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ru-RU" altLang="ru-RU" sz="2600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Параметр       играет роль температуры в этой динамической системе.</a:t>
            </a:r>
            <a:endParaRPr lang="ru-RU" altLang="ru-RU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50617"/>
              </p:ext>
            </p:extLst>
          </p:nvPr>
        </p:nvGraphicFramePr>
        <p:xfrm>
          <a:off x="2283125" y="557150"/>
          <a:ext cx="12017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8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5" y="557150"/>
                        <a:ext cx="1201737" cy="52546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57079"/>
              </p:ext>
            </p:extLst>
          </p:nvPr>
        </p:nvGraphicFramePr>
        <p:xfrm>
          <a:off x="1981200" y="1619000"/>
          <a:ext cx="30416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9" name="Equation" r:id="rId5" imgW="1231560" imgH="304560" progId="Equation.DSMT4">
                  <p:embed/>
                </p:oleObj>
              </mc:Choice>
              <mc:Fallback>
                <p:oleObj name="Equation" r:id="rId5" imgW="1231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1619000"/>
                        <a:ext cx="304165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68805"/>
              </p:ext>
            </p:extLst>
          </p:nvPr>
        </p:nvGraphicFramePr>
        <p:xfrm>
          <a:off x="5727875" y="2590800"/>
          <a:ext cx="850900" cy="61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0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7875" y="2590800"/>
                        <a:ext cx="850900" cy="61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22191"/>
              </p:ext>
            </p:extLst>
          </p:nvPr>
        </p:nvGraphicFramePr>
        <p:xfrm>
          <a:off x="227013" y="4038600"/>
          <a:ext cx="8605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1" name="Equation" r:id="rId9" imgW="2908080" imgH="241200" progId="Equation.DSMT4">
                  <p:embed/>
                </p:oleObj>
              </mc:Choice>
              <mc:Fallback>
                <p:oleObj name="Equation" r:id="rId9" imgW="290808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038600"/>
                        <a:ext cx="86058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48458"/>
              </p:ext>
            </p:extLst>
          </p:nvPr>
        </p:nvGraphicFramePr>
        <p:xfrm>
          <a:off x="1676400" y="5181600"/>
          <a:ext cx="53340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2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6400" y="5181600"/>
                        <a:ext cx="533400" cy="6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47" y="990"/>
            <a:ext cx="9144000" cy="52578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Нами </a:t>
            </a:r>
            <a:r>
              <a:rPr lang="ru-RU" altLang="ru-RU" sz="2600" b="1" dirty="0" smtClean="0">
                <a:solidFill>
                  <a:srgbClr val="CC0000"/>
                </a:solidFill>
                <a:cs typeface="Arial" charset="0"/>
              </a:rPr>
              <a:t>доказана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сходимость указанной процедуры к 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глобальному </a:t>
            </a:r>
            <a:r>
              <a:rPr lang="en-US" altLang="ru-RU" sz="2600" b="1" dirty="0" smtClean="0">
                <a:solidFill>
                  <a:srgbClr val="0000FF"/>
                </a:solidFill>
                <a:cs typeface="Arial" charset="0"/>
              </a:rPr>
              <a:t>min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при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условии на каждой итерации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ru-RU" altLang="ru-RU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                    :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                                                                     .</a:t>
            </a:r>
            <a:endParaRPr lang="ru-RU" altLang="ru-RU" sz="2800" dirty="0" smtClean="0"/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20971"/>
              </p:ext>
            </p:extLst>
          </p:nvPr>
        </p:nvGraphicFramePr>
        <p:xfrm>
          <a:off x="2438400" y="1676400"/>
          <a:ext cx="384333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Equation" r:id="rId3" imgW="1066680" imgH="431640" progId="Equation.DSMT4">
                  <p:embed/>
                </p:oleObj>
              </mc:Choice>
              <mc:Fallback>
                <p:oleObj name="Equation" r:id="rId3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384333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22807"/>
              </p:ext>
            </p:extLst>
          </p:nvPr>
        </p:nvGraphicFramePr>
        <p:xfrm>
          <a:off x="304800" y="990600"/>
          <a:ext cx="16891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16891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9792" y="4419600"/>
            <a:ext cx="9144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600" dirty="0" smtClean="0"/>
              <a:t>Модель-2 основана на теории </a:t>
            </a:r>
            <a:r>
              <a:rPr lang="ru-RU" sz="2600" dirty="0" err="1" smtClean="0"/>
              <a:t>гиббсовских</a:t>
            </a:r>
            <a:r>
              <a:rPr lang="ru-RU" sz="2600" dirty="0" smtClean="0"/>
              <a:t> полей. </a:t>
            </a:r>
          </a:p>
          <a:p>
            <a:pPr>
              <a:lnSpc>
                <a:spcPct val="130000"/>
              </a:lnSpc>
            </a:pPr>
            <a:endParaRPr lang="ru-RU" sz="2600" dirty="0" smtClean="0"/>
          </a:p>
          <a:p>
            <a:pPr>
              <a:lnSpc>
                <a:spcPct val="150000"/>
              </a:lnSpc>
            </a:pPr>
            <a:r>
              <a:rPr lang="ru-RU" sz="2600" dirty="0" smtClean="0"/>
              <a:t>Как и предыдущую </a:t>
            </a:r>
            <a:r>
              <a:rPr lang="ru-RU" sz="2600" b="1" dirty="0" smtClean="0">
                <a:solidFill>
                  <a:srgbClr val="CC0000"/>
                </a:solidFill>
              </a:rPr>
              <a:t>Модель-1</a:t>
            </a:r>
            <a:r>
              <a:rPr lang="ru-RU" sz="2600" dirty="0" smtClean="0"/>
              <a:t>, важно изучить </a:t>
            </a:r>
            <a:r>
              <a:rPr lang="ru-RU" sz="2600" b="1" dirty="0" smtClean="0">
                <a:solidFill>
                  <a:srgbClr val="CC0000"/>
                </a:solidFill>
              </a:rPr>
              <a:t>Модель-2</a:t>
            </a:r>
            <a:r>
              <a:rPr lang="ru-RU" sz="2600" dirty="0" smtClean="0"/>
              <a:t> математически.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283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58" y="14844"/>
            <a:ext cx="9144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/>
              <a:t>Компьютерная экспериментальная проверка Модели-2.</a:t>
            </a:r>
            <a:endParaRPr lang="en-US" sz="2600" dirty="0" smtClean="0"/>
          </a:p>
          <a:p>
            <a:pPr>
              <a:lnSpc>
                <a:spcPct val="150000"/>
              </a:lnSpc>
            </a:pPr>
            <a:endParaRPr lang="ru-RU" sz="2600" dirty="0" smtClean="0"/>
          </a:p>
          <a:p>
            <a:pPr>
              <a:lnSpc>
                <a:spcPct val="150000"/>
              </a:lnSpc>
            </a:pPr>
            <a:r>
              <a:rPr lang="ru-RU" sz="2600" dirty="0" smtClean="0"/>
              <a:t>На следующем слайде во </a:t>
            </a:r>
            <a:r>
              <a:rPr lang="ru-RU" sz="2600" dirty="0"/>
              <a:t>всех </a:t>
            </a:r>
            <a:r>
              <a:rPr lang="ru-RU" sz="2600" dirty="0" smtClean="0"/>
              <a:t>спинах отмечены: </a:t>
            </a:r>
            <a:r>
              <a:rPr lang="ru-RU" sz="2600" dirty="0"/>
              <a:t>найденные алгоритмом </a:t>
            </a:r>
            <a:endParaRPr lang="ru-RU" sz="2600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</a:rPr>
              <a:t>A</a:t>
            </a:r>
            <a:r>
              <a:rPr lang="en-US" sz="2600" dirty="0" smtClean="0"/>
              <a:t>=</a:t>
            </a:r>
            <a:r>
              <a:rPr lang="ru-RU" sz="2600" b="1" dirty="0" err="1">
                <a:solidFill>
                  <a:srgbClr val="0000FF"/>
                </a:solidFill>
              </a:rPr>
              <a:t>антитерминатор</a:t>
            </a:r>
            <a:r>
              <a:rPr lang="ru-RU" sz="2600" dirty="0"/>
              <a:t> (</a:t>
            </a:r>
            <a:r>
              <a:rPr lang="ru-RU" sz="2600" u="sng" dirty="0"/>
              <a:t>подчёркиванием</a:t>
            </a:r>
            <a:r>
              <a:rPr lang="ru-RU" sz="2600" dirty="0"/>
              <a:t>, 2-3</a:t>
            </a:r>
            <a:r>
              <a:rPr lang="ru-RU" sz="2600" dirty="0" smtClean="0"/>
              <a:t>) и </a:t>
            </a:r>
            <a:r>
              <a:rPr lang="en-US" sz="2600" b="1" dirty="0" smtClean="0">
                <a:solidFill>
                  <a:srgbClr val="0000FF"/>
                </a:solidFill>
              </a:rPr>
              <a:t>T</a:t>
            </a:r>
            <a:r>
              <a:rPr lang="en-US" sz="2600" dirty="0" smtClean="0"/>
              <a:t>=</a:t>
            </a:r>
            <a:r>
              <a:rPr lang="ru-RU" sz="2600" b="1" dirty="0" smtClean="0">
                <a:solidFill>
                  <a:srgbClr val="0000FF"/>
                </a:solidFill>
              </a:rPr>
              <a:t>терминатор</a:t>
            </a:r>
            <a:r>
              <a:rPr lang="ru-RU" sz="2600" dirty="0" smtClean="0"/>
              <a:t> </a:t>
            </a:r>
            <a:r>
              <a:rPr lang="ru-RU" sz="2600" dirty="0"/>
              <a:t>(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серым </a:t>
            </a:r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</a:rPr>
              <a:t>фоном, 3-4</a:t>
            </a:r>
            <a:r>
              <a:rPr lang="ru-RU" sz="2600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N01 – </a:t>
            </a:r>
            <a:r>
              <a:rPr lang="ru-RU" sz="2600" dirty="0" smtClean="0"/>
              <a:t>корень и далее путь до листа </a:t>
            </a:r>
            <a:r>
              <a:rPr lang="en-US" sz="2600" dirty="0" smtClean="0"/>
              <a:t>VC</a:t>
            </a:r>
            <a:r>
              <a:rPr lang="ru-RU" sz="2600" dirty="0" smtClean="0"/>
              <a:t>, аналогично для других листов.</a:t>
            </a:r>
          </a:p>
          <a:p>
            <a:pPr>
              <a:lnSpc>
                <a:spcPct val="150000"/>
              </a:lnSpc>
            </a:pPr>
            <a:endParaRPr lang="ru-RU" sz="2600" dirty="0" smtClean="0"/>
          </a:p>
          <a:p>
            <a:pPr>
              <a:lnSpc>
                <a:spcPct val="150000"/>
              </a:lnSpc>
            </a:pPr>
            <a:r>
              <a:rPr lang="ru-RU" sz="2600" dirty="0" smtClean="0"/>
              <a:t>Решение содержит альтернативные шпильки, 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что и нужно при </a:t>
            </a:r>
            <a:r>
              <a:rPr lang="ru-RU" sz="2600" dirty="0" err="1" smtClean="0"/>
              <a:t>аттенюаторной</a:t>
            </a:r>
            <a:r>
              <a:rPr lang="ru-RU" sz="2600" dirty="0" smtClean="0"/>
              <a:t> регуляции.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427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ru-RU" altLang="ru-RU" sz="2400" dirty="0" smtClean="0"/>
              <a:t>Решение</a:t>
            </a:r>
            <a:r>
              <a:rPr lang="en-US" altLang="ru-RU" sz="2400" dirty="0" smtClean="0"/>
              <a:t> (</a:t>
            </a:r>
            <a:r>
              <a:rPr lang="ru-RU" altLang="ru-RU" sz="2400" dirty="0" smtClean="0"/>
              <a:t>фрагмент): </a:t>
            </a:r>
            <a:r>
              <a:rPr lang="ru-RU" altLang="ru-RU" sz="2400" b="1" dirty="0" smtClean="0"/>
              <a:t>эволюция регуляторного сигнала</a:t>
            </a:r>
            <a:endParaRPr lang="el-GR" alt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35843" name="Picture 3" descr="Model2_pa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91440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97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Подробно </a:t>
            </a:r>
            <a:r>
              <a:rPr lang="ru-RU" sz="2800" dirty="0" smtClean="0">
                <a:solidFill>
                  <a:srgbClr val="0000FF"/>
                </a:solidFill>
              </a:rPr>
              <a:t>Модель-2</a:t>
            </a:r>
            <a:r>
              <a:rPr lang="ru-RU" sz="2800" dirty="0" smtClean="0">
                <a:solidFill>
                  <a:schemeClr val="tx1"/>
                </a:solidFill>
              </a:rPr>
              <a:t> описана в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В.А</a:t>
            </a:r>
            <a:r>
              <a:rPr lang="ru-RU" sz="2800" dirty="0">
                <a:solidFill>
                  <a:schemeClr val="tx1"/>
                </a:solidFill>
              </a:rPr>
              <a:t>. Любецкий,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</a:rPr>
              <a:t>Е.А. </a:t>
            </a:r>
            <a:r>
              <a:rPr lang="ru-RU" sz="2800" dirty="0" err="1">
                <a:solidFill>
                  <a:schemeClr val="tx1"/>
                </a:solidFill>
              </a:rPr>
              <a:t>Жижина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Л.И. </a:t>
            </a:r>
            <a:r>
              <a:rPr lang="ru-RU" sz="2800" dirty="0" err="1" smtClean="0">
                <a:solidFill>
                  <a:schemeClr val="tx1"/>
                </a:solidFill>
              </a:rPr>
              <a:t>Рубанов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Гиббсовский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подход в задаче эволюции регуляторного сигнала экспрессии гена. 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Проблемы </a:t>
            </a:r>
            <a:r>
              <a:rPr lang="ru-RU" sz="2800" i="1" dirty="0">
                <a:solidFill>
                  <a:schemeClr val="tx1"/>
                </a:solidFill>
              </a:rPr>
              <a:t>передачи информации</a:t>
            </a:r>
            <a:r>
              <a:rPr lang="ru-RU" sz="2800" dirty="0">
                <a:solidFill>
                  <a:schemeClr val="tx1"/>
                </a:solidFill>
              </a:rPr>
              <a:t>, 2008, том 43, </a:t>
            </a:r>
            <a:r>
              <a:rPr lang="ru-RU" sz="2800" dirty="0" err="1">
                <a:solidFill>
                  <a:schemeClr val="tx1"/>
                </a:solidFill>
              </a:rPr>
              <a:t>вып</a:t>
            </a:r>
            <a:r>
              <a:rPr lang="ru-RU" sz="2800" dirty="0">
                <a:solidFill>
                  <a:schemeClr val="tx1"/>
                </a:solidFill>
              </a:rPr>
              <a:t>. 4, стр. 52–71, </a:t>
            </a:r>
            <a:r>
              <a:rPr lang="ru-RU" sz="2800" dirty="0" err="1">
                <a:solidFill>
                  <a:schemeClr val="tx1"/>
                </a:solidFill>
              </a:rPr>
              <a:t>eLIBRARY</a:t>
            </a:r>
            <a:r>
              <a:rPr lang="ru-RU" sz="2800" dirty="0">
                <a:solidFill>
                  <a:schemeClr val="tx1"/>
                </a:solidFill>
              </a:rPr>
              <a:t>: </a:t>
            </a:r>
            <a:r>
              <a:rPr lang="ru-RU" sz="2800" dirty="0">
                <a:solidFill>
                  <a:schemeClr val="tx1"/>
                </a:solidFill>
                <a:hlinkClick r:id="rId2" tooltip="Запись в НЭБ eLIBRARY.RU"/>
              </a:rPr>
              <a:t>11755654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 err="1">
                <a:solidFill>
                  <a:schemeClr val="tx1"/>
                </a:solidFill>
              </a:rPr>
              <a:t>Mi</a:t>
            </a:r>
            <a:r>
              <a:rPr lang="ru-RU" sz="2800" dirty="0">
                <a:solidFill>
                  <a:schemeClr val="tx1"/>
                </a:solidFill>
              </a:rPr>
              <a:t>: </a:t>
            </a:r>
            <a:r>
              <a:rPr lang="ru-RU" sz="2800" dirty="0" smtClean="0">
                <a:solidFill>
                  <a:schemeClr val="tx1"/>
                </a:solidFill>
                <a:hlinkClick r:id="rId3" tooltip="Запись в БД Math-Net.ru"/>
              </a:rPr>
              <a:t>ppi1289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Статью </a:t>
            </a:r>
            <a:r>
              <a:rPr lang="ru-RU" altLang="ru-RU" sz="2800" dirty="0" smtClean="0"/>
              <a:t>можно </a:t>
            </a:r>
            <a:r>
              <a:rPr lang="ru-RU" altLang="ru-RU" sz="2800" dirty="0">
                <a:solidFill>
                  <a:srgbClr val="0000FF"/>
                </a:solidFill>
              </a:rPr>
              <a:t>скачать с сайта </a:t>
            </a:r>
            <a:r>
              <a:rPr lang="en-US" altLang="ru-RU" sz="2800" dirty="0">
                <a:solidFill>
                  <a:srgbClr val="0000FF"/>
                </a:solidFill>
              </a:rPr>
              <a:t>http://lab6.iitp.ru/ru/pub</a:t>
            </a:r>
            <a:r>
              <a:rPr lang="en-US" altLang="ru-RU" sz="2800" dirty="0" smtClean="0">
                <a:solidFill>
                  <a:srgbClr val="0000FF"/>
                </a:solidFill>
              </a:rPr>
              <a:t>/</a:t>
            </a:r>
            <a:r>
              <a:rPr lang="en-US" altLang="ru-RU" sz="2800" dirty="0" smtClean="0"/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smtClean="0"/>
              <a:t>Расстановка пробелов в парном выравнивании выпол-няется так, чтобы получить </a:t>
            </a:r>
            <a:r>
              <a:rPr lang="ru-RU" altLang="ru-RU" sz="2600" b="1" smtClean="0"/>
              <a:t>максимум</a:t>
            </a:r>
            <a:r>
              <a:rPr lang="ru-RU" altLang="ru-RU" sz="2600" smtClean="0"/>
              <a:t> функции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smtClean="0"/>
              <a:t>сходства новых последовательностей      и      , получае-мых в результате выравнивания. Эту функцию можно определить следующим образом: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600" smtClean="0"/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600" smtClean="0"/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600" smtClean="0"/>
              <a:t>      – число позиций в выравнивании с одинаковыми буквами,       – число позиций, в которых имеет место «родственная» замена пуринов A и G или пиримидинов C и T,       – число оставшихся позиций. Суммирование по </a:t>
            </a:r>
            <a:r>
              <a:rPr lang="ru-RU" altLang="ru-RU" sz="2600" i="1" smtClean="0"/>
              <a:t>k</a:t>
            </a:r>
            <a:r>
              <a:rPr lang="ru-RU" altLang="ru-RU" sz="2600" smtClean="0"/>
              <a:t> ведется по всем связным участкам длины </a:t>
            </a:r>
            <a:r>
              <a:rPr lang="en-US" altLang="ru-RU" sz="2600" i="1" smtClean="0"/>
              <a:t>l</a:t>
            </a:r>
            <a:r>
              <a:rPr lang="en-US" altLang="ru-RU" sz="2600" i="1" baseline="-25000" smtClean="0"/>
              <a:t>k</a:t>
            </a:r>
            <a:r>
              <a:rPr lang="ru-RU" altLang="ru-RU" sz="2600" smtClean="0"/>
              <a:t>, которые определяются так, что одна из двух последовательнос-тей в каждой позиции участка содержит знак пробела. 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543800" y="533400"/>
          <a:ext cx="1219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2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3400"/>
                        <a:ext cx="1219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858000" y="990600"/>
          <a:ext cx="449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3" name="Equation" r:id="rId5" imgW="152202" imgH="177569" progId="Equation.DSMT4">
                  <p:embed/>
                </p:oleObj>
              </mc:Choice>
              <mc:Fallback>
                <p:oleObj name="Equation" r:id="rId5" imgW="152202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990600"/>
                        <a:ext cx="4492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8"/>
          <p:cNvGraphicFramePr>
            <a:graphicFrameLocks noChangeAspect="1"/>
          </p:cNvGraphicFramePr>
          <p:nvPr/>
        </p:nvGraphicFramePr>
        <p:xfrm>
          <a:off x="6096000" y="1028700"/>
          <a:ext cx="374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4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028700"/>
                        <a:ext cx="374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1219200" y="2590800"/>
          <a:ext cx="65532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Equation" r:id="rId9" imgW="3009900" imgH="342900" progId="Equation.DSMT4">
                  <p:embed/>
                </p:oleObj>
              </mc:Choice>
              <mc:Fallback>
                <p:oleObj name="Equation" r:id="rId9" imgW="3009900" imgH="342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65532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0" y="3352800"/>
          <a:ext cx="466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4667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1600200" y="38100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7" name="Equation" r:id="rId13" imgW="190500" imgH="228600" progId="Equation.DSMT4">
                  <p:embed/>
                </p:oleObj>
              </mc:Choice>
              <mc:Fallback>
                <p:oleObj name="Equation" r:id="rId13" imgW="1905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1066800" y="4800600"/>
          <a:ext cx="53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8" name="Equation" r:id="rId15" imgW="203112" imgH="228501" progId="Equation.DSMT4">
                  <p:embed/>
                </p:oleObj>
              </mc:Choice>
              <mc:Fallback>
                <p:oleObj name="Equation" r:id="rId15" imgW="203112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Параметры функции у нас принимают значения: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2800" dirty="0" smtClean="0"/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28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Для парного выравнивания используются быстрые алгоритмы на основе динамического программирования, приведённые, например, в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[Математические методы для анализа последовательностей ДНК. М.: Мир, 1999</a:t>
            </a:r>
            <a:r>
              <a:rPr lang="en-US" altLang="ru-RU" sz="2600" dirty="0" smtClean="0"/>
              <a:t>]</a:t>
            </a:r>
            <a:endParaRPr lang="ru-RU" altLang="ru-RU" sz="2600" dirty="0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64772"/>
              </p:ext>
            </p:extLst>
          </p:nvPr>
        </p:nvGraphicFramePr>
        <p:xfrm>
          <a:off x="533400" y="838200"/>
          <a:ext cx="7391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name="Equation" r:id="rId3" imgW="2679700" imgH="241300" progId="Equation.DSMT4">
                  <p:embed/>
                </p:oleObj>
              </mc:Choice>
              <mc:Fallback>
                <p:oleObj name="Equation" r:id="rId3" imgW="26797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73914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225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Теория ЭВОЛЮЦИИ </a:t>
            </a:r>
            <a:r>
              <a:rPr lang="ru-RU" altLang="ru-RU" sz="2300" dirty="0" smtClean="0"/>
              <a:t>(</a:t>
            </a:r>
            <a:r>
              <a:rPr lang="ru-RU" altLang="ru-RU" sz="2400" b="1" dirty="0" smtClean="0">
                <a:sym typeface="Euclid Symbol" pitchFamily="18" charset="2"/>
              </a:rPr>
              <a:t> </a:t>
            </a:r>
            <a:r>
              <a:rPr lang="ru-RU" altLang="ru-RU" sz="2300" b="1" dirty="0" smtClean="0"/>
              <a:t>ФИЛОГЕНЕТИКА</a:t>
            </a:r>
            <a:r>
              <a:rPr lang="ru-RU" altLang="ru-RU" sz="2300" dirty="0" smtClean="0"/>
              <a:t>) – это: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0000FF"/>
                </a:solidFill>
              </a:rPr>
              <a:t>происхождение и развитие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Живого</a:t>
            </a:r>
            <a:r>
              <a:rPr lang="ru-RU" altLang="ru-RU" sz="2300" dirty="0" smtClean="0">
                <a:solidFill>
                  <a:srgbClr val="0000FF"/>
                </a:solidFill>
              </a:rPr>
              <a:t> в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физическом или дискретном</a:t>
            </a:r>
            <a:r>
              <a:rPr lang="ru-RU" altLang="ru-RU" sz="2300" dirty="0" smtClean="0">
                <a:solidFill>
                  <a:srgbClr val="0000FF"/>
                </a:solidFill>
              </a:rPr>
              <a:t> времени, его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видов,</a:t>
            </a:r>
            <a:r>
              <a:rPr lang="ru-RU" altLang="ru-RU" sz="2300" dirty="0" smtClean="0">
                <a:solidFill>
                  <a:srgbClr val="0000FF"/>
                </a:solidFill>
              </a:rPr>
              <a:t> частей его клеток («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органелл»</a:t>
            </a:r>
            <a:r>
              <a:rPr lang="ru-RU" altLang="ru-RU" sz="2300" dirty="0" smtClean="0">
                <a:solidFill>
                  <a:srgbClr val="0000FF"/>
                </a:solidFill>
              </a:rPr>
              <a:t>), отдельного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белка</a:t>
            </a:r>
            <a:r>
              <a:rPr lang="ru-RU" altLang="ru-RU" sz="2300" dirty="0" smtClean="0">
                <a:solidFill>
                  <a:srgbClr val="0000FF"/>
                </a:solidFill>
              </a:rPr>
              <a:t>, отдельного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гена</a:t>
            </a:r>
            <a:r>
              <a:rPr lang="ru-RU" altLang="ru-RU" sz="2300" dirty="0" smtClean="0">
                <a:solidFill>
                  <a:srgbClr val="0000FF"/>
                </a:solidFill>
              </a:rPr>
              <a:t>,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FF"/>
                </a:solidFill>
              </a:rPr>
              <a:t>отдельного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регуляторного сигнала</a:t>
            </a:r>
            <a:r>
              <a:rPr lang="ru-RU" altLang="ru-RU" sz="2300" dirty="0" smtClean="0">
                <a:solidFill>
                  <a:srgbClr val="0000FF"/>
                </a:solidFill>
              </a:rPr>
              <a:t>, </a:t>
            </a:r>
            <a:r>
              <a:rPr lang="ru-RU" altLang="ru-RU" sz="2300" u="sng" dirty="0" smtClean="0">
                <a:solidFill>
                  <a:srgbClr val="0000FF"/>
                </a:solidFill>
              </a:rPr>
              <a:t>участка</a:t>
            </a:r>
            <a:r>
              <a:rPr lang="ru-RU" altLang="ru-RU" sz="2300" dirty="0" smtClean="0">
                <a:solidFill>
                  <a:srgbClr val="0000FF"/>
                </a:solidFill>
              </a:rPr>
              <a:t> ДНК, и т.д.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300" dirty="0" smtClean="0"/>
              <a:t>&lt;</a:t>
            </a:r>
            <a:r>
              <a:rPr lang="ru-RU" altLang="ru-RU" sz="2300" dirty="0" smtClean="0">
                <a:solidFill>
                  <a:srgbClr val="FF0000"/>
                </a:solidFill>
              </a:rPr>
              <a:t>Вид</a:t>
            </a:r>
            <a:r>
              <a:rPr lang="ru-RU" altLang="ru-RU" sz="2300" dirty="0" smtClean="0"/>
              <a:t> у половых организмов – множество особей, способных к взаимному скрещиванию, и пр. = множество близкородственных организмов = множество с попарно сильно близкими ДНК.</a:t>
            </a:r>
            <a:r>
              <a:rPr lang="en-US" altLang="ru-RU" sz="2300" dirty="0" smtClean="0"/>
              <a:t>&gt;</a:t>
            </a:r>
            <a:endParaRPr lang="ru-RU" altLang="ru-RU" sz="2300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b="1" dirty="0" smtClean="0"/>
              <a:t>Главные проблемы</a:t>
            </a:r>
            <a:r>
              <a:rPr lang="ru-RU" altLang="ru-RU" sz="2300" dirty="0" smtClean="0">
                <a:solidFill>
                  <a:srgbClr val="0000FF"/>
                </a:solidFill>
              </a:rPr>
              <a:t>: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0000FF"/>
                </a:solidFill>
              </a:rPr>
              <a:t>каков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был</a:t>
            </a:r>
            <a:r>
              <a:rPr lang="ru-RU" altLang="ru-RU" sz="2300" dirty="0" smtClean="0">
                <a:solidFill>
                  <a:srgbClr val="0000FF"/>
                </a:solidFill>
              </a:rPr>
              <a:t> геном</a:t>
            </a:r>
            <a:r>
              <a:rPr lang="ru-RU" altLang="ru-RU" sz="2300" dirty="0" smtClean="0"/>
              <a:t> у </a:t>
            </a:r>
            <a:r>
              <a:rPr lang="ru-RU" altLang="ru-RU" sz="2300" b="1" dirty="0" smtClean="0"/>
              <a:t>общего предка современных организмов</a:t>
            </a:r>
            <a:r>
              <a:rPr lang="ru-RU" altLang="ru-RU" sz="2300" dirty="0"/>
              <a:t>;</a:t>
            </a:r>
            <a:endParaRPr lang="en-US" altLang="ru-RU" sz="2300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FF"/>
                </a:solidFill>
              </a:rPr>
              <a:t>каков </a:t>
            </a:r>
            <a:r>
              <a:rPr lang="ru-RU" altLang="ru-RU" sz="2300" b="1" dirty="0">
                <a:solidFill>
                  <a:srgbClr val="0000FF"/>
                </a:solidFill>
              </a:rPr>
              <a:t>был</a:t>
            </a:r>
            <a:r>
              <a:rPr lang="ru-RU" altLang="ru-RU" sz="2300" dirty="0">
                <a:solidFill>
                  <a:srgbClr val="0000FF"/>
                </a:solidFill>
              </a:rPr>
              <a:t> </a:t>
            </a:r>
            <a:r>
              <a:rPr lang="ru-RU" altLang="ru-RU" sz="2300" dirty="0" smtClean="0">
                <a:solidFill>
                  <a:srgbClr val="0000FF"/>
                </a:solidFill>
              </a:rPr>
              <a:t>геном</a:t>
            </a:r>
            <a:r>
              <a:rPr lang="ru-RU" altLang="ru-RU" sz="2300" dirty="0" smtClean="0"/>
              <a:t> у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300" b="1" dirty="0" smtClean="0"/>
              <a:t>первой клетки</a:t>
            </a:r>
            <a:r>
              <a:rPr lang="ru-RU" altLang="ru-RU" sz="2300" dirty="0" smtClean="0"/>
              <a:t>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у </a:t>
            </a:r>
            <a:r>
              <a:rPr lang="ru-RU" altLang="ru-RU" sz="2300" b="1" dirty="0" smtClean="0"/>
              <a:t>первого многоклеточного организма,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300" dirty="0"/>
              <a:t>у </a:t>
            </a:r>
            <a:r>
              <a:rPr lang="ru-RU" altLang="ru-RU" sz="2300" b="1" dirty="0" smtClean="0"/>
              <a:t>первого организма на суше</a:t>
            </a:r>
            <a:r>
              <a:rPr lang="ru-RU" altLang="ru-RU" sz="2300" dirty="0" smtClean="0"/>
              <a:t>,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В случае классической </a:t>
            </a:r>
            <a:r>
              <a:rPr lang="ru-RU" altLang="ru-RU" sz="2800" dirty="0" err="1" smtClean="0"/>
              <a:t>аттенюаторной</a:t>
            </a:r>
            <a:r>
              <a:rPr lang="ru-RU" altLang="ru-RU" sz="2800" dirty="0" smtClean="0"/>
              <a:t> регуляции, когда вторичная структура содержит взаимно исключающие </a:t>
            </a:r>
            <a:r>
              <a:rPr lang="ru-RU" altLang="ru-RU" sz="2800" dirty="0" err="1" smtClean="0"/>
              <a:t>антитерминатор</a:t>
            </a:r>
            <a:r>
              <a:rPr lang="ru-RU" altLang="ru-RU" sz="2800" dirty="0" smtClean="0"/>
              <a:t> </a:t>
            </a:r>
            <a:r>
              <a:rPr lang="en-US" altLang="ru-RU" sz="2800" dirty="0" smtClean="0"/>
              <a:t>                    </a:t>
            </a:r>
            <a:r>
              <a:rPr lang="ru-RU" altLang="ru-RU" sz="2800" dirty="0" smtClean="0"/>
              <a:t>с плечами</a:t>
            </a:r>
            <a:endParaRPr lang="en-US" altLang="ru-RU" sz="2800" dirty="0" smtClean="0"/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ru-RU" sz="2800" dirty="0" smtClean="0"/>
              <a:t>             </a:t>
            </a:r>
            <a:r>
              <a:rPr lang="ru-RU" altLang="ru-RU" sz="2800" dirty="0" smtClean="0"/>
              <a:t>и терминатор </a:t>
            </a:r>
            <a:r>
              <a:rPr lang="en-US" altLang="ru-RU" sz="2800" dirty="0" smtClean="0"/>
              <a:t>                  </a:t>
            </a:r>
            <a:r>
              <a:rPr lang="ru-RU" altLang="ru-RU" sz="2800" dirty="0" smtClean="0"/>
              <a:t>с плечами </a:t>
            </a:r>
            <a:r>
              <a:rPr lang="en-US" altLang="ru-RU" sz="2800" dirty="0" smtClean="0"/>
              <a:t>          </a:t>
            </a:r>
            <a:r>
              <a:rPr lang="ru-RU" altLang="ru-RU" sz="2800" dirty="0" smtClean="0"/>
              <a:t>, где </a:t>
            </a:r>
            <a:r>
              <a:rPr lang="en-US" altLang="ru-RU" sz="2800" i="1" dirty="0" smtClean="0"/>
              <a:t>m </a:t>
            </a:r>
            <a:r>
              <a:rPr lang="ru-RU" altLang="ru-RU" sz="2800" dirty="0" smtClean="0"/>
              <a:t>пробегает множество всех таких «значимых» пар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         , 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потенциал</a:t>
            </a:r>
            <a:r>
              <a:rPr lang="ru-RU" altLang="ru-RU" sz="2800" dirty="0" smtClean="0">
                <a:solidFill>
                  <a:srgbClr val="0000FF"/>
                </a:solidFill>
              </a:rPr>
              <a:t> естественно задать в виде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2800" dirty="0" smtClean="0"/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2800" dirty="0" smtClean="0"/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где </a:t>
            </a:r>
            <a:r>
              <a:rPr lang="en-US" altLang="ru-RU" sz="2800" dirty="0" smtClean="0"/>
              <a:t>[u]</a:t>
            </a:r>
            <a:r>
              <a:rPr lang="ru-RU" altLang="ru-RU" sz="2800" baseline="30000" dirty="0" smtClean="0"/>
              <a:t>Х</a:t>
            </a:r>
            <a:r>
              <a:rPr lang="en-US" altLang="ru-RU" sz="2800" baseline="30000" dirty="0" smtClean="0"/>
              <a:t>+</a:t>
            </a:r>
            <a:r>
              <a:rPr lang="ru-RU" altLang="ru-RU" sz="2800" dirty="0" smtClean="0"/>
              <a:t> обрезание по порогу </a:t>
            </a:r>
            <a:r>
              <a:rPr lang="ru-RU" altLang="ru-RU" sz="2800" i="1" dirty="0" smtClean="0"/>
              <a:t>X </a:t>
            </a:r>
            <a:r>
              <a:rPr lang="ru-RU" altLang="ru-RU" sz="2800" dirty="0" smtClean="0"/>
              <a:t>(«выше» </a:t>
            </a:r>
            <a:r>
              <a:rPr lang="en-US" altLang="ru-RU" sz="2800" dirty="0" smtClean="0"/>
              <a:t>u</a:t>
            </a:r>
            <a:r>
              <a:rPr lang="ru-RU" altLang="ru-RU" sz="2800" dirty="0" smtClean="0"/>
              <a:t>, «ниже» 0)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         – число ненулевых слагаемых под знаком суммы.</a:t>
            </a:r>
            <a:r>
              <a:rPr lang="ru-RU" altLang="ru-RU" sz="2400" dirty="0" smtClean="0"/>
              <a:t> </a:t>
            </a:r>
            <a:endParaRPr lang="ru-RU" altLang="ru-RU" sz="1800" dirty="0" smtClean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334000" y="1219200"/>
          <a:ext cx="1905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9" name="Equation" r:id="rId3" imgW="863225" imgH="228501" progId="Equation.DSMT4">
                  <p:embed/>
                </p:oleObj>
              </mc:Choice>
              <mc:Fallback>
                <p:oleObj name="Equation" r:id="rId3" imgW="863225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19200"/>
                        <a:ext cx="19050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52400" y="1795463"/>
          <a:ext cx="1143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Equation" r:id="rId5" imgW="508000" imgH="228600" progId="Equation.DSMT4">
                  <p:embed/>
                </p:oleObj>
              </mc:Choice>
              <mc:Fallback>
                <p:oleObj name="Equation" r:id="rId5" imgW="508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95463"/>
                        <a:ext cx="11430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733800" y="1835150"/>
          <a:ext cx="1676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7" imgW="787400" imgH="228600" progId="Equation.DSMT4">
                  <p:embed/>
                </p:oleObj>
              </mc:Choice>
              <mc:Fallback>
                <p:oleObj name="Equation" r:id="rId7" imgW="7874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35150"/>
                        <a:ext cx="1676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7315200" y="1752600"/>
          <a:ext cx="990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Equation" r:id="rId9" imgW="431613" imgH="228501" progId="Equation.DSMT4">
                  <p:embed/>
                </p:oleObj>
              </mc:Choice>
              <mc:Fallback>
                <p:oleObj name="Equation" r:id="rId9" imgW="431613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752600"/>
                        <a:ext cx="9906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0" y="2982913"/>
          <a:ext cx="9144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Equation" r:id="rId11" imgW="406048" imgH="203024" progId="Equation.DSMT4">
                  <p:embed/>
                </p:oleObj>
              </mc:Choice>
              <mc:Fallback>
                <p:oleObj name="Equation" r:id="rId11" imgW="406048" imgH="20302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82913"/>
                        <a:ext cx="9144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-44450" y="3505200"/>
          <a:ext cx="9234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Equation" r:id="rId13" imgW="4457700" imgH="431800" progId="Equation.DSMT4">
                  <p:embed/>
                </p:oleObj>
              </mc:Choice>
              <mc:Fallback>
                <p:oleObj name="Equation" r:id="rId13" imgW="44577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50" y="3505200"/>
                        <a:ext cx="9234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228600" y="5105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5" name="Equation" r:id="rId15" imgW="228600" imgH="228600" progId="Equation.DSMT4">
                  <p:embed/>
                </p:oleObj>
              </mc:Choice>
              <mc:Fallback>
                <p:oleObj name="Equation" r:id="rId15" imgW="228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Здесь мы сравнение вторичных структур свели к сравнению первичных</a:t>
            </a:r>
            <a:r>
              <a:rPr lang="en-US" altLang="ru-RU" sz="2600" dirty="0" smtClean="0"/>
              <a:t> </a:t>
            </a:r>
            <a:r>
              <a:rPr lang="ru-RU" altLang="ru-RU" sz="2600" dirty="0" smtClean="0"/>
              <a:t>структур, но иногда нужно выравнивать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первичные структуры с учётом вторичных</a:t>
            </a:r>
            <a:r>
              <a:rPr lang="ru-RU" altLang="ru-RU" sz="2600" dirty="0" smtClean="0"/>
              <a:t>. Это – новая проблема</a:t>
            </a:r>
            <a:r>
              <a:rPr lang="ru-RU" altLang="ru-RU" sz="2600" dirty="0"/>
              <a:t>.</a:t>
            </a:r>
            <a:r>
              <a:rPr lang="en-US" altLang="ru-RU" sz="2600" dirty="0" smtClean="0"/>
              <a:t> </a:t>
            </a:r>
            <a:endParaRPr lang="ru-RU" altLang="ru-RU" sz="26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6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Нами предложены алгоритмы такого выравнивания, но вопрос далёк от решения.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-15834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Как находят </a:t>
            </a:r>
            <a:r>
              <a:rPr lang="ru-RU" altLang="ru-RU" sz="2600" b="1" dirty="0" smtClean="0">
                <a:solidFill>
                  <a:srgbClr val="000000"/>
                </a:solidFill>
                <a:cs typeface="Arial" charset="0"/>
              </a:rPr>
              <a:t>кандидатов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       ?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Для перехода от             к                   нужно перебрать все спины в            и для каждого из них равновероятно перебрать все позиции в нем. Для каждой позиции рассмотреть</a:t>
            </a:r>
            <a:r>
              <a:rPr lang="ru-RU" altLang="ru-RU" sz="2600" b="1" dirty="0" smtClean="0">
                <a:solidFill>
                  <a:srgbClr val="000000"/>
                </a:solidFill>
                <a:cs typeface="Arial" charset="0"/>
              </a:rPr>
              <a:t> три возможных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события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с вероятностями: </a:t>
            </a:r>
            <a:r>
              <a:rPr lang="ru-RU" altLang="ru-RU" sz="2600" dirty="0" err="1" smtClean="0">
                <a:solidFill>
                  <a:srgbClr val="000000"/>
                </a:solidFill>
                <a:cs typeface="Arial" charset="0"/>
              </a:rPr>
              <a:t>Р</a:t>
            </a:r>
            <a:r>
              <a:rPr lang="ru-RU" altLang="ru-RU" sz="2600" baseline="-25000" dirty="0" err="1" smtClean="0">
                <a:solidFill>
                  <a:srgbClr val="000000"/>
                </a:solidFill>
                <a:cs typeface="Arial" charset="0"/>
              </a:rPr>
              <a:t>бук</a:t>
            </a:r>
            <a:r>
              <a:rPr lang="ru-RU" altLang="ru-RU" sz="2600" baseline="-25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= 0.992 (замена буквы), и другие два события с вероятностями Р = 0.004. Разыгрывая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эти три события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, получим много </a:t>
            </a:r>
            <a:r>
              <a:rPr lang="ru-RU" altLang="ru-RU" sz="2600" b="1" dirty="0" smtClean="0">
                <a:solidFill>
                  <a:srgbClr val="FF0000"/>
                </a:solidFill>
                <a:cs typeface="Arial" charset="0"/>
              </a:rPr>
              <a:t>кандидатов</a:t>
            </a:r>
            <a:r>
              <a:rPr lang="ru-RU" altLang="ru-RU" sz="2600" dirty="0" smtClean="0">
                <a:solidFill>
                  <a:srgbClr val="FF0000"/>
                </a:solidFill>
                <a:cs typeface="Arial" charset="0"/>
              </a:rPr>
              <a:t>       на переход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               .    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ru-RU" sz="2600" dirty="0" smtClean="0">
                <a:cs typeface="Arial" charset="0"/>
              </a:rPr>
              <a:t>&lt; 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Затем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нужно разыграть</a:t>
            </a:r>
            <a:r>
              <a:rPr lang="en-US" altLang="ru-RU" sz="26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altLang="ru-RU" sz="2600" b="1" dirty="0" smtClean="0">
                <a:solidFill>
                  <a:srgbClr val="0000FF"/>
                </a:solidFill>
                <a:cs typeface="Arial" charset="0"/>
              </a:rPr>
              <a:t>вероятности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                       . 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cs typeface="Arial" charset="0"/>
              </a:rPr>
              <a:t>Получим какое-то одно      и положим                          .</a:t>
            </a:r>
            <a:r>
              <a:rPr lang="en-US" altLang="ru-RU" sz="2600" dirty="0" smtClean="0">
                <a:solidFill>
                  <a:srgbClr val="000000"/>
                </a:solidFill>
                <a:cs typeface="Arial" charset="0"/>
              </a:rPr>
              <a:t> &gt;</a:t>
            </a:r>
            <a:endParaRPr lang="en-US" altLang="ru-RU" sz="26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02123"/>
              </p:ext>
            </p:extLst>
          </p:nvPr>
        </p:nvGraphicFramePr>
        <p:xfrm>
          <a:off x="2743200" y="792675"/>
          <a:ext cx="10239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3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92675"/>
                        <a:ext cx="102393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389438"/>
              </p:ext>
            </p:extLst>
          </p:nvPr>
        </p:nvGraphicFramePr>
        <p:xfrm>
          <a:off x="6321625" y="5536875"/>
          <a:ext cx="20050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4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625" y="5536875"/>
                        <a:ext cx="20050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146809"/>
              </p:ext>
            </p:extLst>
          </p:nvPr>
        </p:nvGraphicFramePr>
        <p:xfrm>
          <a:off x="4084125" y="780800"/>
          <a:ext cx="15541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5"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125" y="780800"/>
                        <a:ext cx="15541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509094"/>
              </p:ext>
            </p:extLst>
          </p:nvPr>
        </p:nvGraphicFramePr>
        <p:xfrm>
          <a:off x="5902288" y="6225453"/>
          <a:ext cx="23510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6" name="Equation" r:id="rId9" imgW="787320" imgH="203040" progId="Equation.DSMT4">
                  <p:embed/>
                </p:oleObj>
              </mc:Choice>
              <mc:Fallback>
                <p:oleObj name="Equation" r:id="rId9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288" y="6225453"/>
                        <a:ext cx="2351087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41899"/>
              </p:ext>
            </p:extLst>
          </p:nvPr>
        </p:nvGraphicFramePr>
        <p:xfrm>
          <a:off x="6180100" y="152400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7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0100" y="152400"/>
                        <a:ext cx="457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53896"/>
              </p:ext>
            </p:extLst>
          </p:nvPr>
        </p:nvGraphicFramePr>
        <p:xfrm>
          <a:off x="3691250" y="6224650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8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250" y="6224650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30650"/>
              </p:ext>
            </p:extLst>
          </p:nvPr>
        </p:nvGraphicFramePr>
        <p:xfrm>
          <a:off x="1340925" y="1488375"/>
          <a:ext cx="10239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9"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925" y="1488375"/>
                        <a:ext cx="10239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01248"/>
              </p:ext>
            </p:extLst>
          </p:nvPr>
        </p:nvGraphicFramePr>
        <p:xfrm>
          <a:off x="6849100" y="4864925"/>
          <a:ext cx="140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0"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100" y="4864925"/>
                        <a:ext cx="1409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02096"/>
              </p:ext>
            </p:extLst>
          </p:nvPr>
        </p:nvGraphicFramePr>
        <p:xfrm>
          <a:off x="4499663" y="4870763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1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663" y="4870763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55575"/>
            <a:ext cx="6913563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2328" y="-1"/>
            <a:ext cx="6002524" cy="70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Здесь в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листьях</a:t>
            </a:r>
            <a:endParaRPr lang="ru-RU" altLang="ru-RU" sz="2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даны</a:t>
            </a:r>
            <a:r>
              <a:rPr lang="ru-RU" altLang="ru-RU" sz="2400" dirty="0"/>
              <a:t> виды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(т.е. даны их </a:t>
            </a:r>
            <a:r>
              <a:rPr lang="ru-RU" altLang="ru-RU" sz="2400" dirty="0"/>
              <a:t>геномы).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Решена задача</a:t>
            </a:r>
            <a:r>
              <a:rPr lang="ru-RU" altLang="ru-RU" sz="2400" dirty="0" smtClean="0"/>
              <a:t> </a:t>
            </a:r>
            <a:endParaRPr lang="ru-RU" altLang="ru-RU" sz="2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построения </a:t>
            </a:r>
            <a:endParaRPr lang="ru-RU" altLang="ru-RU" sz="2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u="sng" dirty="0" smtClean="0"/>
              <a:t>самого дерева</a:t>
            </a:r>
            <a:endParaRPr lang="ru-RU" altLang="ru-RU" sz="2400" u="sng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u="sng" dirty="0" smtClean="0">
                <a:solidFill>
                  <a:srgbClr val="0000FF"/>
                </a:solidFill>
              </a:rPr>
              <a:t>без </a:t>
            </a:r>
            <a:endParaRPr lang="ru-RU" altLang="ru-RU" sz="2400" u="sng" dirty="0">
              <a:solidFill>
                <a:srgbClr val="0000FF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solidFill>
                  <a:srgbClr val="0000FF"/>
                </a:solidFill>
              </a:rPr>
              <a:t>предковых</a:t>
            </a:r>
            <a:r>
              <a:rPr lang="ru-RU" altLang="ru-RU" sz="2400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последовательностей.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Дерево показывает </a:t>
            </a:r>
            <a:endParaRPr lang="ru-RU" altLang="ru-RU" sz="2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близость современных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видов</a:t>
            </a:r>
            <a:r>
              <a:rPr lang="ru-RU" altLang="ru-RU" sz="2400" dirty="0" smtClean="0"/>
              <a:t> друг к другу!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И ещё надёжность вычисления вершин.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Задача: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дано много деревьев белков,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найти их </a:t>
            </a:r>
            <a:r>
              <a:rPr lang="ru-RU" altLang="ru-RU" sz="2600" dirty="0" smtClean="0">
                <a:solidFill>
                  <a:srgbClr val="0000FF"/>
                </a:solidFill>
              </a:rPr>
              <a:t>консенсус</a:t>
            </a:r>
            <a:r>
              <a:rPr lang="ru-RU" altLang="ru-RU" sz="2600" dirty="0" smtClean="0"/>
              <a:t> – филогенетическое дерево уже видов (т.е. геномов,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каждый из них – совокупность своих белков).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Консенсус = </a:t>
            </a:r>
            <a:r>
              <a:rPr lang="ru-RU" altLang="ru-RU" sz="2600" dirty="0" smtClean="0">
                <a:solidFill>
                  <a:srgbClr val="0000FF"/>
                </a:solidFill>
              </a:rPr>
              <a:t>среднее дерево</a:t>
            </a:r>
            <a:r>
              <a:rPr lang="ru-RU" altLang="ru-RU" sz="2600" dirty="0" smtClean="0"/>
              <a:t>, но что это значит?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600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Здесь предполагается умение строить дерево белка/гена, что в принципе не отличается от умения строить </a:t>
            </a:r>
            <a:r>
              <a:rPr lang="ru-RU" altLang="ru-RU" sz="2600" dirty="0"/>
              <a:t>дерево </a:t>
            </a:r>
            <a:r>
              <a:rPr lang="ru-RU" altLang="ru-RU" sz="2600" dirty="0" smtClean="0"/>
              <a:t>любых последовательностей (</a:t>
            </a:r>
            <a:r>
              <a:rPr lang="ru-RU" altLang="ru-RU" sz="2600" dirty="0" err="1" smtClean="0"/>
              <a:t>ДНКов</a:t>
            </a:r>
            <a:r>
              <a:rPr lang="ru-RU" altLang="ru-RU" sz="2600" dirty="0" smtClean="0"/>
              <a:t> </a:t>
            </a:r>
            <a:r>
              <a:rPr lang="ru-RU" altLang="ru-RU" sz="2600" dirty="0"/>
              <a:t>= </a:t>
            </a:r>
            <a:r>
              <a:rPr lang="ru-RU" altLang="ru-RU" sz="2600" dirty="0" smtClean="0"/>
              <a:t>геномов), т.е. дерево любых </a:t>
            </a:r>
            <a:r>
              <a:rPr lang="ru-RU" altLang="ru-RU" sz="2600" u="sng" dirty="0" smtClean="0"/>
              <a:t>данных в листьях</a:t>
            </a:r>
            <a:r>
              <a:rPr lang="ru-RU" altLang="ru-RU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6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/>
              <a:t>Дерево может включать характеристики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своих </a:t>
            </a:r>
            <a:r>
              <a:rPr lang="ru-RU" altLang="ru-RU" sz="2600" b="1" dirty="0" smtClean="0"/>
              <a:t>вершин (</a:t>
            </a:r>
            <a:r>
              <a:rPr lang="ru-RU" altLang="ru-RU" sz="2600" dirty="0" smtClean="0"/>
              <a:t>=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узлов</a:t>
            </a:r>
            <a:r>
              <a:rPr lang="ru-RU" altLang="ru-RU" sz="2600" b="1" dirty="0" smtClean="0"/>
              <a:t>) </a:t>
            </a:r>
            <a:r>
              <a:rPr lang="ru-RU" altLang="ru-RU" sz="2600" dirty="0" smtClean="0"/>
              <a:t>и своих </a:t>
            </a:r>
            <a:r>
              <a:rPr lang="ru-RU" altLang="ru-RU" sz="2600" b="1" dirty="0" smtClean="0"/>
              <a:t>рёбер. </a:t>
            </a:r>
            <a:r>
              <a:rPr lang="ru-RU" altLang="ru-RU" sz="2600" dirty="0" smtClean="0"/>
              <a:t>Например,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надёжность</a:t>
            </a:r>
            <a:r>
              <a:rPr lang="ru-RU" altLang="ru-RU" sz="2600" b="1" dirty="0" smtClean="0"/>
              <a:t> </a:t>
            </a:r>
            <a:r>
              <a:rPr lang="ru-RU" altLang="ru-RU" sz="2600" dirty="0" smtClean="0"/>
              <a:t>предсказания вершины, и </a:t>
            </a:r>
            <a:r>
              <a:rPr lang="ru-RU" altLang="ru-RU" sz="2600" b="1" dirty="0" smtClean="0"/>
              <a:t>длину</a:t>
            </a:r>
            <a:r>
              <a:rPr lang="ru-RU" altLang="ru-RU" sz="2600" dirty="0" smtClean="0"/>
              <a:t> каждого ребра – «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время</a:t>
            </a:r>
            <a:r>
              <a:rPr lang="ru-RU" altLang="ru-RU" sz="2600" dirty="0" smtClean="0"/>
              <a:t>»</a:t>
            </a:r>
            <a:r>
              <a:rPr lang="ru-RU" altLang="ru-RU" sz="2600" b="1" dirty="0" smtClean="0"/>
              <a:t>,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600" b="1" dirty="0" smtClean="0"/>
              <a:t>которое прошло между </a:t>
            </a:r>
            <a:r>
              <a:rPr lang="ru-RU" altLang="ru-RU" sz="2600" b="1" u="sng" dirty="0" smtClean="0">
                <a:solidFill>
                  <a:srgbClr val="0000FF"/>
                </a:solidFill>
              </a:rPr>
              <a:t>состояниями</a:t>
            </a:r>
            <a:r>
              <a:rPr lang="ru-RU" altLang="ru-RU" sz="2600" u="sng" dirty="0" smtClean="0"/>
              <a:t> генома на концах этого ребра!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/>
              <a:t>События</a:t>
            </a:r>
            <a:r>
              <a:rPr lang="ru-RU" altLang="ru-RU" sz="2600" dirty="0" smtClean="0"/>
              <a:t>, которые произошли на рёбрах с генами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(с белками), образуют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эволюционный сценарий</a:t>
            </a:r>
            <a:r>
              <a:rPr lang="ru-RU" altLang="ru-RU" sz="2600" dirty="0" smtClean="0"/>
              <a:t>.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C00000"/>
                </a:solidFill>
              </a:rPr>
              <a:t>ЗАДАЧА-1</a:t>
            </a:r>
            <a:r>
              <a:rPr lang="ru-RU" altLang="ru-RU" sz="2600" dirty="0" smtClean="0"/>
              <a:t>: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даны</a:t>
            </a:r>
            <a:r>
              <a:rPr lang="ru-RU" altLang="ru-RU" sz="2600" dirty="0" smtClean="0"/>
              <a:t> </a:t>
            </a:r>
            <a:r>
              <a:rPr lang="ru-RU" altLang="ru-RU" sz="2600" u="sng" dirty="0" smtClean="0"/>
              <a:t>дерево</a:t>
            </a:r>
            <a:r>
              <a:rPr lang="ru-RU" altLang="ru-RU" sz="2600" dirty="0" smtClean="0"/>
              <a:t> и </a:t>
            </a:r>
            <a:r>
              <a:rPr lang="ru-RU" altLang="ru-RU" sz="2600" u="sng" dirty="0" smtClean="0"/>
              <a:t>последовательности</a:t>
            </a:r>
            <a:r>
              <a:rPr lang="ru-RU" altLang="ru-RU" sz="2600" dirty="0" smtClean="0"/>
              <a:t> в его листьях,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найти</a:t>
            </a:r>
            <a:r>
              <a:rPr lang="ru-RU" altLang="ru-RU" sz="2600" dirty="0" smtClean="0"/>
              <a:t> </a:t>
            </a:r>
            <a:r>
              <a:rPr lang="ru-RU" altLang="ru-RU" sz="2600" u="sng" dirty="0" smtClean="0"/>
              <a:t>послед-</a:t>
            </a:r>
            <a:r>
              <a:rPr lang="ru-RU" altLang="ru-RU" sz="2600" u="sng" dirty="0" err="1" smtClean="0"/>
              <a:t>ти</a:t>
            </a:r>
            <a:r>
              <a:rPr lang="ru-RU" altLang="ru-RU" sz="2600" dirty="0" smtClean="0"/>
              <a:t> во внутренних вершинах и </a:t>
            </a:r>
            <a:r>
              <a:rPr lang="ru-RU" altLang="ru-RU" sz="2600" b="1" u="sng" dirty="0" smtClean="0">
                <a:solidFill>
                  <a:srgbClr val="00B050"/>
                </a:solidFill>
              </a:rPr>
              <a:t>сценарий из эволюционных событий</a:t>
            </a:r>
            <a:r>
              <a:rPr lang="ru-RU" altLang="ru-RU" sz="2600" dirty="0" smtClean="0"/>
              <a:t>, </a:t>
            </a:r>
          </a:p>
          <a:p>
            <a:pPr mar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приводящий к </a:t>
            </a:r>
            <a:r>
              <a:rPr lang="ru-RU" altLang="ru-RU" sz="2600" u="sng" dirty="0" smtClean="0"/>
              <a:t>современному состоянию в листьях</a:t>
            </a:r>
            <a:r>
              <a:rPr lang="ru-RU" altLang="ru-RU" sz="2600" dirty="0" smtClean="0"/>
              <a:t>. Это – 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задача-1:</a:t>
            </a:r>
            <a:r>
              <a:rPr lang="ru-RU" altLang="ru-RU" sz="2600" dirty="0" smtClean="0"/>
              <a:t> «</a:t>
            </a:r>
            <a:r>
              <a:rPr lang="ru-RU" altLang="ru-RU" sz="2600" b="1" dirty="0" smtClean="0">
                <a:solidFill>
                  <a:srgbClr val="0000FF"/>
                </a:solidFill>
              </a:rPr>
              <a:t>реконструкции вдоль данного дерева»</a:t>
            </a:r>
            <a:r>
              <a:rPr lang="ru-RU" altLang="ru-RU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C00000"/>
                </a:solidFill>
              </a:rPr>
              <a:t>ЗАДАЧА-2</a:t>
            </a:r>
            <a:r>
              <a:rPr lang="ru-RU" altLang="ru-RU" sz="2600" dirty="0" smtClean="0"/>
              <a:t>:</a:t>
            </a:r>
            <a:endParaRPr lang="ru-RU" altLang="ru-RU" sz="2600" dirty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 даны </a:t>
            </a:r>
            <a:r>
              <a:rPr lang="ru-RU" altLang="ru-RU" sz="2600" u="sng" dirty="0" smtClean="0"/>
              <a:t>ТОЛЬКО последовательности в листьях</a:t>
            </a:r>
            <a:r>
              <a:rPr lang="ru-RU" altLang="ru-RU" sz="2600" dirty="0" smtClean="0"/>
              <a:t>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(само дерево не дано!),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sz="2600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НАЙТИ </a:t>
            </a:r>
            <a:r>
              <a:rPr lang="ru-RU" altLang="ru-RU" sz="2600" u="sng" dirty="0" smtClean="0"/>
              <a:t>само дерево с длинами его рёбер</a:t>
            </a:r>
            <a:r>
              <a:rPr lang="ru-RU" altLang="ru-RU" sz="2600" dirty="0" smtClean="0"/>
              <a:t>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или </a:t>
            </a:r>
            <a:r>
              <a:rPr lang="ru-RU" altLang="ru-RU" sz="2600" u="sng" dirty="0" smtClean="0"/>
              <a:t>без длин рёбер</a:t>
            </a:r>
            <a:r>
              <a:rPr lang="ru-RU" altLang="ru-RU" sz="2600" dirty="0" smtClean="0"/>
              <a:t>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но при этом </a:t>
            </a:r>
            <a:r>
              <a:rPr lang="ru-RU" altLang="ru-RU" sz="2600" u="sng" dirty="0" smtClean="0"/>
              <a:t>предковые последовательности не ищутся</a:t>
            </a:r>
            <a:r>
              <a:rPr lang="ru-RU" altLang="ru-RU" sz="2600" dirty="0" smtClean="0"/>
              <a:t>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sz="2600" dirty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800" dirty="0" smtClean="0"/>
              <a:t>Это – 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задача-2</a:t>
            </a:r>
            <a:r>
              <a:rPr lang="ru-RU" altLang="ru-RU" sz="2800" dirty="0"/>
              <a:t>: построение самого филогенетическое дерево по данным в его </a:t>
            </a:r>
            <a:r>
              <a:rPr lang="ru-RU" altLang="ru-RU" sz="2800" dirty="0" smtClean="0"/>
              <a:t>листьях (без предковых последовательностей).</a:t>
            </a:r>
            <a:endParaRPr lang="ru-RU" altLang="ru-RU" sz="2800" dirty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6563</TotalTime>
  <Words>2998</Words>
  <Application>Microsoft Office PowerPoint</Application>
  <PresentationFormat>Экран (4:3)</PresentationFormat>
  <Paragraphs>324</Paragraphs>
  <Slides>52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Default Design</vt:lpstr>
      <vt:lpstr>Equation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Дерево клеточных форм жизни оно – граф с циклами, поскольку митохондрии (другая важная органелла) и пластиды –– бывшие бактерии!  Тут симбиоз организмов и эндосимбионты эукариот. </vt:lpstr>
      <vt:lpstr>Презентация PowerPoint</vt:lpstr>
      <vt:lpstr>Презентация PowerPoint</vt:lpstr>
      <vt:lpstr>Презентация PowerPoint</vt:lpstr>
      <vt:lpstr>На следующем слайде показано построенное нами филогенетическое дерево первичноротых с дициемидами, оно сделано другой известной и важной компьютерной программой PhyloBayes.  Кстати, кто её или ML изучит, независимо от всего, что я рассказываю, может делать ценные вычисления  и, в частности, работать с нами.</vt:lpstr>
      <vt:lpstr>Презентация PowerPoint</vt:lpstr>
      <vt:lpstr>Модель-2:  Эволюция регуляторного сигнала  со вторичной структурой.</vt:lpstr>
      <vt:lpstr>Следующий слайд  – Главный слайд-3 </vt:lpstr>
      <vt:lpstr>Дано филог-ое дерево, в его листьях даны регуляторн-ые участки перед Thr у разных -протеобактерий:</vt:lpstr>
      <vt:lpstr>Конфигурацией (расстановкой) σ называется приписыва-ние (функция): вершинам сопоставим последовательности (которые называются «спинами»). В листьях спины уже заданы, а во внутренних вершинах они только ищутся (для этого можно «перебрать все варианты приписания»). Ребро j дерева Т всегда рассматривается  с двумя спинами на его концах: σj  и σ'j .</vt:lpstr>
      <vt:lpstr>σj</vt:lpstr>
      <vt:lpstr>Презентация PowerPoint</vt:lpstr>
      <vt:lpstr>Презентация PowerPoint</vt:lpstr>
      <vt:lpstr>Презентация PowerPoint</vt:lpstr>
      <vt:lpstr>hj</vt:lpstr>
      <vt:lpstr>Презентация PowerPoint</vt:lpstr>
      <vt:lpstr>Итак, наша модель-2 эволюции сигнала такова:  энергия                                                                   . Этот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(фрагмент): эволюция регуляторного сигнала</vt:lpstr>
      <vt:lpstr>Подробно Модель-2 описана в В.А. Любецкий, Е.А. Жижина, Л.И. Рубанов  Гиббсовский подход в задаче эволюции регуляторного сигнала экспрессии гена.  Проблемы передачи информации, 2008, том 43, вып. 4, стр. 52–71, eLIBRARY: 11755654, Mi: ppi1289.  Статью можно скачать с сайта http://lab6.iitp.ru/ru/pub/.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Vassily</dc:creator>
  <cp:lastModifiedBy>Vassily</cp:lastModifiedBy>
  <cp:revision>591</cp:revision>
  <cp:lastPrinted>1601-01-01T00:00:00Z</cp:lastPrinted>
  <dcterms:created xsi:type="dcterms:W3CDTF">1601-01-01T00:00:00Z</dcterms:created>
  <dcterms:modified xsi:type="dcterms:W3CDTF">2021-11-02T09:47:55Z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