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6" r:id="rId4"/>
    <p:sldId id="267" r:id="rId5"/>
    <p:sldId id="268" r:id="rId6"/>
    <p:sldId id="269" r:id="rId7"/>
    <p:sldId id="271" r:id="rId8"/>
    <p:sldId id="25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7"/>
    <p:restoredTop sz="96327"/>
  </p:normalViewPr>
  <p:slideViewPr>
    <p:cSldViewPr snapToGrid="0" snapToObjects="1">
      <p:cViewPr varScale="1">
        <p:scale>
          <a:sx n="105" d="100"/>
          <a:sy n="105" d="100"/>
        </p:scale>
        <p:origin x="2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hyperlink" Target="https://alsemenov.ru/publications/konstantin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mccme.ru/edu/index.php%3Fikey=kons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konstnn.ru/" TargetMode="External"/><Relationship Id="rId4" Type="http://schemas.openxmlformats.org/officeDocument/2006/relationships/hyperlink" Target="https://mccme.ru/shen/kon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96A8A5D-137F-4A8A-9811-F7A867F0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6EA64E00-438F-4B4F-9366-7A7230A9A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59E6386A-8042-4EC7-A981-EFAC2ACB89D5}"/>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AEF9392C-A564-EF82-F007-827269F61BD6}"/>
              </a:ext>
            </a:extLst>
          </p:cNvPr>
          <p:cNvSpPr>
            <a:spLocks noGrp="1"/>
          </p:cNvSpPr>
          <p:nvPr>
            <p:ph type="ctrTitle"/>
          </p:nvPr>
        </p:nvSpPr>
        <p:spPr>
          <a:xfrm>
            <a:off x="7914894" y="1122363"/>
            <a:ext cx="3156229" cy="2387600"/>
          </a:xfrm>
        </p:spPr>
        <p:txBody>
          <a:bodyPr>
            <a:normAutofit/>
          </a:bodyPr>
          <a:lstStyle/>
          <a:p>
            <a:r>
              <a:rPr lang="ru-RU" sz="3000"/>
              <a:t>Николай Николаевич Константинов</a:t>
            </a:r>
            <a:endParaRPr lang="en-RU" sz="3000"/>
          </a:p>
        </p:txBody>
      </p:sp>
      <p:sp>
        <p:nvSpPr>
          <p:cNvPr id="3" name="Subtitle 2">
            <a:extLst>
              <a:ext uri="{FF2B5EF4-FFF2-40B4-BE49-F238E27FC236}">
                <a16:creationId xmlns:a16="http://schemas.microsoft.com/office/drawing/2014/main" id="{D327DECE-354A-D9C1-28E3-27BA7E89198F}"/>
              </a:ext>
            </a:extLst>
          </p:cNvPr>
          <p:cNvSpPr>
            <a:spLocks noGrp="1"/>
          </p:cNvSpPr>
          <p:nvPr>
            <p:ph type="subTitle" idx="1"/>
          </p:nvPr>
        </p:nvSpPr>
        <p:spPr>
          <a:xfrm>
            <a:off x="8002257" y="3590926"/>
            <a:ext cx="3184804" cy="1655762"/>
          </a:xfrm>
        </p:spPr>
        <p:txBody>
          <a:bodyPr>
            <a:normAutofit/>
          </a:bodyPr>
          <a:lstStyle/>
          <a:p>
            <a:r>
              <a:rPr lang="ru-RU" dirty="0"/>
              <a:t>наследие</a:t>
            </a:r>
            <a:endParaRPr lang="en-RU"/>
          </a:p>
        </p:txBody>
      </p:sp>
      <p:pic>
        <p:nvPicPr>
          <p:cNvPr id="66" name="Content Placeholder 4" descr="A picture containing person, person, red&#10;&#10;Description automatically generated">
            <a:extLst>
              <a:ext uri="{FF2B5EF4-FFF2-40B4-BE49-F238E27FC236}">
                <a16:creationId xmlns:a16="http://schemas.microsoft.com/office/drawing/2014/main" id="{14D9ADFC-BE58-A754-1A7D-105832E1F3CC}"/>
              </a:ext>
            </a:extLst>
          </p:cNvPr>
          <p:cNvPicPr>
            <a:picLocks noChangeAspect="1"/>
          </p:cNvPicPr>
          <p:nvPr/>
        </p:nvPicPr>
        <p:blipFill rotWithShape="1">
          <a:blip r:embed="rId4"/>
          <a:srcRect l="1713" r="14523" b="-1"/>
          <a:stretch/>
        </p:blipFill>
        <p:spPr>
          <a:xfrm>
            <a:off x="-5597" y="10"/>
            <a:ext cx="7558541" cy="6857990"/>
          </a:xfrm>
          <a:prstGeom prst="rect">
            <a:avLst/>
          </a:prstGeom>
        </p:spPr>
      </p:pic>
      <p:grpSp>
        <p:nvGrpSpPr>
          <p:cNvPr id="75" name="Group 74">
            <a:extLst>
              <a:ext uri="{FF2B5EF4-FFF2-40B4-BE49-F238E27FC236}">
                <a16:creationId xmlns:a16="http://schemas.microsoft.com/office/drawing/2014/main" id="{0FA686C7-6B08-416F-AEF3-C204079363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5">
              <a:extLst>
                <a:ext uri="{FF2B5EF4-FFF2-40B4-BE49-F238E27FC236}">
                  <a16:creationId xmlns:a16="http://schemas.microsoft.com/office/drawing/2014/main" id="{2BBDDDB2-3938-4066-91BA-4907AF8826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7" name="Freeform 6">
              <a:extLst>
                <a:ext uri="{FF2B5EF4-FFF2-40B4-BE49-F238E27FC236}">
                  <a16:creationId xmlns:a16="http://schemas.microsoft.com/office/drawing/2014/main" id="{D2125FCC-F305-4C4C-9CB1-14B83ADD73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7">
              <a:extLst>
                <a:ext uri="{FF2B5EF4-FFF2-40B4-BE49-F238E27FC236}">
                  <a16:creationId xmlns:a16="http://schemas.microsoft.com/office/drawing/2014/main" id="{96643530-0EE0-4AC8-8241-ED8E26ED8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Rectangle 8">
              <a:extLst>
                <a:ext uri="{FF2B5EF4-FFF2-40B4-BE49-F238E27FC236}">
                  <a16:creationId xmlns:a16="http://schemas.microsoft.com/office/drawing/2014/main" id="{A784F0C8-95D3-4D7D-8FA9-326D3DEA266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0" name="Freeform 9">
              <a:extLst>
                <a:ext uri="{FF2B5EF4-FFF2-40B4-BE49-F238E27FC236}">
                  <a16:creationId xmlns:a16="http://schemas.microsoft.com/office/drawing/2014/main" id="{4D49008E-3A2F-4C2C-85EB-1D228F38E6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0">
              <a:extLst>
                <a:ext uri="{FF2B5EF4-FFF2-40B4-BE49-F238E27FC236}">
                  <a16:creationId xmlns:a16="http://schemas.microsoft.com/office/drawing/2014/main" id="{B09CB0F8-91EE-4A04-91CD-9B9D390ED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1">
              <a:extLst>
                <a:ext uri="{FF2B5EF4-FFF2-40B4-BE49-F238E27FC236}">
                  <a16:creationId xmlns:a16="http://schemas.microsoft.com/office/drawing/2014/main" id="{954CB039-9A52-4C07-BDB1-747876D86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2">
              <a:extLst>
                <a:ext uri="{FF2B5EF4-FFF2-40B4-BE49-F238E27FC236}">
                  <a16:creationId xmlns:a16="http://schemas.microsoft.com/office/drawing/2014/main" id="{AD9FE313-C425-42A8-92A9-82E74C4096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3">
              <a:extLst>
                <a:ext uri="{FF2B5EF4-FFF2-40B4-BE49-F238E27FC236}">
                  <a16:creationId xmlns:a16="http://schemas.microsoft.com/office/drawing/2014/main" id="{CD506FC5-3A23-48B7-9771-7B77E6DA0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4">
              <a:extLst>
                <a:ext uri="{FF2B5EF4-FFF2-40B4-BE49-F238E27FC236}">
                  <a16:creationId xmlns:a16="http://schemas.microsoft.com/office/drawing/2014/main" id="{6FF54CDF-21B0-46AE-B402-234E62F9D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15">
              <a:extLst>
                <a:ext uri="{FF2B5EF4-FFF2-40B4-BE49-F238E27FC236}">
                  <a16:creationId xmlns:a16="http://schemas.microsoft.com/office/drawing/2014/main" id="{EE88784D-C24D-4FBD-AF34-85BA74966F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16">
              <a:extLst>
                <a:ext uri="{FF2B5EF4-FFF2-40B4-BE49-F238E27FC236}">
                  <a16:creationId xmlns:a16="http://schemas.microsoft.com/office/drawing/2014/main" id="{F524C128-9723-4A4D-BFB5-7EBD5B24FB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17">
              <a:extLst>
                <a:ext uri="{FF2B5EF4-FFF2-40B4-BE49-F238E27FC236}">
                  <a16:creationId xmlns:a16="http://schemas.microsoft.com/office/drawing/2014/main" id="{9C742EF7-4F82-4B4A-9693-4F794B6A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18">
              <a:extLst>
                <a:ext uri="{FF2B5EF4-FFF2-40B4-BE49-F238E27FC236}">
                  <a16:creationId xmlns:a16="http://schemas.microsoft.com/office/drawing/2014/main" id="{0265747A-2114-4F0F-81B6-618FD389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19">
              <a:extLst>
                <a:ext uri="{FF2B5EF4-FFF2-40B4-BE49-F238E27FC236}">
                  <a16:creationId xmlns:a16="http://schemas.microsoft.com/office/drawing/2014/main" id="{99E488E3-470E-4FC6-A3B0-141DF162D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0">
              <a:extLst>
                <a:ext uri="{FF2B5EF4-FFF2-40B4-BE49-F238E27FC236}">
                  <a16:creationId xmlns:a16="http://schemas.microsoft.com/office/drawing/2014/main" id="{612B7DC5-03F3-4B7B-9520-D66144F168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1">
              <a:extLst>
                <a:ext uri="{FF2B5EF4-FFF2-40B4-BE49-F238E27FC236}">
                  <a16:creationId xmlns:a16="http://schemas.microsoft.com/office/drawing/2014/main" id="{B2355AA2-DB69-485A-B600-E3DF02F2D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2">
              <a:extLst>
                <a:ext uri="{FF2B5EF4-FFF2-40B4-BE49-F238E27FC236}">
                  <a16:creationId xmlns:a16="http://schemas.microsoft.com/office/drawing/2014/main" id="{4DC3AC80-2B15-428E-8B1E-53312C666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3">
              <a:extLst>
                <a:ext uri="{FF2B5EF4-FFF2-40B4-BE49-F238E27FC236}">
                  <a16:creationId xmlns:a16="http://schemas.microsoft.com/office/drawing/2014/main" id="{C48F81D6-640C-4483-9773-8C7BFF461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4">
              <a:extLst>
                <a:ext uri="{FF2B5EF4-FFF2-40B4-BE49-F238E27FC236}">
                  <a16:creationId xmlns:a16="http://schemas.microsoft.com/office/drawing/2014/main" id="{C7AA2EE3-7411-4DCB-B79E-0C5C95D7C7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25">
              <a:extLst>
                <a:ext uri="{FF2B5EF4-FFF2-40B4-BE49-F238E27FC236}">
                  <a16:creationId xmlns:a16="http://schemas.microsoft.com/office/drawing/2014/main" id="{8B84BFA3-B122-4CA5-8C28-79134C97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26">
              <a:extLst>
                <a:ext uri="{FF2B5EF4-FFF2-40B4-BE49-F238E27FC236}">
                  <a16:creationId xmlns:a16="http://schemas.microsoft.com/office/drawing/2014/main" id="{A7C22B06-B32B-46EB-9428-B7CA7DA1F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27">
              <a:extLst>
                <a:ext uri="{FF2B5EF4-FFF2-40B4-BE49-F238E27FC236}">
                  <a16:creationId xmlns:a16="http://schemas.microsoft.com/office/drawing/2014/main" id="{1AE1D740-5AF4-4B8F-B533-C8CD4E56E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28">
              <a:extLst>
                <a:ext uri="{FF2B5EF4-FFF2-40B4-BE49-F238E27FC236}">
                  <a16:creationId xmlns:a16="http://schemas.microsoft.com/office/drawing/2014/main" id="{555B0792-99B8-4014-AC84-7B39D21294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29">
              <a:extLst>
                <a:ext uri="{FF2B5EF4-FFF2-40B4-BE49-F238E27FC236}">
                  <a16:creationId xmlns:a16="http://schemas.microsoft.com/office/drawing/2014/main" id="{395B90B6-A4DE-4EEF-B53E-395E8D4AF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30">
              <a:extLst>
                <a:ext uri="{FF2B5EF4-FFF2-40B4-BE49-F238E27FC236}">
                  <a16:creationId xmlns:a16="http://schemas.microsoft.com/office/drawing/2014/main" id="{A0117576-A27F-4175-BD9D-EE15C96D98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31">
              <a:extLst>
                <a:ext uri="{FF2B5EF4-FFF2-40B4-BE49-F238E27FC236}">
                  <a16:creationId xmlns:a16="http://schemas.microsoft.com/office/drawing/2014/main" id="{93C8332E-93D3-4919-A977-06EC76556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32">
              <a:extLst>
                <a:ext uri="{FF2B5EF4-FFF2-40B4-BE49-F238E27FC236}">
                  <a16:creationId xmlns:a16="http://schemas.microsoft.com/office/drawing/2014/main" id="{B086AC0E-8130-47AC-A510-5285FAE659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Rectangle 33">
              <a:extLst>
                <a:ext uri="{FF2B5EF4-FFF2-40B4-BE49-F238E27FC236}">
                  <a16:creationId xmlns:a16="http://schemas.microsoft.com/office/drawing/2014/main" id="{DF1BC1DF-8089-49D8-9535-EAB0D7C9A4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5" name="Freeform 34">
              <a:extLst>
                <a:ext uri="{FF2B5EF4-FFF2-40B4-BE49-F238E27FC236}">
                  <a16:creationId xmlns:a16="http://schemas.microsoft.com/office/drawing/2014/main" id="{97388BAE-DCB9-4B88-9CDE-6FA3304D3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35">
              <a:extLst>
                <a:ext uri="{FF2B5EF4-FFF2-40B4-BE49-F238E27FC236}">
                  <a16:creationId xmlns:a16="http://schemas.microsoft.com/office/drawing/2014/main" id="{7E059A96-E5FE-4EE1-9C6D-3AB208BF6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36">
              <a:extLst>
                <a:ext uri="{FF2B5EF4-FFF2-40B4-BE49-F238E27FC236}">
                  <a16:creationId xmlns:a16="http://schemas.microsoft.com/office/drawing/2014/main" id="{CD6A3DCE-FBEE-41E7-A0EC-CA23A1DF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37">
              <a:extLst>
                <a:ext uri="{FF2B5EF4-FFF2-40B4-BE49-F238E27FC236}">
                  <a16:creationId xmlns:a16="http://schemas.microsoft.com/office/drawing/2014/main" id="{52966C83-B07E-463F-B982-F3E074D9D1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38">
              <a:extLst>
                <a:ext uri="{FF2B5EF4-FFF2-40B4-BE49-F238E27FC236}">
                  <a16:creationId xmlns:a16="http://schemas.microsoft.com/office/drawing/2014/main" id="{0F475B53-6578-4C68-AC7C-3BE28EA6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39">
              <a:extLst>
                <a:ext uri="{FF2B5EF4-FFF2-40B4-BE49-F238E27FC236}">
                  <a16:creationId xmlns:a16="http://schemas.microsoft.com/office/drawing/2014/main" id="{8475C02B-D024-4E20-9EF3-2A7E96740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40">
              <a:extLst>
                <a:ext uri="{FF2B5EF4-FFF2-40B4-BE49-F238E27FC236}">
                  <a16:creationId xmlns:a16="http://schemas.microsoft.com/office/drawing/2014/main" id="{1F5EF5DC-7372-4549-B0A6-800F19406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41">
              <a:extLst>
                <a:ext uri="{FF2B5EF4-FFF2-40B4-BE49-F238E27FC236}">
                  <a16:creationId xmlns:a16="http://schemas.microsoft.com/office/drawing/2014/main" id="{8B908D96-CCB2-426B-862C-2BDB2AF71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42">
              <a:extLst>
                <a:ext uri="{FF2B5EF4-FFF2-40B4-BE49-F238E27FC236}">
                  <a16:creationId xmlns:a16="http://schemas.microsoft.com/office/drawing/2014/main" id="{26752E6D-E46B-4DA2-B280-5C696EF4FD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43">
              <a:extLst>
                <a:ext uri="{FF2B5EF4-FFF2-40B4-BE49-F238E27FC236}">
                  <a16:creationId xmlns:a16="http://schemas.microsoft.com/office/drawing/2014/main" id="{011E7A27-73CF-4E1E-8AE2-B88B96F3B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44">
              <a:extLst>
                <a:ext uri="{FF2B5EF4-FFF2-40B4-BE49-F238E27FC236}">
                  <a16:creationId xmlns:a16="http://schemas.microsoft.com/office/drawing/2014/main" id="{1DBE1EE2-4667-4A45-80F7-217D3B6FA7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Rectangle 45">
              <a:extLst>
                <a:ext uri="{FF2B5EF4-FFF2-40B4-BE49-F238E27FC236}">
                  <a16:creationId xmlns:a16="http://schemas.microsoft.com/office/drawing/2014/main" id="{A48239BC-3712-4110-AE92-4AC892603DE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7" name="Freeform 46">
              <a:extLst>
                <a:ext uri="{FF2B5EF4-FFF2-40B4-BE49-F238E27FC236}">
                  <a16:creationId xmlns:a16="http://schemas.microsoft.com/office/drawing/2014/main" id="{14B6D739-1C93-4350-BC14-ED88C6341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47">
              <a:extLst>
                <a:ext uri="{FF2B5EF4-FFF2-40B4-BE49-F238E27FC236}">
                  <a16:creationId xmlns:a16="http://schemas.microsoft.com/office/drawing/2014/main" id="{2F73DF89-CB95-4798-90CA-B7A1DF2D36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48">
              <a:extLst>
                <a:ext uri="{FF2B5EF4-FFF2-40B4-BE49-F238E27FC236}">
                  <a16:creationId xmlns:a16="http://schemas.microsoft.com/office/drawing/2014/main" id="{1DA7D977-8D60-47B5-8071-30A6FA0C9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49">
              <a:extLst>
                <a:ext uri="{FF2B5EF4-FFF2-40B4-BE49-F238E27FC236}">
                  <a16:creationId xmlns:a16="http://schemas.microsoft.com/office/drawing/2014/main" id="{4A241594-4FC5-4570-94B2-724F248A6B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0">
              <a:extLst>
                <a:ext uri="{FF2B5EF4-FFF2-40B4-BE49-F238E27FC236}">
                  <a16:creationId xmlns:a16="http://schemas.microsoft.com/office/drawing/2014/main" id="{9D31F634-1A34-473E-A0FA-D06EB57D97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1">
              <a:extLst>
                <a:ext uri="{FF2B5EF4-FFF2-40B4-BE49-F238E27FC236}">
                  <a16:creationId xmlns:a16="http://schemas.microsoft.com/office/drawing/2014/main" id="{CE20C679-7385-48FF-BBE5-5BA7C0E70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2">
              <a:extLst>
                <a:ext uri="{FF2B5EF4-FFF2-40B4-BE49-F238E27FC236}">
                  <a16:creationId xmlns:a16="http://schemas.microsoft.com/office/drawing/2014/main" id="{ADF9CA3B-265F-4927-BA79-0A676AF3F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3">
              <a:extLst>
                <a:ext uri="{FF2B5EF4-FFF2-40B4-BE49-F238E27FC236}">
                  <a16:creationId xmlns:a16="http://schemas.microsoft.com/office/drawing/2014/main" id="{B138D01D-340C-4DB0-A0E1-D54B9319D5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54">
              <a:extLst>
                <a:ext uri="{FF2B5EF4-FFF2-40B4-BE49-F238E27FC236}">
                  <a16:creationId xmlns:a16="http://schemas.microsoft.com/office/drawing/2014/main" id="{B56918B0-069B-4C98-995E-4D6B0B176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55">
              <a:extLst>
                <a:ext uri="{FF2B5EF4-FFF2-40B4-BE49-F238E27FC236}">
                  <a16:creationId xmlns:a16="http://schemas.microsoft.com/office/drawing/2014/main" id="{2BD45940-09B7-4CD3-90E7-0EA2CF6A0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Freeform 56">
              <a:extLst>
                <a:ext uri="{FF2B5EF4-FFF2-40B4-BE49-F238E27FC236}">
                  <a16:creationId xmlns:a16="http://schemas.microsoft.com/office/drawing/2014/main" id="{347A8664-7179-419E-A26E-8250762910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57">
              <a:extLst>
                <a:ext uri="{FF2B5EF4-FFF2-40B4-BE49-F238E27FC236}">
                  <a16:creationId xmlns:a16="http://schemas.microsoft.com/office/drawing/2014/main" id="{B7350394-4D50-4E2E-8AF2-F4A52E734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58">
              <a:extLst>
                <a:ext uri="{FF2B5EF4-FFF2-40B4-BE49-F238E27FC236}">
                  <a16:creationId xmlns:a16="http://schemas.microsoft.com/office/drawing/2014/main" id="{6B464294-4049-4542-A83E-22B8CC6331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31" name="Group 130">
            <a:extLst>
              <a:ext uri="{FF2B5EF4-FFF2-40B4-BE49-F238E27FC236}">
                <a16:creationId xmlns:a16="http://schemas.microsoft.com/office/drawing/2014/main" id="{4C78E281-F596-4ECB-979A-89D89452AA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2" name="Freeform 32">
              <a:extLst>
                <a:ext uri="{FF2B5EF4-FFF2-40B4-BE49-F238E27FC236}">
                  <a16:creationId xmlns:a16="http://schemas.microsoft.com/office/drawing/2014/main" id="{C20E68C0-5C9E-4DA6-83AD-0EC3179BB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33">
              <a:extLst>
                <a:ext uri="{FF2B5EF4-FFF2-40B4-BE49-F238E27FC236}">
                  <a16:creationId xmlns:a16="http://schemas.microsoft.com/office/drawing/2014/main" id="{80C08ED9-C9F6-4168-816A-F5C5F3AF5A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34">
              <a:extLst>
                <a:ext uri="{FF2B5EF4-FFF2-40B4-BE49-F238E27FC236}">
                  <a16:creationId xmlns:a16="http://schemas.microsoft.com/office/drawing/2014/main" id="{0A83E4BF-890D-4E0A-A720-48088D4224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35">
              <a:extLst>
                <a:ext uri="{FF2B5EF4-FFF2-40B4-BE49-F238E27FC236}">
                  <a16:creationId xmlns:a16="http://schemas.microsoft.com/office/drawing/2014/main" id="{996F9B33-C769-451E-9044-EA85C625C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Freeform 36">
              <a:extLst>
                <a:ext uri="{FF2B5EF4-FFF2-40B4-BE49-F238E27FC236}">
                  <a16:creationId xmlns:a16="http://schemas.microsoft.com/office/drawing/2014/main" id="{F91D6EA2-C024-4E53-A81E-A50907517B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Freeform 37">
              <a:extLst>
                <a:ext uri="{FF2B5EF4-FFF2-40B4-BE49-F238E27FC236}">
                  <a16:creationId xmlns:a16="http://schemas.microsoft.com/office/drawing/2014/main" id="{233F8C4E-A946-462B-9703-971ABD45D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8" name="Freeform 38">
              <a:extLst>
                <a:ext uri="{FF2B5EF4-FFF2-40B4-BE49-F238E27FC236}">
                  <a16:creationId xmlns:a16="http://schemas.microsoft.com/office/drawing/2014/main" id="{06059614-A557-45C6-B625-488D41C394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9" name="Freeform 39">
              <a:extLst>
                <a:ext uri="{FF2B5EF4-FFF2-40B4-BE49-F238E27FC236}">
                  <a16:creationId xmlns:a16="http://schemas.microsoft.com/office/drawing/2014/main" id="{26BCD22B-880F-40F8-88AC-CD9285348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0" name="Freeform 40">
              <a:extLst>
                <a:ext uri="{FF2B5EF4-FFF2-40B4-BE49-F238E27FC236}">
                  <a16:creationId xmlns:a16="http://schemas.microsoft.com/office/drawing/2014/main" id="{52324B00-0190-4453-9F81-F0E913800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1" name="Rectangle 41">
              <a:extLst>
                <a:ext uri="{FF2B5EF4-FFF2-40B4-BE49-F238E27FC236}">
                  <a16:creationId xmlns:a16="http://schemas.microsoft.com/office/drawing/2014/main" id="{33BE57C0-F93F-4C88-B489-0BFA90D01B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214012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2E093E-5B04-C040-AF70-27A8B10A877E}"/>
              </a:ext>
            </a:extLst>
          </p:cNvPr>
          <p:cNvSpPr>
            <a:spLocks noGrp="1"/>
          </p:cNvSpPr>
          <p:nvPr>
            <p:ph type="title"/>
          </p:nvPr>
        </p:nvSpPr>
        <p:spPr/>
        <p:txBody>
          <a:bodyPr/>
          <a:lstStyle/>
          <a:p>
            <a:r>
              <a:rPr lang="ru-RU" dirty="0"/>
              <a:t>Биография</a:t>
            </a:r>
            <a:endParaRPr lang="en-US" dirty="0"/>
          </a:p>
        </p:txBody>
      </p:sp>
      <p:sp>
        <p:nvSpPr>
          <p:cNvPr id="3" name="Объект 2">
            <a:extLst>
              <a:ext uri="{FF2B5EF4-FFF2-40B4-BE49-F238E27FC236}">
                <a16:creationId xmlns:a16="http://schemas.microsoft.com/office/drawing/2014/main" id="{1DC3B337-C15D-984A-B8DA-49501F1D45AE}"/>
              </a:ext>
            </a:extLst>
          </p:cNvPr>
          <p:cNvSpPr>
            <a:spLocks noGrp="1"/>
          </p:cNvSpPr>
          <p:nvPr>
            <p:ph idx="1"/>
          </p:nvPr>
        </p:nvSpPr>
        <p:spPr>
          <a:xfrm>
            <a:off x="1199213" y="1746354"/>
            <a:ext cx="9848198" cy="4044847"/>
          </a:xfrm>
        </p:spPr>
        <p:txBody>
          <a:bodyPr>
            <a:normAutofit fontScale="85000" lnSpcReduction="10000"/>
          </a:bodyPr>
          <a:lstStyle/>
          <a:p>
            <a:r>
              <a:rPr lang="ru-RU" dirty="0"/>
              <a:t>Константинов Н. Н. Размышления о Н. В. Тимофееве-Ресовском. Николай Владимирович Тимофеев-Ресовский: очерки, воспоминания, материалы. М. : Наука, 1993. – С. 239–251. </a:t>
            </a:r>
            <a:r>
              <a:rPr lang="en-US" dirty="0"/>
              <a:t>http: //</a:t>
            </a:r>
            <a:r>
              <a:rPr lang="en-US" dirty="0" err="1"/>
              <a:t>elib.biblioatom.ru</a:t>
            </a:r>
            <a:r>
              <a:rPr lang="en-US" dirty="0"/>
              <a:t>/text/timofeev-resovskiy_1993/go,240/ </a:t>
            </a:r>
            <a:endParaRPr lang="ru-RU" dirty="0"/>
          </a:p>
          <a:p>
            <a:r>
              <a:rPr lang="ru-RU" dirty="0"/>
              <a:t>Сайт журнала «Математическое образование»</a:t>
            </a:r>
          </a:p>
          <a:p>
            <a:r>
              <a:rPr lang="ru-RU" dirty="0"/>
              <a:t>Краткую биографию записал С. А. </a:t>
            </a:r>
            <a:r>
              <a:rPr lang="ru-RU" dirty="0" err="1"/>
              <a:t>Дориченко</a:t>
            </a:r>
            <a:r>
              <a:rPr lang="ru-RU" dirty="0"/>
              <a:t> со слов Н. Н. Константинова. Математическое образование, 40, 2007. </a:t>
            </a:r>
            <a:r>
              <a:rPr lang="en-US" dirty="0" err="1"/>
              <a:t>www.mathedu.ru</a:t>
            </a:r>
            <a:r>
              <a:rPr lang="en-US" dirty="0"/>
              <a:t>/text/mo_2007_40/p4/ </a:t>
            </a:r>
            <a:endParaRPr lang="ru-RU" dirty="0"/>
          </a:p>
          <a:p>
            <a:r>
              <a:rPr lang="ru-RU" dirty="0"/>
              <a:t>А. Л. Колосов Г. В. Альперина, Наука и Школа (МПГУ), </a:t>
            </a:r>
            <a:r>
              <a:rPr lang="en-US" dirty="0"/>
              <a:t>№ 4’2021</a:t>
            </a:r>
            <a:endParaRPr lang="ru-RU" dirty="0"/>
          </a:p>
          <a:p>
            <a:r>
              <a:rPr lang="ru-RU" dirty="0"/>
              <a:t>Успехи математических наук, 2022, ограничения объема</a:t>
            </a:r>
          </a:p>
          <a:p>
            <a:r>
              <a:rPr lang="en-US" dirty="0">
                <a:hlinkClick r:id="rId2"/>
              </a:rPr>
              <a:t>https://alsemenov.ru/publications/konstantinov</a:t>
            </a:r>
            <a:endParaRPr lang="en-US" dirty="0"/>
          </a:p>
          <a:p>
            <a:endParaRPr lang="en-US" dirty="0"/>
          </a:p>
        </p:txBody>
      </p:sp>
    </p:spTree>
    <p:extLst>
      <p:ext uri="{BB962C8B-B14F-4D97-AF65-F5344CB8AC3E}">
        <p14:creationId xmlns:p14="http://schemas.microsoft.com/office/powerpoint/2010/main" val="323596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Заголовок 1">
            <a:extLst>
              <a:ext uri="{FF2B5EF4-FFF2-40B4-BE49-F238E27FC236}">
                <a16:creationId xmlns:a16="http://schemas.microsoft.com/office/drawing/2014/main" id="{09133961-370E-F146-8770-DDDDDA25CB55}"/>
              </a:ext>
            </a:extLst>
          </p:cNvPr>
          <p:cNvSpPr>
            <a:spLocks noGrp="1"/>
          </p:cNvSpPr>
          <p:nvPr>
            <p:ph type="title"/>
          </p:nvPr>
        </p:nvSpPr>
        <p:spPr>
          <a:xfrm>
            <a:off x="4953836" y="216259"/>
            <a:ext cx="6050713" cy="1478570"/>
          </a:xfrm>
        </p:spPr>
        <p:txBody>
          <a:bodyPr>
            <a:normAutofit/>
          </a:bodyPr>
          <a:lstStyle/>
          <a:p>
            <a:r>
              <a:rPr lang="ru-RU" dirty="0"/>
              <a:t>Школа </a:t>
            </a:r>
            <a:r>
              <a:rPr lang="ru-RU" dirty="0" err="1"/>
              <a:t>константинова</a:t>
            </a:r>
            <a:r>
              <a:rPr lang="ru-RU" dirty="0"/>
              <a:t> </a:t>
            </a:r>
            <a:br>
              <a:rPr lang="ru-RU" dirty="0"/>
            </a:br>
            <a:r>
              <a:rPr lang="ru-RU" sz="1800" dirty="0" err="1"/>
              <a:t>гбоу</a:t>
            </a:r>
            <a:r>
              <a:rPr lang="ru-RU" sz="1800" dirty="0"/>
              <a:t> 179 ДОНМ</a:t>
            </a:r>
            <a:endParaRPr lang="en-US" sz="1800" dirty="0"/>
          </a:p>
        </p:txBody>
      </p:sp>
      <p:pic>
        <p:nvPicPr>
          <p:cNvPr id="1026" name="Picture 2" descr="XXL (1024×576)">
            <a:extLst>
              <a:ext uri="{FF2B5EF4-FFF2-40B4-BE49-F238E27FC236}">
                <a16:creationId xmlns:a16="http://schemas.microsoft.com/office/drawing/2014/main" id="{CC8F01A7-48A7-8C4B-A111-B3AC6D1D79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178" r="29800"/>
          <a:stretch/>
        </p:blipFill>
        <p:spPr bwMode="auto">
          <a:xfrm>
            <a:off x="2209303" y="180941"/>
            <a:ext cx="2721263" cy="402590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75">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78">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Rectangle 103">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Rectangle 115">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Объект 2">
            <a:extLst>
              <a:ext uri="{FF2B5EF4-FFF2-40B4-BE49-F238E27FC236}">
                <a16:creationId xmlns:a16="http://schemas.microsoft.com/office/drawing/2014/main" id="{B31B6B16-EEE6-7D40-A8AF-87B681625EB1}"/>
              </a:ext>
            </a:extLst>
          </p:cNvPr>
          <p:cNvSpPr>
            <a:spLocks noGrp="1"/>
          </p:cNvSpPr>
          <p:nvPr>
            <p:ph idx="1"/>
          </p:nvPr>
        </p:nvSpPr>
        <p:spPr>
          <a:xfrm>
            <a:off x="4782386" y="1694830"/>
            <a:ext cx="7342940" cy="5024022"/>
          </a:xfrm>
        </p:spPr>
        <p:txBody>
          <a:bodyPr>
            <a:normAutofit fontScale="77500" lnSpcReduction="20000"/>
          </a:bodyPr>
          <a:lstStyle/>
          <a:p>
            <a:pPr>
              <a:lnSpc>
                <a:spcPct val="110000"/>
              </a:lnSpc>
            </a:pPr>
            <a:r>
              <a:rPr lang="ru-RU" sz="2800" dirty="0"/>
              <a:t>1970 - 1980-е гг. Константинов, В. В. </a:t>
            </a:r>
            <a:r>
              <a:rPr lang="ru-RU" sz="2800" dirty="0" err="1"/>
              <a:t>Бронфман</a:t>
            </a:r>
            <a:r>
              <a:rPr lang="ru-RU" sz="2800" dirty="0"/>
              <a:t> (УФН, том 179, № 12)</a:t>
            </a:r>
          </a:p>
          <a:p>
            <a:pPr>
              <a:lnSpc>
                <a:spcPct val="110000"/>
              </a:lnSpc>
            </a:pPr>
            <a:r>
              <a:rPr lang="ru-RU" sz="2800" dirty="0"/>
              <a:t>1999 - 2000 г. – И. В. Ященко</a:t>
            </a:r>
          </a:p>
          <a:p>
            <a:pPr>
              <a:lnSpc>
                <a:spcPct val="110000"/>
              </a:lnSpc>
            </a:pPr>
            <a:r>
              <a:rPr lang="ru-RU" sz="2800" dirty="0"/>
              <a:t>2001– А. Л. Семенов, Л. П. </a:t>
            </a:r>
            <a:r>
              <a:rPr lang="ru-RU" sz="2800" dirty="0" err="1"/>
              <a:t>Кезина</a:t>
            </a:r>
            <a:r>
              <a:rPr lang="ru-RU" sz="2800" dirty="0"/>
              <a:t> – </a:t>
            </a:r>
            <a:br>
              <a:rPr lang="ru-RU" sz="2800" dirty="0"/>
            </a:br>
            <a:r>
              <a:rPr lang="ru-RU" sz="2800" dirty="0"/>
              <a:t>Школа Константинова</a:t>
            </a:r>
          </a:p>
          <a:p>
            <a:pPr lvl="1">
              <a:lnSpc>
                <a:spcPct val="110000"/>
              </a:lnSpc>
            </a:pPr>
            <a:r>
              <a:rPr lang="ru-RU" sz="2800" dirty="0"/>
              <a:t>Задача – включение школы в состав вуза (независимость), реорганизация МИПКРО в МИОО, А. Г. </a:t>
            </a:r>
            <a:r>
              <a:rPr lang="ru-RU" sz="2800" dirty="0" err="1"/>
              <a:t>Асмолов</a:t>
            </a:r>
            <a:r>
              <a:rPr lang="ru-RU" sz="2800" dirty="0"/>
              <a:t>, В. М. </a:t>
            </a:r>
            <a:r>
              <a:rPr lang="ru-RU" sz="2800" dirty="0" err="1"/>
              <a:t>Жураковский</a:t>
            </a:r>
            <a:endParaRPr lang="ru-RU" sz="2800" dirty="0"/>
          </a:p>
          <a:p>
            <a:pPr lvl="1">
              <a:lnSpc>
                <a:spcPct val="110000"/>
              </a:lnSpc>
            </a:pPr>
            <a:r>
              <a:rPr lang="ru-RU" sz="2800" dirty="0"/>
              <a:t>Директора: Сергей Борисович Романов, Тамара Ильинична Беленькая, Татьяна Геннадиевна Ваулина</a:t>
            </a:r>
          </a:p>
          <a:p>
            <a:pPr>
              <a:lnSpc>
                <a:spcPct val="110000"/>
              </a:lnSpc>
            </a:pPr>
            <a:r>
              <a:rPr lang="ru-RU" sz="2800" dirty="0"/>
              <a:t>2011 г. Павел Алексеевич Якушкин</a:t>
            </a:r>
          </a:p>
          <a:p>
            <a:pPr>
              <a:lnSpc>
                <a:spcPct val="110000"/>
              </a:lnSpc>
            </a:pPr>
            <a:r>
              <a:rPr lang="ru-RU" sz="2800" dirty="0"/>
              <a:t>Чтобы закрепить имя нужно обращение школы к власти.</a:t>
            </a:r>
          </a:p>
          <a:p>
            <a:pPr>
              <a:lnSpc>
                <a:spcPct val="110000"/>
              </a:lnSpc>
            </a:pPr>
            <a:endParaRPr lang="ru-RU" sz="1300" dirty="0"/>
          </a:p>
          <a:p>
            <a:pPr>
              <a:lnSpc>
                <a:spcPct val="110000"/>
              </a:lnSpc>
            </a:pPr>
            <a:endParaRPr lang="en-US" sz="1300" dirty="0"/>
          </a:p>
        </p:txBody>
      </p:sp>
    </p:spTree>
    <p:extLst>
      <p:ext uri="{BB962C8B-B14F-4D97-AF65-F5344CB8AC3E}">
        <p14:creationId xmlns:p14="http://schemas.microsoft.com/office/powerpoint/2010/main" val="363659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36CB69-0D9A-E942-9DB3-E7EC1FD143A5}"/>
              </a:ext>
            </a:extLst>
          </p:cNvPr>
          <p:cNvSpPr>
            <a:spLocks noGrp="1"/>
          </p:cNvSpPr>
          <p:nvPr>
            <p:ph type="title"/>
          </p:nvPr>
        </p:nvSpPr>
        <p:spPr>
          <a:xfrm>
            <a:off x="1141413" y="618518"/>
            <a:ext cx="9905998" cy="1478570"/>
          </a:xfrm>
        </p:spPr>
        <p:txBody>
          <a:bodyPr>
            <a:normAutofit/>
          </a:bodyPr>
          <a:lstStyle/>
          <a:p>
            <a:r>
              <a:rPr lang="ru-RU" dirty="0"/>
              <a:t>Система </a:t>
            </a:r>
            <a:r>
              <a:rPr lang="ru-RU" dirty="0" err="1"/>
              <a:t>константинова</a:t>
            </a:r>
            <a:endParaRPr lang="en-US" dirty="0"/>
          </a:p>
        </p:txBody>
      </p:sp>
      <p:pic>
        <p:nvPicPr>
          <p:cNvPr id="4" name="Picture 3" descr="Text, letter&#10;&#10;Description automatically generated">
            <a:extLst>
              <a:ext uri="{FF2B5EF4-FFF2-40B4-BE49-F238E27FC236}">
                <a16:creationId xmlns:a16="http://schemas.microsoft.com/office/drawing/2014/main" id="{3735546A-2CD5-CA4E-B24D-F46F74D97678}"/>
              </a:ext>
            </a:extLst>
          </p:cNvPr>
          <p:cNvPicPr>
            <a:picLocks noChangeAspect="1"/>
          </p:cNvPicPr>
          <p:nvPr/>
        </p:nvPicPr>
        <p:blipFill>
          <a:blip r:embed="rId3"/>
          <a:stretch>
            <a:fillRect/>
          </a:stretch>
        </p:blipFill>
        <p:spPr>
          <a:xfrm>
            <a:off x="1141412" y="2595896"/>
            <a:ext cx="3144300" cy="257046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Объект 2">
            <a:extLst>
              <a:ext uri="{FF2B5EF4-FFF2-40B4-BE49-F238E27FC236}">
                <a16:creationId xmlns:a16="http://schemas.microsoft.com/office/drawing/2014/main" id="{9D7542B7-96F2-DB4E-834A-DD571F49EEE8}"/>
              </a:ext>
            </a:extLst>
          </p:cNvPr>
          <p:cNvSpPr>
            <a:spLocks noGrp="1"/>
          </p:cNvSpPr>
          <p:nvPr>
            <p:ph idx="1"/>
          </p:nvPr>
        </p:nvSpPr>
        <p:spPr>
          <a:xfrm>
            <a:off x="4489704" y="1929384"/>
            <a:ext cx="6665976" cy="4160520"/>
          </a:xfrm>
        </p:spPr>
        <p:txBody>
          <a:bodyPr>
            <a:normAutofit/>
          </a:bodyPr>
          <a:lstStyle/>
          <a:p>
            <a:pPr>
              <a:lnSpc>
                <a:spcPct val="110000"/>
              </a:lnSpc>
            </a:pPr>
            <a:r>
              <a:rPr lang="en-GB" sz="1700" dirty="0">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https://mccme.ru/edu/index.php%3Fikey=konst.html</a:t>
            </a:r>
            <a:endParaRPr lang="ru-RU" sz="17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pPr>
            <a:r>
              <a:rPr lang="ru-RU" sz="1700" dirty="0">
                <a:latin typeface="Helvetica Neue" panose="02000503000000020004" pitchFamily="2" charset="0"/>
                <a:ea typeface="Helvetica Neue" panose="02000503000000020004" pitchFamily="2" charset="0"/>
                <a:cs typeface="Helvetica Neue" panose="02000503000000020004" pitchFamily="2" charset="0"/>
              </a:rPr>
              <a:t>Листки, листочки…</a:t>
            </a:r>
          </a:p>
          <a:p>
            <a:pPr>
              <a:lnSpc>
                <a:spcPct val="110000"/>
              </a:lnSpc>
            </a:pPr>
            <a:r>
              <a:rPr lang="ru-RU" sz="1700" dirty="0"/>
              <a:t>С.И. </a:t>
            </a:r>
            <a:r>
              <a:rPr lang="ru-RU" sz="1700" b="1" dirty="0"/>
              <a:t>Гельфанд</a:t>
            </a:r>
            <a:r>
              <a:rPr lang="ru-RU" sz="1700" dirty="0"/>
              <a:t>, М.Л. </a:t>
            </a:r>
            <a:r>
              <a:rPr lang="ru-RU" sz="1700" b="1" dirty="0" err="1"/>
              <a:t>Гервер</a:t>
            </a:r>
            <a:r>
              <a:rPr lang="ru-RU" sz="1700" dirty="0"/>
              <a:t>, А.А. Кириллов, Н.Н. Константинов, А.Г. </a:t>
            </a:r>
            <a:r>
              <a:rPr lang="ru-RU" sz="1700" b="1" dirty="0"/>
              <a:t>Кушниренко</a:t>
            </a:r>
            <a:r>
              <a:rPr lang="ru-RU" sz="1700" dirty="0"/>
              <a:t>. 1965 год</a:t>
            </a:r>
          </a:p>
          <a:p>
            <a:pPr>
              <a:lnSpc>
                <a:spcPct val="110000"/>
              </a:lnSpc>
            </a:pPr>
            <a:r>
              <a:rPr lang="ru-RU" sz="1700" dirty="0"/>
              <a:t>Константиновский сборник: прил. к журн. «Математическое образование».</a:t>
            </a:r>
          </a:p>
          <a:p>
            <a:pPr>
              <a:lnSpc>
                <a:spcPct val="110000"/>
              </a:lnSpc>
            </a:pPr>
            <a:r>
              <a:rPr lang="ru-RU" sz="1700" dirty="0">
                <a:latin typeface="Helvetica Neue" panose="02000503000000020004" pitchFamily="2" charset="0"/>
                <a:ea typeface="Helvetica Neue" panose="02000503000000020004" pitchFamily="2" charset="0"/>
                <a:cs typeface="Helvetica Neue" panose="02000503000000020004" pitchFamily="2" charset="0"/>
              </a:rPr>
              <a:t>Попытка описания прошлого, настоящего и будущего контекста Системы: </a:t>
            </a:r>
            <a:r>
              <a:rPr lang="ru-RU" sz="1700" dirty="0"/>
              <a:t>Н. Н. Константинов, А. Л. Семенов, “Результативное образование в математической школе”, </a:t>
            </a:r>
            <a:r>
              <a:rPr lang="ru-RU" sz="1700" i="1" dirty="0" err="1"/>
              <a:t>Чебышевский</a:t>
            </a:r>
            <a:r>
              <a:rPr lang="ru-RU" sz="1700" i="1" dirty="0"/>
              <a:t> сб.</a:t>
            </a:r>
            <a:r>
              <a:rPr lang="ru-RU" sz="1700" dirty="0"/>
              <a:t>, </a:t>
            </a:r>
            <a:r>
              <a:rPr lang="ru-RU" sz="1700" b="1" dirty="0"/>
              <a:t>22</a:t>
            </a:r>
            <a:r>
              <a:rPr lang="ru-RU" sz="1700" dirty="0"/>
              <a:t>:1 (2021), 413–446</a:t>
            </a:r>
            <a:endParaRPr lang="ru-RU" sz="17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pPr>
            <a:endParaRPr lang="en-US" sz="1700" dirty="0"/>
          </a:p>
        </p:txBody>
      </p:sp>
    </p:spTree>
    <p:extLst>
      <p:ext uri="{BB962C8B-B14F-4D97-AF65-F5344CB8AC3E}">
        <p14:creationId xmlns:p14="http://schemas.microsoft.com/office/powerpoint/2010/main" val="279236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88B43F-2670-174B-88DF-74CD9E365917}"/>
              </a:ext>
            </a:extLst>
          </p:cNvPr>
          <p:cNvSpPr>
            <a:spLocks noGrp="1"/>
          </p:cNvSpPr>
          <p:nvPr>
            <p:ph type="title"/>
          </p:nvPr>
        </p:nvSpPr>
        <p:spPr/>
        <p:txBody>
          <a:bodyPr/>
          <a:lstStyle/>
          <a:p>
            <a:r>
              <a:rPr lang="ru-RU" dirty="0"/>
              <a:t>Предки</a:t>
            </a:r>
            <a:endParaRPr lang="en-US" dirty="0"/>
          </a:p>
        </p:txBody>
      </p:sp>
      <p:sp>
        <p:nvSpPr>
          <p:cNvPr id="3" name="Объект 2">
            <a:extLst>
              <a:ext uri="{FF2B5EF4-FFF2-40B4-BE49-F238E27FC236}">
                <a16:creationId xmlns:a16="http://schemas.microsoft.com/office/drawing/2014/main" id="{EC570148-9EB3-014E-8B51-77CD90692024}"/>
              </a:ext>
            </a:extLst>
          </p:cNvPr>
          <p:cNvSpPr>
            <a:spLocks noGrp="1"/>
          </p:cNvSpPr>
          <p:nvPr>
            <p:ph idx="1"/>
          </p:nvPr>
        </p:nvSpPr>
        <p:spPr>
          <a:xfrm>
            <a:off x="1141413" y="1834958"/>
            <a:ext cx="9905998" cy="3822129"/>
          </a:xfrm>
        </p:spPr>
        <p:txBody>
          <a:bodyPr>
            <a:normAutofit lnSpcReduction="10000"/>
          </a:bodyPr>
          <a:lstStyle/>
          <a:p>
            <a:r>
              <a:rPr lang="ru-RU" dirty="0"/>
              <a:t>Константинов Н. Н. Четыре прадеда: [воспоминания] // Константиновский сборник: 2019, июнь. </a:t>
            </a:r>
            <a:r>
              <a:rPr lang="ru-RU" dirty="0" err="1"/>
              <a:t>Вып</a:t>
            </a:r>
            <a:r>
              <a:rPr lang="ru-RU" dirty="0"/>
              <a:t>. 2 (03).</a:t>
            </a:r>
          </a:p>
          <a:p>
            <a:r>
              <a:rPr lang="ru-RU" dirty="0"/>
              <a:t>Насос Константинова старшего</a:t>
            </a:r>
          </a:p>
          <a:p>
            <a:pPr lvl="1"/>
            <a:r>
              <a:rPr lang="ru-RU" dirty="0"/>
              <a:t>Описание винтовой </a:t>
            </a:r>
            <a:r>
              <a:rPr lang="ru-RU" dirty="0" err="1"/>
              <a:t>двухвальной</a:t>
            </a:r>
            <a:r>
              <a:rPr lang="ru-RU" dirty="0"/>
              <a:t> машины с предлагаемой формой профиля нарезки. </a:t>
            </a:r>
          </a:p>
          <a:p>
            <a:pPr lvl="1"/>
            <a:r>
              <a:rPr lang="ru-RU" dirty="0"/>
              <a:t>Автор - доктор технических наук, профессор Константинов Николай Николаевич, (заявка </a:t>
            </a:r>
            <a:r>
              <a:rPr lang="en-US" dirty="0"/>
              <a:t>N 1727337/24-6) </a:t>
            </a:r>
            <a:r>
              <a:rPr lang="ru-RU" dirty="0" err="1"/>
              <a:t>ст</a:t>
            </a:r>
            <a:r>
              <a:rPr lang="ru-RU" dirty="0"/>
              <a:t> 22/ХХ</a:t>
            </a:r>
            <a:r>
              <a:rPr lang="en-US" dirty="0"/>
              <a:t>I-1971 </a:t>
            </a:r>
            <a:r>
              <a:rPr lang="ru-RU" dirty="0"/>
              <a:t>г.</a:t>
            </a:r>
          </a:p>
          <a:p>
            <a:pPr lvl="1"/>
            <a:r>
              <a:rPr lang="ru-RU" dirty="0"/>
              <a:t>Владимир Владимирович Кондратьев</a:t>
            </a:r>
          </a:p>
          <a:p>
            <a:pPr lvl="1"/>
            <a:r>
              <a:rPr lang="ru-RU" dirty="0"/>
              <a:t>Нужна помощь специалистов</a:t>
            </a:r>
          </a:p>
        </p:txBody>
      </p:sp>
    </p:spTree>
    <p:extLst>
      <p:ext uri="{BB962C8B-B14F-4D97-AF65-F5344CB8AC3E}">
        <p14:creationId xmlns:p14="http://schemas.microsoft.com/office/powerpoint/2010/main" val="261540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1910E2-BF67-1848-89F4-EECC196AB8E1}"/>
              </a:ext>
            </a:extLst>
          </p:cNvPr>
          <p:cNvSpPr>
            <a:spLocks noGrp="1"/>
          </p:cNvSpPr>
          <p:nvPr>
            <p:ph type="title"/>
          </p:nvPr>
        </p:nvSpPr>
        <p:spPr/>
        <p:txBody>
          <a:bodyPr/>
          <a:lstStyle/>
          <a:p>
            <a:r>
              <a:rPr lang="ru-RU" dirty="0"/>
              <a:t>Другие дела Константинова</a:t>
            </a:r>
            <a:endParaRPr lang="en-US" dirty="0"/>
          </a:p>
        </p:txBody>
      </p:sp>
      <p:sp>
        <p:nvSpPr>
          <p:cNvPr id="3" name="Объект 2">
            <a:extLst>
              <a:ext uri="{FF2B5EF4-FFF2-40B4-BE49-F238E27FC236}">
                <a16:creationId xmlns:a16="http://schemas.microsoft.com/office/drawing/2014/main" id="{FCF25F8C-39AC-6346-8D17-4DB305B68ACF}"/>
              </a:ext>
            </a:extLst>
          </p:cNvPr>
          <p:cNvSpPr>
            <a:spLocks noGrp="1"/>
          </p:cNvSpPr>
          <p:nvPr>
            <p:ph idx="1"/>
          </p:nvPr>
        </p:nvSpPr>
        <p:spPr/>
        <p:txBody>
          <a:bodyPr/>
          <a:lstStyle/>
          <a:p>
            <a:r>
              <a:rPr lang="ru-RU" dirty="0"/>
              <a:t>Математика – топология и геометрия плоскости</a:t>
            </a:r>
          </a:p>
          <a:p>
            <a:r>
              <a:rPr lang="ru-RU" dirty="0"/>
              <a:t>«Кошечка» - Проблемы кибернетики, Янина </a:t>
            </a:r>
            <a:r>
              <a:rPr lang="ru-RU" dirty="0" err="1"/>
              <a:t>Пруденко</a:t>
            </a:r>
            <a:r>
              <a:rPr lang="ru-RU" dirty="0"/>
              <a:t>, </a:t>
            </a:r>
            <a:r>
              <a:rPr lang="ru-RU" dirty="0" err="1"/>
              <a:t>Киберн</a:t>
            </a:r>
            <a:r>
              <a:rPr lang="ru-RU" dirty="0"/>
              <a:t> в </a:t>
            </a:r>
            <a:r>
              <a:rPr lang="ru-RU" dirty="0" err="1"/>
              <a:t>гум</a:t>
            </a:r>
            <a:r>
              <a:rPr lang="ru-RU" dirty="0"/>
              <a:t>. науках</a:t>
            </a:r>
          </a:p>
          <a:p>
            <a:r>
              <a:rPr lang="ru-RU" dirty="0"/>
              <a:t>Математические модели социалистической экономики</a:t>
            </a:r>
          </a:p>
          <a:p>
            <a:r>
              <a:rPr lang="ru-RU" dirty="0"/>
              <a:t>Вопросы Константинова, и разговоры с ним, записанные </a:t>
            </a:r>
            <a:br>
              <a:rPr lang="ru-RU" dirty="0"/>
            </a:br>
            <a:r>
              <a:rPr lang="ru-RU" dirty="0"/>
              <a:t>В. В. Кондратьевым</a:t>
            </a:r>
          </a:p>
          <a:p>
            <a:endParaRPr lang="en-US" dirty="0"/>
          </a:p>
        </p:txBody>
      </p:sp>
    </p:spTree>
    <p:extLst>
      <p:ext uri="{BB962C8B-B14F-4D97-AF65-F5344CB8AC3E}">
        <p14:creationId xmlns:p14="http://schemas.microsoft.com/office/powerpoint/2010/main" val="53127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352E8C-C8A1-3F4F-BF6A-86207D17D303}"/>
              </a:ext>
            </a:extLst>
          </p:cNvPr>
          <p:cNvSpPr>
            <a:spLocks noGrp="1"/>
          </p:cNvSpPr>
          <p:nvPr>
            <p:ph type="title"/>
          </p:nvPr>
        </p:nvSpPr>
        <p:spPr/>
        <p:txBody>
          <a:bodyPr/>
          <a:lstStyle/>
          <a:p>
            <a:r>
              <a:rPr lang="ru-RU" dirty="0"/>
              <a:t>Н. Н. Константинов, Обречены ли русские?</a:t>
            </a:r>
            <a:endParaRPr lang="en-US" dirty="0"/>
          </a:p>
        </p:txBody>
      </p:sp>
      <p:sp>
        <p:nvSpPr>
          <p:cNvPr id="3" name="Объект 2">
            <a:extLst>
              <a:ext uri="{FF2B5EF4-FFF2-40B4-BE49-F238E27FC236}">
                <a16:creationId xmlns:a16="http://schemas.microsoft.com/office/drawing/2014/main" id="{631C3BD2-0F4F-1B48-8008-BA192689E198}"/>
              </a:ext>
            </a:extLst>
          </p:cNvPr>
          <p:cNvSpPr>
            <a:spLocks noGrp="1"/>
          </p:cNvSpPr>
          <p:nvPr>
            <p:ph idx="1"/>
          </p:nvPr>
        </p:nvSpPr>
        <p:spPr/>
        <p:txBody>
          <a:bodyPr>
            <a:normAutofit fontScale="85000" lnSpcReduction="20000"/>
          </a:bodyPr>
          <a:lstStyle/>
          <a:p>
            <a:r>
              <a:rPr lang="ru-RU" dirty="0"/>
              <a:t>Организация и привычки работы, экономические механизмы – «Несколько историй из русской деловой жизни…»</a:t>
            </a:r>
          </a:p>
          <a:p>
            <a:r>
              <a:rPr lang="ru-RU" dirty="0"/>
              <a:t>Первые слова: «Грустно думать о будущем русского народа. Можем ли мы идти вперед, ничего не отбросив из своих привычек? Сможем ли мы изменить некоторые традиции сознательно, не дожидаясь, пока жизнь переломает наши кости без нашего согласия?»</a:t>
            </a:r>
          </a:p>
          <a:p>
            <a:r>
              <a:rPr lang="ru-RU" dirty="0"/>
              <a:t>«Займет ли русский народ достойное место в мировой культуре – умственной, деловой и политической?»</a:t>
            </a:r>
          </a:p>
          <a:p>
            <a:r>
              <a:rPr lang="ru-RU" dirty="0"/>
              <a:t>Сайт журнала «Математическое образование» </a:t>
            </a:r>
            <a:r>
              <a:rPr lang="en-US" dirty="0"/>
              <a:t>https://</a:t>
            </a:r>
            <a:r>
              <a:rPr lang="en-US" dirty="0" err="1"/>
              <a:t>matob.ru</a:t>
            </a:r>
            <a:r>
              <a:rPr lang="en-US" dirty="0"/>
              <a:t>/files/NN%20Konstantinov%20-%20obrecheny%20li%20russkie.pdf</a:t>
            </a:r>
          </a:p>
        </p:txBody>
      </p:sp>
    </p:spTree>
    <p:extLst>
      <p:ext uri="{BB962C8B-B14F-4D97-AF65-F5344CB8AC3E}">
        <p14:creationId xmlns:p14="http://schemas.microsoft.com/office/powerpoint/2010/main" val="50529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7" name="Group 16">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9"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6"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8" name="Group 17">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9"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57"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658D40C9-BE93-FE3F-C6D1-290B8B9DB666}"/>
              </a:ext>
            </a:extLst>
          </p:cNvPr>
          <p:cNvSpPr>
            <a:spLocks noGrp="1"/>
          </p:cNvSpPr>
          <p:nvPr>
            <p:ph type="title"/>
          </p:nvPr>
        </p:nvSpPr>
        <p:spPr>
          <a:xfrm>
            <a:off x="8036041" y="618518"/>
            <a:ext cx="3281003" cy="1478570"/>
          </a:xfrm>
        </p:spPr>
        <p:txBody>
          <a:bodyPr anchor="b">
            <a:normAutofit/>
          </a:bodyPr>
          <a:lstStyle/>
          <a:p>
            <a:r>
              <a:rPr lang="ru-RU" sz="2800">
                <a:solidFill>
                  <a:srgbClr val="FFFFFF"/>
                </a:solidFill>
              </a:rPr>
              <a:t>Источники</a:t>
            </a:r>
            <a:endParaRPr lang="en-RU" sz="2800">
              <a:solidFill>
                <a:srgbClr val="FFFFFF"/>
              </a:solidFill>
            </a:endParaRPr>
          </a:p>
        </p:txBody>
      </p:sp>
      <p:sp useBgFill="1">
        <p:nvSpPr>
          <p:cNvPr id="59"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BAB09A19-5697-C244-140F-10CCC374AB55}"/>
              </a:ext>
            </a:extLst>
          </p:cNvPr>
          <p:cNvPicPr>
            <a:picLocks noChangeAspect="1"/>
          </p:cNvPicPr>
          <p:nvPr/>
        </p:nvPicPr>
        <p:blipFill>
          <a:blip r:embed="rId3"/>
          <a:stretch>
            <a:fillRect/>
          </a:stretch>
        </p:blipFill>
        <p:spPr>
          <a:xfrm>
            <a:off x="1118988" y="1264015"/>
            <a:ext cx="6112382" cy="4324508"/>
          </a:xfrm>
          <a:prstGeom prst="rect">
            <a:avLst/>
          </a:prstGeom>
        </p:spPr>
      </p:pic>
      <p:sp>
        <p:nvSpPr>
          <p:cNvPr id="7" name="Content Placeholder 6">
            <a:extLst>
              <a:ext uri="{FF2B5EF4-FFF2-40B4-BE49-F238E27FC236}">
                <a16:creationId xmlns:a16="http://schemas.microsoft.com/office/drawing/2014/main" id="{291CFF2E-5AE9-2CC9-BC36-472D78701A51}"/>
              </a:ext>
            </a:extLst>
          </p:cNvPr>
          <p:cNvSpPr>
            <a:spLocks noGrp="1"/>
          </p:cNvSpPr>
          <p:nvPr>
            <p:ph idx="1"/>
          </p:nvPr>
        </p:nvSpPr>
        <p:spPr>
          <a:xfrm>
            <a:off x="8036041" y="2249487"/>
            <a:ext cx="3656694" cy="3541714"/>
          </a:xfrm>
        </p:spPr>
        <p:txBody>
          <a:bodyPr>
            <a:normAutofit fontScale="77500" lnSpcReduction="20000"/>
          </a:bodyPr>
          <a:lstStyle/>
          <a:p>
            <a:r>
              <a:rPr lang="en-GB" sz="2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https://mccme.ru/shen/konst/</a:t>
            </a:r>
            <a:endParaRPr lang="en-GB" sz="2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ru-RU" sz="2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Страница Н. Н., собранная Александром </a:t>
            </a:r>
            <a:r>
              <a:rPr lang="ru-RU" sz="2000" dirty="0" err="1">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Шенем</a:t>
            </a:r>
            <a:r>
              <a:rPr lang="ru-RU" sz="2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br>
              <a:rPr lang="ru-RU" sz="2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br>
            <a:r>
              <a:rPr lang="ru-RU" sz="2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«в ожидании какого-то более естественного места»</a:t>
            </a:r>
            <a:endParaRPr lang="ru-RU" sz="2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endParaRPr>
          </a:p>
          <a:p>
            <a:r>
              <a:rPr lang="en-GB" sz="2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https://konstnn.ru/</a:t>
            </a:r>
            <a:r>
              <a:rPr lang="ru-RU" sz="2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p>
          <a:p>
            <a:r>
              <a:rPr lang="ru-RU" sz="2000" b="0" i="0" dirty="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«Сайт, посвященный сбору информации о деяниях Николая Николаевича Константинова и его единомышленников»</a:t>
            </a:r>
          </a:p>
          <a:p>
            <a:r>
              <a:rPr lang="ru-RU" sz="2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Последняя новость – 2017 год</a:t>
            </a:r>
            <a:endParaRPr lang="ru-RU" sz="2000" b="0" i="0" dirty="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endParaRPr>
          </a:p>
          <a:p>
            <a:endParaRPr lang="en-RU" sz="1800" dirty="0">
              <a:solidFill>
                <a:srgbClr val="FFFFFF"/>
              </a:solidFill>
            </a:endParaRPr>
          </a:p>
        </p:txBody>
      </p:sp>
    </p:spTree>
    <p:extLst>
      <p:ext uri="{BB962C8B-B14F-4D97-AF65-F5344CB8AC3E}">
        <p14:creationId xmlns:p14="http://schemas.microsoft.com/office/powerpoint/2010/main" val="340115930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3718</TotalTime>
  <Words>630</Words>
  <Application>Microsoft Macintosh PowerPoint</Application>
  <PresentationFormat>Широкоэкранный</PresentationFormat>
  <Paragraphs>46</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Helvetica Neue</vt:lpstr>
      <vt:lpstr>Tw Cen MT</vt:lpstr>
      <vt:lpstr>Circuit</vt:lpstr>
      <vt:lpstr>Николай Николаевич Константинов</vt:lpstr>
      <vt:lpstr>Биография</vt:lpstr>
      <vt:lpstr>Школа константинова  гбоу 179 ДОНМ</vt:lpstr>
      <vt:lpstr>Система константинова</vt:lpstr>
      <vt:lpstr>Предки</vt:lpstr>
      <vt:lpstr>Другие дела Константинова</vt:lpstr>
      <vt:lpstr>Н. Н. Константинов, Обречены ли русские?</vt:lpstr>
      <vt:lpstr>Источники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Николай Николаевич Константинов</dc:title>
  <dc:creator>Tatiana Rudchenko</dc:creator>
  <cp:lastModifiedBy>Alexei Semenov</cp:lastModifiedBy>
  <cp:revision>17</cp:revision>
  <dcterms:created xsi:type="dcterms:W3CDTF">2022-04-08T05:14:30Z</dcterms:created>
  <dcterms:modified xsi:type="dcterms:W3CDTF">2022-04-12T07:41:17Z</dcterms:modified>
</cp:coreProperties>
</file>